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77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4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87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81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41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315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989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3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49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5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33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32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5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8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2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51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6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85BC0E-7309-48E3-8359-1DCA63E44400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054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i.wikipedia.org/wiki/Kreikan_kieli" TargetMode="External"/><Relationship Id="rId3" Type="http://schemas.openxmlformats.org/officeDocument/2006/relationships/hyperlink" Target="https://fi.wikipedia.org/wiki/Pohjois-Afrikka" TargetMode="External"/><Relationship Id="rId7" Type="http://schemas.openxmlformats.org/officeDocument/2006/relationships/hyperlink" Target="https://fi.wikipedia.org/wiki/Via_Appia" TargetMode="External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.wikipedia.org/wiki/Kristinusko" TargetMode="External"/><Relationship Id="rId11" Type="http://schemas.openxmlformats.org/officeDocument/2006/relationships/image" Target="../media/image10.jpg"/><Relationship Id="rId5" Type="http://schemas.openxmlformats.org/officeDocument/2006/relationships/hyperlink" Target="https://fi.wikipedia.org/wiki/Rooman_valtakunta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fi.wikipedia.org/wiki/Eurooppa" TargetMode="External"/><Relationship Id="rId9" Type="http://schemas.openxmlformats.org/officeDocument/2006/relationships/hyperlink" Target="https://fi.wikipedia.org/wiki/Latin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1662113"/>
          </a:xfrm>
        </p:spPr>
        <p:txBody>
          <a:bodyPr>
            <a:noAutofit/>
          </a:bodyPr>
          <a:lstStyle/>
          <a:p>
            <a:r>
              <a:rPr lang="fi-FI" sz="4800" b="1" dirty="0"/>
              <a:t>Kristittyjen vainot ja kirkon muotoutuminen</a:t>
            </a:r>
            <a:br>
              <a:rPr lang="fi-FI" sz="5400" b="1" dirty="0"/>
            </a:br>
            <a:endParaRPr lang="fi-FI" sz="5400" b="1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" y="2489993"/>
            <a:ext cx="4286855" cy="32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2060575"/>
            <a:ext cx="4059237" cy="4059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4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Vainojen syyt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90" y="2585789"/>
            <a:ext cx="3041037" cy="1993560"/>
          </a:xfrm>
        </p:spPr>
      </p:pic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5316583" y="1732449"/>
            <a:ext cx="6283233" cy="4707540"/>
          </a:xfrm>
        </p:spPr>
        <p:txBody>
          <a:bodyPr>
            <a:normAutofit/>
          </a:bodyPr>
          <a:lstStyle/>
          <a:p>
            <a:r>
              <a:rPr lang="fi-FI" sz="3200" dirty="0"/>
              <a:t>Kristityt kieltäytyivät keisarikultista (eli eivät suostuneet palvomaan keisaria)</a:t>
            </a:r>
          </a:p>
          <a:p>
            <a:r>
              <a:rPr lang="fi-FI" sz="3200" dirty="0"/>
              <a:t>epäluulot kristittyjä kohtaan</a:t>
            </a:r>
          </a:p>
          <a:p>
            <a:r>
              <a:rPr lang="fi-FI" sz="3200" dirty="0"/>
              <a:t>pelko kapinasta </a:t>
            </a:r>
          </a:p>
          <a:p>
            <a:r>
              <a:rPr lang="fi-FI" sz="3200" dirty="0"/>
              <a:t>huhupuheet (esim. kannibalismi jumalanpalveluksissa)</a:t>
            </a:r>
          </a:p>
        </p:txBody>
      </p:sp>
    </p:spTree>
    <p:extLst>
      <p:ext uri="{BB962C8B-B14F-4D97-AF65-F5344CB8AC3E}">
        <p14:creationId xmlns:p14="http://schemas.microsoft.com/office/powerpoint/2010/main" val="30744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Kristittyjä vainotaan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955734"/>
          </a:xfrm>
        </p:spPr>
        <p:txBody>
          <a:bodyPr>
            <a:normAutofit fontScale="92500"/>
          </a:bodyPr>
          <a:lstStyle/>
          <a:p>
            <a:r>
              <a:rPr lang="fi-FI" sz="2800" dirty="0">
                <a:effectLst/>
              </a:rPr>
              <a:t>vainot tapahtuivat noin 60-300-luvuilla jKr. (keisari Nero aloitti v. 64)</a:t>
            </a:r>
          </a:p>
          <a:p>
            <a:r>
              <a:rPr lang="fi-FI" sz="2800" dirty="0">
                <a:effectLst/>
              </a:rPr>
              <a:t>Välillä vainot satunnaisia ja välillä systemaattisempia</a:t>
            </a:r>
          </a:p>
          <a:p>
            <a:r>
              <a:rPr lang="fi-FI" sz="2800" dirty="0">
                <a:effectLst/>
              </a:rPr>
              <a:t>Vuonna 250 keisari </a:t>
            </a:r>
            <a:r>
              <a:rPr lang="fi-FI" sz="2800" dirty="0" err="1">
                <a:effectLst/>
              </a:rPr>
              <a:t>Decius</a:t>
            </a:r>
            <a:r>
              <a:rPr lang="fi-FI" sz="2800" dirty="0">
                <a:effectLst/>
              </a:rPr>
              <a:t> määräsi, että kaikkien oli osoitettava todistus uhraamisesta keisarille -&gt; kristityt kieltäytyivät (marttyyrit, luopiot) </a:t>
            </a:r>
          </a:p>
          <a:p>
            <a:endParaRPr lang="fi-FI" sz="2800" dirty="0">
              <a:effectLst/>
            </a:endParaRPr>
          </a:p>
          <a:p>
            <a:endParaRPr lang="fi-FI" sz="3200" dirty="0">
              <a:effectLst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02892" y="1580050"/>
            <a:ext cx="5541433" cy="4963625"/>
          </a:xfrm>
        </p:spPr>
        <p:txBody>
          <a:bodyPr>
            <a:normAutofit fontScale="92500"/>
          </a:bodyPr>
          <a:lstStyle/>
          <a:p>
            <a:r>
              <a:rPr lang="fi-FI" sz="2800" dirty="0"/>
              <a:t>Keinoja vainoissa: omaisuuden takavarikointi, vankeus, </a:t>
            </a:r>
            <a:r>
              <a:rPr lang="fi-FI" sz="2800" dirty="0" err="1"/>
              <a:t>karkoitus</a:t>
            </a:r>
            <a:r>
              <a:rPr lang="fi-FI" sz="2800" dirty="0"/>
              <a:t>, kidutus, pakkotyö, teloitukset ym.</a:t>
            </a:r>
          </a:p>
          <a:p>
            <a:r>
              <a:rPr lang="fi-FI" sz="2800" dirty="0"/>
              <a:t>VAINOJEN PÄÄTTYMINEN:</a:t>
            </a:r>
          </a:p>
          <a:p>
            <a:r>
              <a:rPr lang="fi-FI" sz="2800" dirty="0"/>
              <a:t>keisari </a:t>
            </a:r>
            <a:r>
              <a:rPr lang="fi-FI" sz="2800" dirty="0" err="1"/>
              <a:t>Konstantinus</a:t>
            </a:r>
            <a:r>
              <a:rPr lang="fi-FI" sz="2800" dirty="0"/>
              <a:t> v. 313: </a:t>
            </a:r>
          </a:p>
          <a:p>
            <a:pPr marL="36900" indent="0">
              <a:buNone/>
            </a:pPr>
            <a:r>
              <a:rPr lang="fi-FI" sz="2800" dirty="0"/>
              <a:t>   kristinuskosta virallisesti sallittu</a:t>
            </a:r>
          </a:p>
          <a:p>
            <a:pPr marL="36900" indent="0">
              <a:buNone/>
            </a:pPr>
            <a:r>
              <a:rPr lang="fi-FI" sz="2800" dirty="0"/>
              <a:t> * keisari </a:t>
            </a:r>
            <a:r>
              <a:rPr lang="fi-FI" sz="2800" dirty="0" err="1"/>
              <a:t>Theodosius</a:t>
            </a:r>
            <a:r>
              <a:rPr lang="fi-FI" sz="2800" dirty="0"/>
              <a:t> v. 380: kristinuskosta valtionuskonto</a:t>
            </a:r>
          </a:p>
          <a:p>
            <a:pPr marL="36900" indent="0">
              <a:buNone/>
            </a:pPr>
            <a:r>
              <a:rPr lang="fi-FI" sz="2800" dirty="0"/>
              <a:t> -&gt; vainot jatkuivat, mutta osat </a:t>
            </a:r>
            <a:r>
              <a:rPr lang="fi-FI" sz="2800" dirty="0" err="1"/>
              <a:t>muutuivat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262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3F5045-5779-4E8F-9507-636D7A19E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442870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dirty="0" err="1"/>
              <a:t>Katakombit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9D6CAB-FF2D-4E2C-B2DF-B0BB129EC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438274"/>
            <a:ext cx="5179588" cy="5419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effectLst/>
              </a:rPr>
              <a:t>Katakombi on maanalainen hautakäytävä tai hauta-alue. </a:t>
            </a:r>
            <a:r>
              <a:rPr lang="fi-FI" dirty="0">
                <a:effectLst/>
              </a:rPr>
              <a:t>Katakombeihin on eri aikoina haudattu ruumiita varsinkin </a:t>
            </a:r>
            <a:r>
              <a:rPr lang="fi-FI" dirty="0">
                <a:effectLst/>
                <a:hlinkClick r:id="rId3" tooltip="Pohjois-Afrikka"/>
              </a:rPr>
              <a:t>Pohjois-Afrikassa</a:t>
            </a:r>
            <a:r>
              <a:rPr lang="fi-FI" dirty="0">
                <a:effectLst/>
              </a:rPr>
              <a:t> ja eteläisessä </a:t>
            </a:r>
            <a:r>
              <a:rPr lang="fi-FI" dirty="0">
                <a:effectLst/>
                <a:hlinkClick r:id="rId4" tooltip="Eurooppa"/>
              </a:rPr>
              <a:t>Euroopassa</a:t>
            </a:r>
            <a:r>
              <a:rPr lang="fi-FI" dirty="0">
                <a:effectLst/>
              </a:rPr>
              <a:t>. Nimi ”katakombi” on peräisin </a:t>
            </a:r>
            <a:r>
              <a:rPr lang="fi-FI" dirty="0">
                <a:effectLst/>
                <a:hlinkClick r:id="rId5" tooltip="Rooman valtakunta"/>
              </a:rPr>
              <a:t>keisariajan Rooman</a:t>
            </a:r>
            <a:r>
              <a:rPr lang="fi-FI" dirty="0">
                <a:effectLst/>
              </a:rPr>
              <a:t> </a:t>
            </a:r>
            <a:r>
              <a:rPr lang="fi-FI" dirty="0">
                <a:effectLst/>
                <a:hlinkClick r:id="rId6" tooltip="Kristinusko"/>
              </a:rPr>
              <a:t>kristillisestä</a:t>
            </a:r>
            <a:r>
              <a:rPr lang="fi-FI" dirty="0">
                <a:effectLst/>
              </a:rPr>
              <a:t> hauta-alueesta, joka sijaitsi </a:t>
            </a:r>
            <a:r>
              <a:rPr lang="fi-FI" dirty="0">
                <a:effectLst/>
                <a:hlinkClick r:id="rId7" tooltip="Via Appia"/>
              </a:rPr>
              <a:t>Via Appian</a:t>
            </a:r>
            <a:r>
              <a:rPr lang="fi-FI" dirty="0">
                <a:effectLst/>
              </a:rPr>
              <a:t> varrella. Hauta-alue sai aikoinaan lisänimen </a:t>
            </a:r>
            <a:r>
              <a:rPr lang="fi-FI" i="1" dirty="0" err="1">
                <a:effectLst/>
              </a:rPr>
              <a:t>ad</a:t>
            </a:r>
            <a:r>
              <a:rPr lang="fi-FI" i="1" dirty="0">
                <a:effectLst/>
              </a:rPr>
              <a:t> </a:t>
            </a:r>
            <a:r>
              <a:rPr lang="fi-FI" i="1" dirty="0" err="1">
                <a:effectLst/>
              </a:rPr>
              <a:t>catacumbas</a:t>
            </a:r>
            <a:r>
              <a:rPr lang="fi-FI" dirty="0">
                <a:effectLst/>
              </a:rPr>
              <a:t>, </a:t>
            </a:r>
            <a:r>
              <a:rPr lang="fi-FI" dirty="0">
                <a:effectLst/>
                <a:hlinkClick r:id="rId8" tooltip="Kreikan kieli"/>
              </a:rPr>
              <a:t>kreikan</a:t>
            </a:r>
            <a:r>
              <a:rPr lang="fi-FI" dirty="0">
                <a:effectLst/>
              </a:rPr>
              <a:t> sanasta </a:t>
            </a:r>
            <a:r>
              <a:rPr lang="fi-FI" i="1" dirty="0">
                <a:effectLst/>
              </a:rPr>
              <a:t>kata</a:t>
            </a:r>
            <a:r>
              <a:rPr lang="fi-FI" dirty="0">
                <a:effectLst/>
              </a:rPr>
              <a:t> ’alla’ ja </a:t>
            </a:r>
            <a:r>
              <a:rPr lang="fi-FI" dirty="0">
                <a:effectLst/>
                <a:hlinkClick r:id="rId9" tooltip="Latina"/>
              </a:rPr>
              <a:t>latinan</a:t>
            </a:r>
            <a:r>
              <a:rPr lang="fi-FI" dirty="0">
                <a:effectLst/>
              </a:rPr>
              <a:t> sanasta </a:t>
            </a:r>
            <a:r>
              <a:rPr lang="fi-FI" i="1" dirty="0" err="1">
                <a:effectLst/>
              </a:rPr>
              <a:t>cumba</a:t>
            </a:r>
            <a:r>
              <a:rPr lang="fi-FI" dirty="0">
                <a:effectLst/>
              </a:rPr>
              <a:t> ’laakso’.</a:t>
            </a:r>
            <a:r>
              <a:rPr lang="fi-FI" baseline="30000" dirty="0">
                <a:effectLst/>
              </a:rPr>
              <a:t> </a:t>
            </a:r>
            <a:r>
              <a:rPr lang="fi-FI" dirty="0">
                <a:effectLst/>
              </a:rPr>
              <a:t>Alun perin nimitys on tarkoittanut vain tätä yhtä hauta-aluetta, mutta nykyisin katakombeiksi kutsutaan kaikkia maanalaisia käytävämäisiä hautaholveja, joihin on haudattu kuolleita.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8C8ED6-A932-44F5-83A5-5793DDA44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r="55618" b="4"/>
          <a:stretch/>
        </p:blipFill>
        <p:spPr>
          <a:xfrm>
            <a:off x="6256868" y="4070817"/>
            <a:ext cx="1896722" cy="262631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5" name="Sisällön paikkamerkki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r="22480" b="3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4" name="Kuva 3" descr="Kuva, joka sisältää kohteen rakennus, ulko, tiili, kivi&#10;&#10;Kuvaus luotu automaattisesti">
            <a:extLst>
              <a:ext uri="{FF2B5EF4-FFF2-40B4-BE49-F238E27FC236}">
                <a16:creationId xmlns:a16="http://schemas.microsoft.com/office/drawing/2014/main" id="{4D979B85-DAB8-4349-A89B-32D972FCB69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r="1" b="8610"/>
          <a:stretch/>
        </p:blipFill>
        <p:spPr>
          <a:xfrm>
            <a:off x="6256867" y="160868"/>
            <a:ext cx="5774267" cy="3747805"/>
          </a:xfrm>
          <a:custGeom>
            <a:avLst/>
            <a:gdLst>
              <a:gd name="connsiteX0" fmla="*/ 0 w 5774267"/>
              <a:gd name="connsiteY0" fmla="*/ 0 h 3747805"/>
              <a:gd name="connsiteX1" fmla="*/ 3767328 w 5774267"/>
              <a:gd name="connsiteY1" fmla="*/ 0 h 3747805"/>
              <a:gd name="connsiteX2" fmla="*/ 3767328 w 5774267"/>
              <a:gd name="connsiteY2" fmla="*/ 1 h 3747805"/>
              <a:gd name="connsiteX3" fmla="*/ 5774267 w 5774267"/>
              <a:gd name="connsiteY3" fmla="*/ 1 h 3747805"/>
              <a:gd name="connsiteX4" fmla="*/ 5774267 w 5774267"/>
              <a:gd name="connsiteY4" fmla="*/ 2778855 h 3747805"/>
              <a:gd name="connsiteX5" fmla="*/ 3767328 w 5774267"/>
              <a:gd name="connsiteY5" fmla="*/ 2778855 h 3747805"/>
              <a:gd name="connsiteX6" fmla="*/ 3767328 w 5774267"/>
              <a:gd name="connsiteY6" fmla="*/ 2778856 h 3747805"/>
              <a:gd name="connsiteX7" fmla="*/ 1896721 w 5774267"/>
              <a:gd name="connsiteY7" fmla="*/ 2778856 h 3747805"/>
              <a:gd name="connsiteX8" fmla="*/ 1896721 w 5774267"/>
              <a:gd name="connsiteY8" fmla="*/ 3747805 h 3747805"/>
              <a:gd name="connsiteX9" fmla="*/ 0 w 5774267"/>
              <a:gd name="connsiteY9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4267" h="3747805">
                <a:moveTo>
                  <a:pt x="0" y="0"/>
                </a:moveTo>
                <a:lnTo>
                  <a:pt x="3767328" y="0"/>
                </a:lnTo>
                <a:lnTo>
                  <a:pt x="3767328" y="1"/>
                </a:lnTo>
                <a:lnTo>
                  <a:pt x="5774267" y="1"/>
                </a:lnTo>
                <a:lnTo>
                  <a:pt x="5774267" y="2778855"/>
                </a:lnTo>
                <a:lnTo>
                  <a:pt x="3767328" y="2778855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519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" b="9390"/>
          <a:stretch/>
        </p:blipFill>
        <p:spPr>
          <a:xfrm>
            <a:off x="-177534" y="106542"/>
            <a:ext cx="12191980" cy="6857990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fi-FI" dirty="0"/>
              <a:t>Kristinuskon leviäminen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4B5414-4605-4F15-9E3B-0FD1192BA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124</Words>
  <Application>Microsoft Office PowerPoint</Application>
  <PresentationFormat>Laajakuva</PresentationFormat>
  <Paragraphs>19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Calisto MT</vt:lpstr>
      <vt:lpstr>Wingdings 2</vt:lpstr>
      <vt:lpstr>Liuskekivi</vt:lpstr>
      <vt:lpstr>Kristittyjen vainot ja kirkon muotoutuminen </vt:lpstr>
      <vt:lpstr>Vainojen syyt</vt:lpstr>
      <vt:lpstr>Kristittyjä vainotaan </vt:lpstr>
      <vt:lpstr>Katakombit</vt:lpstr>
      <vt:lpstr>Kristinuskon leviäminen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Kristittyjen vainot ja kirkon muotoutuminen</dc:title>
  <dc:creator>juho räsänen</dc:creator>
  <cp:lastModifiedBy>juho räsänen</cp:lastModifiedBy>
  <cp:revision>4</cp:revision>
  <dcterms:created xsi:type="dcterms:W3CDTF">2019-08-20T08:43:25Z</dcterms:created>
  <dcterms:modified xsi:type="dcterms:W3CDTF">2019-09-24T14:52:57Z</dcterms:modified>
</cp:coreProperties>
</file>