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9" r:id="rId4"/>
    <p:sldId id="258" r:id="rId5"/>
    <p:sldId id="266" r:id="rId6"/>
    <p:sldId id="267" r:id="rId7"/>
    <p:sldId id="268" r:id="rId8"/>
    <p:sldId id="262" r:id="rId9"/>
    <p:sldId id="263" r:id="rId10"/>
    <p:sldId id="259" r:id="rId11"/>
    <p:sldId id="264" r:id="rId12"/>
    <p:sldId id="265" r:id="rId13"/>
    <p:sldId id="270" r:id="rId14"/>
    <p:sldId id="271" r:id="rId15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696412948382"/>
          <c:y val="0.11092300962379703"/>
          <c:w val="0.46992016622922134"/>
          <c:h val="0.78320027704870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E7C-480F-8AA8-CCF0D3E22C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E7C-480F-8AA8-CCF0D3E22CF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E7C-480F-8AA8-CCF0D3E22C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E7C-480F-8AA8-CCF0D3E22CF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E7C-480F-8AA8-CCF0D3E22CF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E7C-480F-8AA8-CCF0D3E22CF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8E7C-480F-8AA8-CCF0D3E22CF2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Yksilöt!$K$209:$K$215</c:f>
              <c:strCache>
                <c:ptCount val="7"/>
                <c:pt idx="0">
                  <c:v>Työ ja yrittäjyys</c:v>
                </c:pt>
                <c:pt idx="1">
                  <c:v>Koulutus ja opiskelu</c:v>
                </c:pt>
                <c:pt idx="2">
                  <c:v>Muu aihe</c:v>
                </c:pt>
                <c:pt idx="3">
                  <c:v>Oma talous</c:v>
                </c:pt>
                <c:pt idx="4">
                  <c:v>Hyvinvointi ja terveys</c:v>
                </c:pt>
                <c:pt idx="5">
                  <c:v>Omaan kotiin</c:v>
                </c:pt>
                <c:pt idx="6">
                  <c:v>Vapaa-aika</c:v>
                </c:pt>
              </c:strCache>
            </c:strRef>
          </c:cat>
          <c:val>
            <c:numRef>
              <c:f>Yksilöt!$L$209:$L$215</c:f>
              <c:numCache>
                <c:formatCode>General</c:formatCode>
                <c:ptCount val="7"/>
                <c:pt idx="0">
                  <c:v>23632</c:v>
                </c:pt>
                <c:pt idx="1">
                  <c:v>15202</c:v>
                </c:pt>
                <c:pt idx="2">
                  <c:v>7273</c:v>
                </c:pt>
                <c:pt idx="3">
                  <c:v>6947</c:v>
                </c:pt>
                <c:pt idx="4">
                  <c:v>6365</c:v>
                </c:pt>
                <c:pt idx="5">
                  <c:v>4050</c:v>
                </c:pt>
                <c:pt idx="6">
                  <c:v>2824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7C-480F-8AA8-CCF0D3E22C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2958763626604"/>
          <c:y val="0.19456730208094913"/>
          <c:w val="0.32092291079548474"/>
          <c:h val="0.5888644893923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2E9B-D2AF-461D-A8BC-8375033A4D0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531C-FE98-4DF9-8726-2BD767884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09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DC99-C7C5-4C04-A501-F279CACF7A7C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788F-A824-4464-BCAA-4E250B75E6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1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6AE7-FEBD-4762-9537-4EF661E186E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85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01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9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17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1" y="5753431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5" y="5753430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30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087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0" y="5753429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4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32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8118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377116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5629" y="1552613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A67FF-AC00-49A9-B4F8-B70720AF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626994"/>
            <a:ext cx="4439995" cy="4721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0D47650-E9E8-47D9-8463-6F7C2A81C5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45629" y="3795782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035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117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434210"/>
            <a:ext cx="8011075" cy="461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5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93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15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64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81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2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07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35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5782-E236-4F60-8C54-B213C5749A5D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6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988"/>
            <a:ext cx="6820507" cy="103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21777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460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OJZOJytgZ2A&amp;index=12&amp;t=0s&amp;list=PLbC01a4pQikUUasmebhCB_qHqBLIqhb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>
            <a:extLst>
              <a:ext uri="{FF2B5EF4-FFF2-40B4-BE49-F238E27FC236}">
                <a16:creationId xmlns:a16="http://schemas.microsoft.com/office/drawing/2014/main" id="{B1674DB8-CA02-4D36-B7D8-804C35033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554" y="2400136"/>
            <a:ext cx="7308109" cy="3166246"/>
          </a:xfrm>
        </p:spPr>
        <p:txBody>
          <a:bodyPr>
            <a:normAutofit lnSpcReduction="10000"/>
          </a:bodyPr>
          <a:lstStyle/>
          <a:p>
            <a:endParaRPr lang="fi-FI" sz="3900" b="1" dirty="0" smtClean="0">
              <a:solidFill>
                <a:prstClr val="white"/>
              </a:solidFill>
            </a:endParaRPr>
          </a:p>
          <a:p>
            <a:r>
              <a:rPr lang="fi-FI" sz="3900" b="1" dirty="0" smtClean="0">
                <a:solidFill>
                  <a:prstClr val="white"/>
                </a:solidFill>
              </a:rPr>
              <a:t>Ohjaamojen ajankohtaiset</a:t>
            </a:r>
            <a:endParaRPr lang="fi-FI" sz="3900" b="1" dirty="0">
              <a:solidFill>
                <a:prstClr val="white"/>
              </a:solidFill>
            </a:endParaRPr>
          </a:p>
          <a:p>
            <a:endParaRPr lang="fi-FI" sz="2200" b="1" dirty="0" smtClean="0">
              <a:solidFill>
                <a:schemeClr val="tx1"/>
              </a:solidFill>
            </a:endParaRPr>
          </a:p>
          <a:p>
            <a:endParaRPr lang="fi-FI" sz="2200" b="1" dirty="0">
              <a:solidFill>
                <a:schemeClr val="tx1"/>
              </a:solidFill>
            </a:endParaRPr>
          </a:p>
          <a:p>
            <a:r>
              <a:rPr lang="fi-FI" sz="2200" b="1" dirty="0" smtClean="0">
                <a:solidFill>
                  <a:schemeClr val="tx1"/>
                </a:solidFill>
              </a:rPr>
              <a:t>TNO-foorumi 29.8.2019</a:t>
            </a:r>
            <a:endParaRPr lang="fi-FI" sz="2200" b="1" dirty="0">
              <a:solidFill>
                <a:schemeClr val="tx1"/>
              </a:solidFill>
            </a:endParaRPr>
          </a:p>
          <a:p>
            <a:r>
              <a:rPr lang="fi-FI" sz="1800" b="1" dirty="0" smtClean="0">
                <a:solidFill>
                  <a:schemeClr val="tx1"/>
                </a:solidFill>
              </a:rPr>
              <a:t>Pasi </a:t>
            </a:r>
            <a:r>
              <a:rPr lang="fi-FI" sz="1800" b="1" dirty="0">
                <a:solidFill>
                  <a:schemeClr val="tx1"/>
                </a:solidFill>
              </a:rPr>
              <a:t>Savonmäki, </a:t>
            </a:r>
            <a:r>
              <a:rPr lang="fi-FI" sz="1800" b="1" dirty="0" smtClean="0">
                <a:solidFill>
                  <a:schemeClr val="tx1"/>
                </a:solidFill>
              </a:rPr>
              <a:t>Kohtaamo-hanke</a:t>
            </a:r>
          </a:p>
          <a:p>
            <a:r>
              <a:rPr lang="fi-FI" sz="2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75" y="4759960"/>
            <a:ext cx="1000157" cy="11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Ohjaamoja koskeva tiedonkeruu ja tutkimus (1)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849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Neljännesvuosittain kerättävä tieto </a:t>
            </a: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Palvelun </a:t>
            </a:r>
            <a:r>
              <a:rPr lang="fi-FI" dirty="0"/>
              <a:t>käyttöä koskeva tilasto </a:t>
            </a:r>
            <a:endParaRPr lang="fi-FI" dirty="0" smtClean="0"/>
          </a:p>
          <a:p>
            <a:r>
              <a:rPr lang="fi-FI" dirty="0" smtClean="0"/>
              <a:t>Työn </a:t>
            </a:r>
            <a:r>
              <a:rPr lang="fi-FI" dirty="0"/>
              <a:t>tuloksia koskeva tilasto: nuorten siirtymät 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Kaksi </a:t>
            </a:r>
            <a:r>
              <a:rPr lang="fi-FI" b="1" dirty="0">
                <a:solidFill>
                  <a:srgbClr val="FF0000"/>
                </a:solidFill>
              </a:rPr>
              <a:t>kertaa vuodessa kerättävä tieto </a:t>
            </a: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Ohjaamoista </a:t>
            </a:r>
            <a:r>
              <a:rPr lang="fi-FI" dirty="0"/>
              <a:t>saatavat palvelut – taulukointi </a:t>
            </a:r>
            <a:endParaRPr lang="fi-FI" dirty="0" smtClean="0"/>
          </a:p>
          <a:p>
            <a:r>
              <a:rPr lang="fi-FI" dirty="0" smtClean="0"/>
              <a:t>Nuorten/nuorten </a:t>
            </a:r>
            <a:r>
              <a:rPr lang="fi-FI" dirty="0"/>
              <a:t>aikuisten palaute </a:t>
            </a:r>
            <a:r>
              <a:rPr lang="fi-FI" dirty="0" smtClean="0"/>
              <a:t>palvelusta</a:t>
            </a:r>
            <a:endParaRPr lang="fi-FI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Kerran vuodessa kerättävä tieto </a:t>
            </a: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Eri </a:t>
            </a:r>
            <a:r>
              <a:rPr lang="fi-FI" dirty="0"/>
              <a:t>tahojen henkilöstömäärä / </a:t>
            </a:r>
            <a:r>
              <a:rPr lang="fi-FI" dirty="0" smtClean="0"/>
              <a:t>henkilötyövuodet</a:t>
            </a:r>
            <a:endParaRPr lang="fi-FI" dirty="0"/>
          </a:p>
          <a:p>
            <a:pPr marL="0" indent="0">
              <a:buNone/>
            </a:pPr>
            <a:r>
              <a:rPr lang="fi-FI" sz="1600" dirty="0" smtClean="0">
                <a:solidFill>
                  <a:srgbClr val="0070C0"/>
                </a:solidFill>
              </a:rPr>
              <a:t>Lisäksi: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Sidosryhmäkysely 2019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Ohjaamojen itsearviointikysely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fi-FI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0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Ohjaamoja koskeva tiedonkeruu ja tutkimus </a:t>
            </a:r>
            <a:r>
              <a:rPr lang="fi-FI" sz="3200" dirty="0" smtClean="0"/>
              <a:t>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Ohjaamoille tuotettu kuntakohtaiset tilastoindikaattorit nuorten koulutuksesta, työllisyydestä ja hyvinvoinnista (kunnan tiedot vs. koko maan tilanne) viimeksi kesällä 2019</a:t>
            </a:r>
          </a:p>
          <a:p>
            <a:r>
              <a:rPr lang="fi-FI" dirty="0" smtClean="0"/>
              <a:t>Uutta auringon alla - Ohjaamot 2014-2017 (toim. M. Määttä) </a:t>
            </a:r>
          </a:p>
          <a:p>
            <a:r>
              <a:rPr lang="fi-FI" dirty="0"/>
              <a:t>M</a:t>
            </a:r>
            <a:r>
              <a:rPr lang="fi-FI" dirty="0" smtClean="0"/>
              <a:t>onitieteinen artikkelikirja tulossa keväällä 2020 (toim. </a:t>
            </a:r>
            <a:r>
              <a:rPr lang="fi-FI" dirty="0" err="1" smtClean="0"/>
              <a:t>M.Määttä</a:t>
            </a:r>
            <a:r>
              <a:rPr lang="fi-FI" dirty="0" smtClean="0"/>
              <a:t>&amp; A. </a:t>
            </a:r>
            <a:r>
              <a:rPr lang="fi-FI" dirty="0" err="1" smtClean="0"/>
              <a:t>Souto</a:t>
            </a:r>
            <a:r>
              <a:rPr lang="fi-FI" dirty="0" smtClean="0"/>
              <a:t>)</a:t>
            </a:r>
          </a:p>
          <a:p>
            <a:r>
              <a:rPr lang="fi-FI" dirty="0" smtClean="0"/>
              <a:t>Opinnäytteitä tehty ja tekeillä useita</a:t>
            </a:r>
          </a:p>
          <a:p>
            <a:r>
              <a:rPr lang="fi-FI" dirty="0" smtClean="0"/>
              <a:t>Tieteellisiä artikkeleita ja kongressiesitelmiä </a:t>
            </a:r>
          </a:p>
          <a:p>
            <a:r>
              <a:rPr lang="fi-FI" dirty="0" smtClean="0"/>
              <a:t>Tutkimustapaamisia Ohjaamo-teemalla eri yhteyksissä </a:t>
            </a:r>
          </a:p>
          <a:p>
            <a:r>
              <a:rPr lang="fi-FI" dirty="0" smtClean="0"/>
              <a:t>Akateeminen tutkimuskiinnostus kasvanut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45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79988"/>
            <a:ext cx="7130687" cy="1038509"/>
          </a:xfrm>
        </p:spPr>
        <p:txBody>
          <a:bodyPr/>
          <a:lstStyle/>
          <a:p>
            <a:r>
              <a:rPr lang="fi-FI" dirty="0" smtClean="0"/>
              <a:t>Ohjaamojen kehittämisen haasteita 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/>
              <a:t>Strateginen johtaminen</a:t>
            </a:r>
          </a:p>
          <a:p>
            <a:pPr lvl="1"/>
            <a:r>
              <a:rPr lang="fi-FI" sz="2800" dirty="0"/>
              <a:t>Ministeriöt (TEM, OKM, STM)</a:t>
            </a:r>
          </a:p>
          <a:p>
            <a:pPr lvl="1"/>
            <a:r>
              <a:rPr lang="fi-FI" sz="2800" dirty="0"/>
              <a:t>Ohjaamojen ohjausryhmä 2017-2021</a:t>
            </a:r>
          </a:p>
          <a:p>
            <a:pPr lvl="1"/>
            <a:r>
              <a:rPr lang="fi-FI" sz="2800" dirty="0"/>
              <a:t>Kohtaamo-hanke </a:t>
            </a:r>
            <a:r>
              <a:rPr lang="fi-FI" sz="2800" dirty="0">
                <a:sym typeface="Wingdings" panose="05000000000000000000" pitchFamily="2" charset="2"/>
              </a:rPr>
              <a:t>2014-2020 ?</a:t>
            </a:r>
            <a:endParaRPr lang="fi-FI" sz="2800" dirty="0"/>
          </a:p>
          <a:p>
            <a:r>
              <a:rPr lang="fi-FI" sz="2800" b="1" dirty="0"/>
              <a:t>Alueellinen koordinaatio/tuki 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dirty="0" smtClean="0"/>
              <a:t>  </a:t>
            </a: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ELO-ryhmien </a:t>
            </a:r>
            <a:r>
              <a:rPr lang="fi-FI" sz="2800" dirty="0"/>
              <a:t>rooli</a:t>
            </a:r>
            <a:r>
              <a:rPr lang="fi-FI" sz="2800" dirty="0" smtClean="0"/>
              <a:t>?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9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2000" dirty="0" smtClean="0"/>
              <a:t>Kohtaamon verkkosivut </a:t>
            </a:r>
            <a:r>
              <a:rPr lang="fi-FI" sz="2000" b="1" dirty="0" smtClean="0"/>
              <a:t>kohtaamo.info</a:t>
            </a:r>
          </a:p>
          <a:p>
            <a:pPr>
              <a:lnSpc>
                <a:spcPct val="120000"/>
              </a:lnSpc>
            </a:pPr>
            <a:r>
              <a:rPr lang="fi-FI" sz="2000" dirty="0" smtClean="0"/>
              <a:t>Ohjaamojen valtakunnalliset sivut </a:t>
            </a:r>
            <a:r>
              <a:rPr lang="fi-FI" sz="2000" b="1" dirty="0" smtClean="0"/>
              <a:t>ohjaamot.fi</a:t>
            </a:r>
            <a:endParaRPr lang="fi-FI" sz="2000" b="1" dirty="0"/>
          </a:p>
          <a:p>
            <a:pPr>
              <a:lnSpc>
                <a:spcPct val="120000"/>
              </a:lnSpc>
            </a:pPr>
            <a:r>
              <a:rPr lang="fi-FI" sz="2000" dirty="0"/>
              <a:t>Facebookissa </a:t>
            </a:r>
            <a:r>
              <a:rPr lang="fi-FI" sz="2000" b="1" dirty="0" smtClean="0"/>
              <a:t>Kohtaamo </a:t>
            </a:r>
            <a:r>
              <a:rPr lang="fi-FI" sz="2000" dirty="0" smtClean="0"/>
              <a:t>ja</a:t>
            </a:r>
            <a:r>
              <a:rPr lang="fi-FI" sz="2000" b="1" dirty="0" smtClean="0"/>
              <a:t> Ohjaamot </a:t>
            </a:r>
            <a:r>
              <a:rPr lang="fi-FI" sz="2000" dirty="0" smtClean="0"/>
              <a:t>-sivut sekä </a:t>
            </a:r>
            <a:r>
              <a:rPr lang="fi-FI" sz="2000" b="1" dirty="0"/>
              <a:t>Ohjaamot puhuvat!</a:t>
            </a:r>
            <a:r>
              <a:rPr lang="fi-FI" sz="2000" dirty="0"/>
              <a:t> -</a:t>
            </a:r>
            <a:r>
              <a:rPr lang="fi-FI" sz="2000" dirty="0" smtClean="0"/>
              <a:t>ryhmä, Ohjaamoilla omat sivut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Instagramissa</a:t>
            </a:r>
            <a:r>
              <a:rPr lang="fi-FI" sz="2000" dirty="0" smtClean="0"/>
              <a:t> </a:t>
            </a:r>
            <a:r>
              <a:rPr lang="fi-FI" sz="2000" b="1" dirty="0" smtClean="0"/>
              <a:t>Ohjaamot, Kohtaamo</a:t>
            </a:r>
            <a:r>
              <a:rPr lang="fi-FI" sz="2000" dirty="0" smtClean="0"/>
              <a:t> ja Ohjaamoiden omat tilit</a:t>
            </a:r>
            <a:endParaRPr lang="fi-FI" sz="2000" b="1" dirty="0" smtClean="0"/>
          </a:p>
          <a:p>
            <a:pPr>
              <a:lnSpc>
                <a:spcPct val="120000"/>
              </a:lnSpc>
            </a:pPr>
            <a:r>
              <a:rPr lang="fi-FI" sz="2000" dirty="0" smtClean="0"/>
              <a:t>YouTubessa </a:t>
            </a:r>
            <a:r>
              <a:rPr lang="fi-FI" sz="2000" b="1" dirty="0"/>
              <a:t>Kohtaamo </a:t>
            </a:r>
            <a:r>
              <a:rPr lang="fi-FI" sz="2000" b="1" dirty="0" smtClean="0"/>
              <a:t>hanke</a:t>
            </a:r>
            <a:r>
              <a:rPr lang="fi-FI" sz="2000" dirty="0"/>
              <a:t>, Ohjaamoiden omat </a:t>
            </a:r>
            <a:r>
              <a:rPr lang="fi-FI" sz="2000" dirty="0" smtClean="0"/>
              <a:t>tilit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Twitterissä </a:t>
            </a:r>
            <a:r>
              <a:rPr lang="fi-FI" sz="2000" b="1" dirty="0" smtClean="0"/>
              <a:t>@</a:t>
            </a:r>
            <a:r>
              <a:rPr lang="fi-FI" sz="2000" b="1" dirty="0" err="1" smtClean="0"/>
              <a:t>Kohtaamo_ESR</a:t>
            </a:r>
            <a:r>
              <a:rPr lang="fi-FI" sz="2000" b="1" dirty="0" smtClean="0"/>
              <a:t>, </a:t>
            </a:r>
            <a:r>
              <a:rPr lang="fi-FI" sz="2000" dirty="0" err="1" smtClean="0"/>
              <a:t>kohtaamolaisten</a:t>
            </a:r>
            <a:r>
              <a:rPr lang="fi-FI" sz="2000" dirty="0" smtClean="0"/>
              <a:t> henkilökohtaiset tilit ja Ohjaamoiden tilit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Somessa</a:t>
            </a:r>
            <a:r>
              <a:rPr lang="fi-FI" sz="2000" dirty="0" smtClean="0"/>
              <a:t> </a:t>
            </a:r>
            <a:r>
              <a:rPr lang="fi-FI" sz="2000" dirty="0"/>
              <a:t>tunnisteina </a:t>
            </a:r>
            <a:r>
              <a:rPr lang="fi-FI" sz="2000" b="1" dirty="0"/>
              <a:t>#Ohjaamo</a:t>
            </a:r>
            <a:r>
              <a:rPr lang="fi-FI" sz="2000" dirty="0"/>
              <a:t>, </a:t>
            </a:r>
            <a:r>
              <a:rPr lang="fi-FI" sz="2000" b="1" dirty="0"/>
              <a:t>#</a:t>
            </a:r>
            <a:r>
              <a:rPr lang="fi-FI" sz="2000" b="1" dirty="0" err="1" smtClean="0"/>
              <a:t>Navigatorn</a:t>
            </a:r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tietoa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47" y="4998978"/>
            <a:ext cx="1000157" cy="11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18" y="0"/>
            <a:ext cx="9700749" cy="68580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2" y="1244278"/>
            <a:ext cx="3489508" cy="53933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 smtClean="0"/>
              <a:t>Ohjaamot nyt – elokuu 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9287" y="1440025"/>
            <a:ext cx="5787010" cy="4734352"/>
          </a:xfrm>
        </p:spPr>
        <p:txBody>
          <a:bodyPr>
            <a:noAutofit/>
          </a:bodyPr>
          <a:lstStyle/>
          <a:p>
            <a:r>
              <a:rPr lang="fi-FI" sz="2000" dirty="0" smtClean="0"/>
              <a:t>Ohjaamoja on toiminnassa noin 70, uusia Ohjaamoja perustetaan</a:t>
            </a:r>
          </a:p>
          <a:p>
            <a:r>
              <a:rPr lang="fi-FI" sz="2000" dirty="0" smtClean="0"/>
              <a:t>Paikallisista tarpeista syntyneitä – erilaisia kuntia, erilaisia Ohjaamoja</a:t>
            </a:r>
          </a:p>
          <a:p>
            <a:r>
              <a:rPr lang="fi-FI" sz="2000" dirty="0"/>
              <a:t>Rahoitus pitkälti kunnilta ja valtiolta, paljon käytetty ESR-rahoitusta (TL 3) ja lisääntyvästi </a:t>
            </a:r>
            <a:r>
              <a:rPr lang="fi-FI" sz="2000" dirty="0" smtClean="0"/>
              <a:t>aloitettu myös </a:t>
            </a:r>
            <a:r>
              <a:rPr lang="fi-FI" sz="2000" dirty="0"/>
              <a:t>ilman erityistä rahoitusta</a:t>
            </a:r>
          </a:p>
          <a:p>
            <a:pPr lvl="0"/>
            <a:r>
              <a:rPr lang="fi-FI" sz="2000" dirty="0" smtClean="0"/>
              <a:t>Vakiinnuttaminen edistynyt hallituksen myöntämän lisäresurssin (2018-2021) sekä kaupunkien omien resurssien myötä</a:t>
            </a:r>
          </a:p>
          <a:p>
            <a:r>
              <a:rPr lang="fi-FI" sz="2000" dirty="0" smtClean="0"/>
              <a:t>Toiminta kehittyy, palvelut ja yhteistyöverkostot monipuolistuvat ja kaupungit ovat vakiinnuttaneet </a:t>
            </a:r>
            <a:r>
              <a:rPr lang="fi-FI" sz="2000" dirty="0"/>
              <a:t>Ohjaamoja  hankerahoituksen päätyttyä</a:t>
            </a:r>
          </a:p>
        </p:txBody>
      </p:sp>
    </p:spTree>
    <p:extLst>
      <p:ext uri="{BB962C8B-B14F-4D97-AF65-F5344CB8AC3E}">
        <p14:creationId xmlns:p14="http://schemas.microsoft.com/office/powerpoint/2010/main" val="12395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268" y="377117"/>
            <a:ext cx="6879771" cy="1057093"/>
          </a:xfrm>
        </p:spPr>
        <p:txBody>
          <a:bodyPr/>
          <a:lstStyle/>
          <a:p>
            <a:r>
              <a:rPr lang="fi-FI" sz="2800" dirty="0"/>
              <a:t>Asioinnin aiheet </a:t>
            </a:r>
            <a:r>
              <a:rPr lang="fi-FI" sz="2800" dirty="0" smtClean="0"/>
              <a:t>Ohjaamoissa</a:t>
            </a:r>
            <a:endParaRPr lang="fi-FI" sz="2800" dirty="0"/>
          </a:p>
        </p:txBody>
      </p:sp>
      <p:graphicFrame>
        <p:nvGraphicFramePr>
          <p:cNvPr id="5" name="Kuvan paikkamerkki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628650" y="1433513"/>
          <a:ext cx="8010525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8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439" y="379988"/>
            <a:ext cx="7235190" cy="1038509"/>
          </a:xfrm>
        </p:spPr>
        <p:txBody>
          <a:bodyPr/>
          <a:lstStyle/>
          <a:p>
            <a:r>
              <a:rPr lang="fi-FI" sz="2800" dirty="0" err="1" smtClean="0"/>
              <a:t>Kohtaamon</a:t>
            </a:r>
            <a:r>
              <a:rPr lang="fi-FI" sz="2800" dirty="0" smtClean="0"/>
              <a:t> (ESR) koordinaatiotehtävät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5439" y="1308268"/>
            <a:ext cx="7886700" cy="4351338"/>
          </a:xfrm>
        </p:spPr>
        <p:txBody>
          <a:bodyPr/>
          <a:lstStyle/>
          <a:p>
            <a:r>
              <a:rPr lang="fi-FI" dirty="0"/>
              <a:t>Tukee Ohjaamo-toimintaa suunnittelevia ja toimintaa käynnistäviä</a:t>
            </a:r>
          </a:p>
          <a:p>
            <a:r>
              <a:rPr lang="fi-FI" dirty="0"/>
              <a:t>Tukee Ohjaamoja kehittämisessä ja vakiinnuttamisessa</a:t>
            </a:r>
          </a:p>
          <a:p>
            <a:r>
              <a:rPr lang="fi-FI" dirty="0"/>
              <a:t>Konsultoi ja verkottaa Ohjaamoja ja niihin liittyviä toimijoita</a:t>
            </a:r>
          </a:p>
          <a:p>
            <a:r>
              <a:rPr lang="fi-FI" dirty="0"/>
              <a:t>Tukee tiedontuotantoa ja koostaa valtakunnallista tietoa </a:t>
            </a:r>
            <a:r>
              <a:rPr lang="fi-FI" dirty="0" smtClean="0"/>
              <a:t>toiminnasta</a:t>
            </a:r>
          </a:p>
          <a:p>
            <a:r>
              <a:rPr lang="fi-FI" dirty="0" smtClean="0"/>
              <a:t>Edistää Ohjaamo-toimintaan liittyvää tutkimusta</a:t>
            </a:r>
            <a:endParaRPr lang="fi-FI" dirty="0"/>
          </a:p>
          <a:p>
            <a:r>
              <a:rPr lang="fi-FI" dirty="0" smtClean="0"/>
              <a:t>Tekee ja tuottaa </a:t>
            </a:r>
            <a:r>
              <a:rPr lang="fi-FI" dirty="0"/>
              <a:t>valtakunnallista viestintää ja markkinointia</a:t>
            </a:r>
          </a:p>
          <a:p>
            <a:r>
              <a:rPr lang="fi-FI" dirty="0"/>
              <a:t>Järjestää tapaamisia ja </a:t>
            </a:r>
            <a:r>
              <a:rPr lang="fi-FI" dirty="0" smtClean="0"/>
              <a:t>kohtaamisia Ohjaamo-toimijoille</a:t>
            </a:r>
            <a:endParaRPr lang="fi-FI" dirty="0"/>
          </a:p>
          <a:p>
            <a:r>
              <a:rPr lang="fi-FI" dirty="0"/>
              <a:t>Rakentaa verkko-ohjausta, jossa </a:t>
            </a:r>
            <a:r>
              <a:rPr lang="fi-FI" dirty="0" smtClean="0"/>
              <a:t>ohjauspalvelua </a:t>
            </a:r>
            <a:r>
              <a:rPr lang="fi-FI" dirty="0"/>
              <a:t>tarvitsevat nuoret </a:t>
            </a:r>
            <a:r>
              <a:rPr lang="fi-FI" dirty="0" smtClean="0"/>
              <a:t>saavat tarvittaessa </a:t>
            </a:r>
            <a:r>
              <a:rPr lang="fi-FI" dirty="0"/>
              <a:t>henkilökohtaista ohjausta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12/2020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25" y="4526094"/>
            <a:ext cx="1740200" cy="20269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51" y="4470670"/>
            <a:ext cx="4358966" cy="21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Ohjaamojen kehittämisen haasteita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17274"/>
            <a:ext cx="7886700" cy="4351338"/>
          </a:xfrm>
        </p:spPr>
        <p:txBody>
          <a:bodyPr/>
          <a:lstStyle/>
          <a:p>
            <a:r>
              <a:rPr lang="fi-FI" sz="3200" b="1" dirty="0" smtClean="0"/>
              <a:t>Verkostoitumisen vaiheet ja tuki</a:t>
            </a:r>
          </a:p>
          <a:p>
            <a:r>
              <a:rPr lang="fi-FI" sz="3200" b="1" dirty="0" smtClean="0"/>
              <a:t>Monialainen yhteistyö </a:t>
            </a:r>
          </a:p>
          <a:p>
            <a:r>
              <a:rPr lang="fi-FI" sz="3200" b="1" dirty="0" smtClean="0"/>
              <a:t>Osaamisen kehittäminen</a:t>
            </a:r>
          </a:p>
          <a:p>
            <a:r>
              <a:rPr lang="fi-FI" sz="3200" b="1" dirty="0" smtClean="0"/>
              <a:t>Johtaminen</a:t>
            </a:r>
          </a:p>
          <a:p>
            <a:r>
              <a:rPr lang="fi-FI" sz="3200" b="1" dirty="0" smtClean="0"/>
              <a:t>Viestintä ja markkinointi</a:t>
            </a:r>
          </a:p>
          <a:p>
            <a:r>
              <a:rPr lang="fi-FI" sz="3200" b="1" dirty="0" smtClean="0"/>
              <a:t>Tiedonkeruu &amp; tutkimus </a:t>
            </a:r>
          </a:p>
        </p:txBody>
      </p:sp>
    </p:spTree>
    <p:extLst>
      <p:ext uri="{BB962C8B-B14F-4D97-AF65-F5344CB8AC3E}">
        <p14:creationId xmlns:p14="http://schemas.microsoft.com/office/powerpoint/2010/main" val="40990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Hankkeet Ohjaamojen kumppaneina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8497"/>
            <a:ext cx="8081010" cy="4351338"/>
          </a:xfrm>
        </p:spPr>
        <p:txBody>
          <a:bodyPr/>
          <a:lstStyle/>
          <a:p>
            <a:pPr lvl="0"/>
            <a:endParaRPr lang="fi-FI" sz="1400" dirty="0" smtClean="0"/>
          </a:p>
          <a:p>
            <a:pPr lvl="0"/>
            <a:r>
              <a:rPr lang="fi-FI" sz="2400" dirty="0" smtClean="0"/>
              <a:t>TESSU </a:t>
            </a:r>
            <a:r>
              <a:rPr lang="fi-FI" sz="2400" dirty="0"/>
              <a:t>(</a:t>
            </a:r>
            <a:r>
              <a:rPr lang="fi-FI" sz="2400" dirty="0" smtClean="0"/>
              <a:t>ESR) - monialainen </a:t>
            </a:r>
            <a:r>
              <a:rPr lang="fi-FI" sz="2400" dirty="0"/>
              <a:t>yhteistyö </a:t>
            </a:r>
            <a:r>
              <a:rPr lang="fi-FI" sz="2400" dirty="0" smtClean="0">
                <a:sym typeface="Wingdings" panose="05000000000000000000" pitchFamily="2" charset="2"/>
              </a:rPr>
              <a:t>12/2021</a:t>
            </a:r>
            <a:endParaRPr lang="fi-FI" sz="2400" dirty="0"/>
          </a:p>
          <a:p>
            <a:pPr lvl="0"/>
            <a:r>
              <a:rPr lang="fi-FI" sz="2400" dirty="0"/>
              <a:t>OSMO (ESR</a:t>
            </a:r>
            <a:r>
              <a:rPr lang="fi-FI" sz="2400" dirty="0" smtClean="0"/>
              <a:t>) - </a:t>
            </a:r>
            <a:r>
              <a:rPr lang="fi-FI" sz="2400" dirty="0"/>
              <a:t>monikulttuurisuus </a:t>
            </a:r>
            <a:r>
              <a:rPr lang="fi-FI" sz="2400" dirty="0" smtClean="0"/>
              <a:t>ohjauksessa </a:t>
            </a:r>
            <a:r>
              <a:rPr lang="fi-FI" sz="2400" dirty="0" smtClean="0">
                <a:sym typeface="Wingdings" panose="05000000000000000000" pitchFamily="2" charset="2"/>
              </a:rPr>
              <a:t>8/2021</a:t>
            </a:r>
            <a:endParaRPr lang="fi-FI" sz="2400" dirty="0"/>
          </a:p>
          <a:p>
            <a:pPr lvl="0"/>
            <a:r>
              <a:rPr lang="fi-FI" sz="2400" dirty="0" smtClean="0"/>
              <a:t>URAA</a:t>
            </a:r>
            <a:r>
              <a:rPr lang="fi-FI" sz="2400" dirty="0"/>
              <a:t>! (</a:t>
            </a:r>
            <a:r>
              <a:rPr lang="fi-FI" sz="2400" dirty="0" smtClean="0"/>
              <a:t>ESR) - uraohjausosaamisen kehittäminen </a:t>
            </a:r>
            <a:r>
              <a:rPr lang="fi-FI" sz="2400" dirty="0" smtClean="0">
                <a:sym typeface="Wingdings" panose="05000000000000000000" pitchFamily="2" charset="2"/>
              </a:rPr>
              <a:t> </a:t>
            </a:r>
            <a:r>
              <a:rPr lang="fi-FI" sz="2400" dirty="0" smtClean="0"/>
              <a:t>8/2020</a:t>
            </a:r>
            <a:endParaRPr lang="fi-FI" sz="2400" dirty="0"/>
          </a:p>
          <a:p>
            <a:pPr lvl="0"/>
            <a:r>
              <a:rPr lang="fi-FI" sz="2400" dirty="0" smtClean="0"/>
              <a:t>NAL (Nuorisoasuntoliitto) - Onnistu </a:t>
            </a:r>
            <a:r>
              <a:rPr lang="fi-FI" sz="2400" dirty="0"/>
              <a:t>asumisessa -hanke Ohjaamojen </a:t>
            </a:r>
            <a:r>
              <a:rPr lang="fi-FI" sz="2400" dirty="0" smtClean="0"/>
              <a:t>kanssa </a:t>
            </a:r>
            <a:r>
              <a:rPr lang="fi-FI" sz="2400" dirty="0" smtClean="0">
                <a:sym typeface="Wingdings" panose="05000000000000000000" pitchFamily="2" charset="2"/>
              </a:rPr>
              <a:t> </a:t>
            </a:r>
            <a:r>
              <a:rPr lang="fi-FI" sz="2400" dirty="0" smtClean="0"/>
              <a:t>12/2020</a:t>
            </a:r>
            <a:endParaRPr lang="fi-FI" sz="2400" dirty="0"/>
          </a:p>
          <a:p>
            <a:r>
              <a:rPr lang="fi-FI" sz="2400" dirty="0" smtClean="0"/>
              <a:t>ONNI - </a:t>
            </a:r>
            <a:r>
              <a:rPr lang="fi-FI" sz="2400" dirty="0" err="1"/>
              <a:t>Psykososiaalisen</a:t>
            </a:r>
            <a:r>
              <a:rPr lang="fi-FI" sz="2400" dirty="0"/>
              <a:t> tuen hanke </a:t>
            </a:r>
            <a:r>
              <a:rPr lang="fi-FI" sz="2400" dirty="0" smtClean="0"/>
              <a:t>Ohjaamoissa (TEM ja STM</a:t>
            </a:r>
            <a:r>
              <a:rPr lang="fi-FI" sz="2400" dirty="0"/>
              <a:t>) </a:t>
            </a:r>
            <a:r>
              <a:rPr lang="fi-FI" sz="2400" dirty="0" smtClean="0"/>
              <a:t>2018-2019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66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ukautettu suunnittelumalli">
  <a:themeElements>
    <a:clrScheme name="Ohjaamo">
      <a:dk1>
        <a:srgbClr val="26B6B4"/>
      </a:dk1>
      <a:lt1>
        <a:srgbClr val="FFFFFF"/>
      </a:lt1>
      <a:dk2>
        <a:srgbClr val="26B6B4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430</Words>
  <Application>Microsoft Office PowerPoint</Application>
  <PresentationFormat>Näytössä katseltava diaesitys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1_Office-teema</vt:lpstr>
      <vt:lpstr>2_Mukautettu suunnittelumalli</vt:lpstr>
      <vt:lpstr>PowerPoint-esitys</vt:lpstr>
      <vt:lpstr> </vt:lpstr>
      <vt:lpstr>Ohjaamot nyt – elokuu 2019</vt:lpstr>
      <vt:lpstr>PowerPoint-esitys</vt:lpstr>
      <vt:lpstr>PowerPoint-esitys</vt:lpstr>
      <vt:lpstr>Asioinnin aiheet Ohjaamoissa</vt:lpstr>
      <vt:lpstr>Kohtaamon (ESR) koordinaatiotehtävät</vt:lpstr>
      <vt:lpstr>Ohjaamojen kehittämisen haasteita</vt:lpstr>
      <vt:lpstr>Hankkeet Ohjaamojen kumppaneina</vt:lpstr>
      <vt:lpstr>Ohjaamoja koskeva tiedonkeruu ja tutkimus (1)</vt:lpstr>
      <vt:lpstr>Ohjaamoja koskeva tiedonkeruu ja tutkimus (2)</vt:lpstr>
      <vt:lpstr>Ohjaamojen kehittämisen haasteita (2)</vt:lpstr>
      <vt:lpstr>Lisää tietoa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Savonmäki Pasi</dc:creator>
  <cp:lastModifiedBy>Niemi-Pynttäri Merja</cp:lastModifiedBy>
  <cp:revision>15</cp:revision>
  <cp:lastPrinted>2019-08-28T16:34:25Z</cp:lastPrinted>
  <dcterms:created xsi:type="dcterms:W3CDTF">2019-08-28T14:19:57Z</dcterms:created>
  <dcterms:modified xsi:type="dcterms:W3CDTF">2019-08-30T12:43:28Z</dcterms:modified>
</cp:coreProperties>
</file>