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28" name="Päivämäärän paikkamerkki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832EA-3E2B-44F7-BD96-684D226E7B96}" type="datetimeFigureOut">
              <a:rPr lang="fi-FI" smtClean="0"/>
              <a:t>23.4.2015</a:t>
            </a:fld>
            <a:endParaRPr lang="fi-FI"/>
          </a:p>
        </p:txBody>
      </p:sp>
      <p:sp>
        <p:nvSpPr>
          <p:cNvPr id="17" name="Alatunnisteen paikkamerkki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29" name="Dian numeron paikkamerkki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0A251-46CD-43A9-A011-154606B892CE}" type="slidenum">
              <a:rPr lang="fi-FI" smtClean="0"/>
              <a:t>‹#›</a:t>
            </a:fld>
            <a:endParaRPr lang="fi-FI"/>
          </a:p>
        </p:txBody>
      </p:sp>
      <p:sp>
        <p:nvSpPr>
          <p:cNvPr id="9" name="Alaotsikko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832EA-3E2B-44F7-BD96-684D226E7B96}" type="datetimeFigureOut">
              <a:rPr lang="fi-FI" smtClean="0"/>
              <a:t>23.4.2015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0A251-46CD-43A9-A011-154606B892C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832EA-3E2B-44F7-BD96-684D226E7B96}" type="datetimeFigureOut">
              <a:rPr lang="fi-FI" smtClean="0"/>
              <a:t>23.4.2015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0A251-46CD-43A9-A011-154606B892C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832EA-3E2B-44F7-BD96-684D226E7B96}" type="datetimeFigureOut">
              <a:rPr lang="fi-FI" smtClean="0"/>
              <a:t>23.4.2015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0A251-46CD-43A9-A011-154606B892C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832EA-3E2B-44F7-BD96-684D226E7B96}" type="datetimeFigureOut">
              <a:rPr lang="fi-FI" smtClean="0"/>
              <a:t>23.4.2015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23F0A251-46CD-43A9-A011-154606B892CE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832EA-3E2B-44F7-BD96-684D226E7B96}" type="datetimeFigureOut">
              <a:rPr lang="fi-FI" smtClean="0"/>
              <a:t>23.4.2015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0A251-46CD-43A9-A011-154606B892C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832EA-3E2B-44F7-BD96-684D226E7B96}" type="datetimeFigureOut">
              <a:rPr lang="fi-FI" smtClean="0"/>
              <a:t>23.4.2015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0A251-46CD-43A9-A011-154606B892C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832EA-3E2B-44F7-BD96-684D226E7B96}" type="datetimeFigureOut">
              <a:rPr lang="fi-FI" smtClean="0"/>
              <a:t>23.4.2015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0A251-46CD-43A9-A011-154606B892C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832EA-3E2B-44F7-BD96-684D226E7B96}" type="datetimeFigureOut">
              <a:rPr lang="fi-FI" smtClean="0"/>
              <a:t>23.4.2015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0A251-46CD-43A9-A011-154606B892C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832EA-3E2B-44F7-BD96-684D226E7B96}" type="datetimeFigureOut">
              <a:rPr lang="fi-FI" smtClean="0"/>
              <a:t>23.4.2015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0A251-46CD-43A9-A011-154606B892C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fi-FI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Lisää kuva napsauttamalla kuvaketta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832EA-3E2B-44F7-BD96-684D226E7B96}" type="datetimeFigureOut">
              <a:rPr lang="fi-FI" smtClean="0"/>
              <a:t>23.4.2015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0A251-46CD-43A9-A011-154606B892C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tsikon paikkamerkki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13" name="Tekstin paikkamerkki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14" name="Päivämäärän paikkamerkki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35832EA-3E2B-44F7-BD96-684D226E7B96}" type="datetimeFigureOut">
              <a:rPr lang="fi-FI" smtClean="0"/>
              <a:t>23.4.2015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23" name="Dian numeron paikkamerkki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3F0A251-46CD-43A9-A011-154606B892CE}" type="slidenum">
              <a:rPr lang="fi-FI" smtClean="0"/>
              <a:t>‹#›</a:t>
            </a:fld>
            <a:endParaRPr lang="fi-FI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Taidemusiikki</a:t>
            </a:r>
            <a:endParaRPr lang="fi-FI" b="1" dirty="0"/>
          </a:p>
        </p:txBody>
      </p:sp>
      <p:pic>
        <p:nvPicPr>
          <p:cNvPr id="5" name="Sisällön paikkamerkki 4" descr="thCA6Z7WJ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763688" y="1988840"/>
            <a:ext cx="5518469" cy="349503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aotsikko 4"/>
          <p:cNvSpPr>
            <a:spLocks noGrp="1"/>
          </p:cNvSpPr>
          <p:nvPr>
            <p:ph type="subTitle" idx="1"/>
          </p:nvPr>
        </p:nvSpPr>
        <p:spPr>
          <a:xfrm>
            <a:off x="683568" y="476672"/>
            <a:ext cx="8064896" cy="6381328"/>
          </a:xfrm>
        </p:spPr>
        <p:txBody>
          <a:bodyPr>
            <a:normAutofit/>
          </a:bodyPr>
          <a:lstStyle/>
          <a:p>
            <a:pPr algn="l">
              <a:buFont typeface="Courier New" pitchFamily="49" charset="0"/>
              <a:buChar char="o"/>
            </a:pPr>
            <a:r>
              <a:rPr lang="fi-FI" dirty="0" smtClean="0"/>
              <a:t>Musiikki on ääneen perustuva taiteen, itseilmaisun ja kommunikoinnin muoto</a:t>
            </a:r>
          </a:p>
          <a:p>
            <a:pPr algn="l">
              <a:buFont typeface="Courier New" pitchFamily="49" charset="0"/>
              <a:buChar char="o"/>
            </a:pPr>
            <a:r>
              <a:rPr lang="fi-FI" dirty="0" smtClean="0"/>
              <a:t> Musiikki jaotellaan yleensä kolmeen lajiin;</a:t>
            </a:r>
          </a:p>
          <a:p>
            <a:pPr algn="l"/>
            <a:r>
              <a:rPr lang="fi-FI" dirty="0" smtClean="0"/>
              <a:t>- Popmusiikki</a:t>
            </a:r>
          </a:p>
          <a:p>
            <a:pPr algn="l"/>
            <a:r>
              <a:rPr lang="fi-FI" dirty="0" smtClean="0"/>
              <a:t>- Kansanmusiikki</a:t>
            </a:r>
          </a:p>
          <a:p>
            <a:pPr algn="l">
              <a:buFontTx/>
              <a:buChar char="-"/>
            </a:pPr>
            <a:r>
              <a:rPr lang="fi-FI" dirty="0" smtClean="0"/>
              <a:t>Länsimainen taidemusiikki</a:t>
            </a:r>
          </a:p>
          <a:p>
            <a:pPr algn="l">
              <a:buFont typeface="Courier New" pitchFamily="49" charset="0"/>
              <a:buChar char="o"/>
            </a:pPr>
            <a:r>
              <a:rPr lang="fi-FI" dirty="0" smtClean="0"/>
              <a:t>Länsimainen taidemusiikki, eli klassinen musiikki on viittaus monimuotoiseen länsimaisen musiikin perinteeseen.</a:t>
            </a:r>
          </a:p>
          <a:p>
            <a:pPr algn="l">
              <a:buFont typeface="Courier New" pitchFamily="49" charset="0"/>
              <a:buChar char="o"/>
            </a:pPr>
            <a:r>
              <a:rPr lang="fi-FI" dirty="0" smtClean="0"/>
              <a:t> </a:t>
            </a:r>
            <a:r>
              <a:rPr lang="fi-FI" dirty="0" smtClean="0"/>
              <a:t>Klassinen musiikki jaotellaan aikakauden ja siihen liittyvän </a:t>
            </a:r>
            <a:r>
              <a:rPr lang="fi-FI" dirty="0" err="1" smtClean="0"/>
              <a:t>tyylisuuntauden</a:t>
            </a:r>
            <a:r>
              <a:rPr lang="fi-FI" dirty="0" smtClean="0"/>
              <a:t> mukaan.</a:t>
            </a:r>
          </a:p>
          <a:p>
            <a:pPr algn="l"/>
            <a:endParaRPr lang="fi-FI" dirty="0" smtClean="0"/>
          </a:p>
          <a:p>
            <a:pPr algn="l">
              <a:buFontTx/>
              <a:buChar char="-"/>
            </a:pPr>
            <a:endParaRPr lang="fi-FI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Antiikki (-476)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itchFamily="49" charset="0"/>
              <a:buChar char="o"/>
            </a:pPr>
            <a:r>
              <a:rPr lang="fi-FI" dirty="0" smtClean="0"/>
              <a:t>Musiikki oli tärkeä osa antiikin Kreikan ja Rooman valtakunnan kulttuuria ja vaikutti teatterin syntyyn</a:t>
            </a:r>
          </a:p>
          <a:p>
            <a:pPr>
              <a:buFont typeface="Courier New" pitchFamily="49" charset="0"/>
              <a:buChar char="o"/>
            </a:pPr>
            <a:r>
              <a:rPr lang="fi-FI" dirty="0" smtClean="0"/>
              <a:t>Loi perustan keskiajan kirkkomusiikille</a:t>
            </a:r>
          </a:p>
          <a:p>
            <a:pPr>
              <a:buFont typeface="Courier New" pitchFamily="49" charset="0"/>
              <a:buChar char="o"/>
            </a:pPr>
            <a:r>
              <a:rPr lang="fi-FI" dirty="0" smtClean="0"/>
              <a:t>Musiikki liittyi vahvasti matematiikkaan ja maailmankaikkeuteen, sekä filosofiaan</a:t>
            </a:r>
          </a:p>
          <a:p>
            <a:pPr>
              <a:buFont typeface="Courier New" pitchFamily="49" charset="0"/>
              <a:buChar char="o"/>
            </a:pPr>
            <a:r>
              <a:rPr lang="fi-FI" dirty="0" err="1" smtClean="0"/>
              <a:t>Matematiikko</a:t>
            </a:r>
            <a:r>
              <a:rPr lang="fi-FI" dirty="0" smtClean="0"/>
              <a:t> ja filosofi </a:t>
            </a:r>
            <a:r>
              <a:rPr lang="fi-FI" dirty="0" err="1" smtClean="0"/>
              <a:t>Pythagora</a:t>
            </a:r>
            <a:r>
              <a:rPr lang="fi-FI" dirty="0" smtClean="0"/>
              <a:t> loi ensimmäisen viritysjärjestelmän, johon kaikki nykyiset viritysjärjestelmät perustuvat</a:t>
            </a:r>
            <a:endParaRPr lang="fi-FI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Keskiaika (476-1400)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itchFamily="49" charset="0"/>
              <a:buChar char="o"/>
            </a:pPr>
            <a:r>
              <a:rPr lang="fi-FI" dirty="0" smtClean="0"/>
              <a:t>Musiikki oli suurimmalta osin vain kirkollista, koska maallikot eivät osanneet lukea nuotteja</a:t>
            </a:r>
          </a:p>
          <a:p>
            <a:pPr>
              <a:buFont typeface="Courier New" pitchFamily="49" charset="0"/>
              <a:buChar char="o"/>
            </a:pPr>
            <a:r>
              <a:rPr lang="fi-FI" dirty="0" smtClean="0"/>
              <a:t>Musiikki oli moodista</a:t>
            </a:r>
          </a:p>
          <a:p>
            <a:pPr>
              <a:buFont typeface="Courier New" pitchFamily="49" charset="0"/>
              <a:buChar char="o"/>
            </a:pPr>
            <a:r>
              <a:rPr lang="fi-FI" dirty="0" smtClean="0"/>
              <a:t>Gregoriaaninen eli moniääninen laulu oli yleisintä kirkkomusiikkia Bysantin kirkkomusiikin rinnalla</a:t>
            </a:r>
          </a:p>
          <a:p>
            <a:pPr>
              <a:buFont typeface="Courier New" pitchFamily="49" charset="0"/>
              <a:buChar char="o"/>
            </a:pPr>
            <a:r>
              <a:rPr lang="fi-FI" dirty="0" smtClean="0"/>
              <a:t>Trubaduurit olivat keskiajan viihdyttäjiä, jotka esiintyivät laulaen ja runoillen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Renesanssi</a:t>
            </a:r>
            <a:r>
              <a:rPr lang="fi-FI" dirty="0" smtClean="0"/>
              <a:t> (1400-1600)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itchFamily="49" charset="0"/>
              <a:buChar char="o"/>
            </a:pPr>
            <a:r>
              <a:rPr lang="fi-FI" dirty="0" smtClean="0"/>
              <a:t>Musiikki </a:t>
            </a:r>
            <a:r>
              <a:rPr lang="fi-FI" dirty="0" err="1" smtClean="0"/>
              <a:t>moniäänistyi</a:t>
            </a:r>
            <a:r>
              <a:rPr lang="fi-FI" dirty="0" smtClean="0"/>
              <a:t> </a:t>
            </a:r>
          </a:p>
          <a:p>
            <a:pPr>
              <a:buFont typeface="Courier New" pitchFamily="49" charset="0"/>
              <a:buChar char="o"/>
            </a:pPr>
            <a:r>
              <a:rPr lang="fi-FI" dirty="0" smtClean="0"/>
              <a:t>Kirkkomusiikki jakaantui uskonpuhdistuksen myötä ja syntyi uusia suuntauksia</a:t>
            </a:r>
          </a:p>
          <a:p>
            <a:pPr>
              <a:buFont typeface="Courier New" pitchFamily="49" charset="0"/>
              <a:buChar char="o"/>
            </a:pPr>
            <a:r>
              <a:rPr lang="fi-FI" dirty="0" smtClean="0"/>
              <a:t>Säveltäjiä alettiin arvostamaan</a:t>
            </a:r>
          </a:p>
          <a:p>
            <a:pPr>
              <a:buFont typeface="Courier New" pitchFamily="49" charset="0"/>
              <a:buChar char="o"/>
            </a:pPr>
            <a:r>
              <a:rPr lang="fi-FI" dirty="0" smtClean="0"/>
              <a:t>Instrumentaalinen soitto yleistyi</a:t>
            </a:r>
          </a:p>
          <a:p>
            <a:pPr>
              <a:buFont typeface="Courier New" pitchFamily="49" charset="0"/>
              <a:buChar char="o"/>
            </a:pPr>
            <a:r>
              <a:rPr lang="fi-FI" dirty="0" smtClean="0"/>
              <a:t>Kirkkomusiikin </a:t>
            </a:r>
            <a:r>
              <a:rPr lang="fi-FI" dirty="0" err="1" smtClean="0"/>
              <a:t>hupentumaksi</a:t>
            </a:r>
            <a:r>
              <a:rPr lang="fi-FI" dirty="0" smtClean="0"/>
              <a:t> kutsuttiin Giovanni </a:t>
            </a:r>
            <a:r>
              <a:rPr lang="fi-FI" dirty="0" err="1" smtClean="0"/>
              <a:t>Pierluigi</a:t>
            </a:r>
            <a:r>
              <a:rPr lang="fi-FI" dirty="0" smtClean="0"/>
              <a:t> Da </a:t>
            </a:r>
            <a:r>
              <a:rPr lang="fi-FI" dirty="0" err="1" smtClean="0"/>
              <a:t>Palestrinan</a:t>
            </a:r>
            <a:r>
              <a:rPr lang="fi-FI" dirty="0" smtClean="0"/>
              <a:t> </a:t>
            </a:r>
            <a:r>
              <a:rPr lang="fi-FI" dirty="0" err="1" smtClean="0"/>
              <a:t>Palestrina-tyyliä</a:t>
            </a:r>
            <a:endParaRPr lang="fi-FI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Barokki (1600-1770)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itchFamily="49" charset="0"/>
              <a:buChar char="o"/>
            </a:pPr>
            <a:r>
              <a:rPr lang="fi-FI" dirty="0" smtClean="0"/>
              <a:t>Painotettiin mahtipontisuutta ja näyttävyyttä</a:t>
            </a:r>
          </a:p>
          <a:p>
            <a:pPr>
              <a:buFont typeface="Courier New" pitchFamily="49" charset="0"/>
              <a:buChar char="o"/>
            </a:pPr>
            <a:r>
              <a:rPr lang="fi-FI" dirty="0" smtClean="0"/>
              <a:t>Moniäänisyys eli polyfonia monimutkaistui</a:t>
            </a:r>
          </a:p>
          <a:p>
            <a:pPr>
              <a:buFont typeface="Courier New" pitchFamily="49" charset="0"/>
              <a:buChar char="o"/>
            </a:pPr>
            <a:r>
              <a:rPr lang="fi-FI" dirty="0" smtClean="0"/>
              <a:t>Oopperasta tuli yleistyi ja tuli hyvin suosituksi taidemusiikin muodoksi</a:t>
            </a:r>
          </a:p>
          <a:p>
            <a:pPr>
              <a:buFont typeface="Courier New" pitchFamily="49" charset="0"/>
              <a:buChar char="o"/>
            </a:pPr>
            <a:r>
              <a:rPr lang="fi-FI" dirty="0" smtClean="0"/>
              <a:t>Italian barokin kuuluisimpia säveltäjiä oli Antonio Vivaldi, joka sävelsi viulukonserton ”Neljä vuodenaikaa”</a:t>
            </a:r>
          </a:p>
          <a:p>
            <a:pPr>
              <a:buFont typeface="Courier New" pitchFamily="49" charset="0"/>
              <a:buChar char="o"/>
            </a:pPr>
            <a:r>
              <a:rPr lang="fi-FI" dirty="0" smtClean="0"/>
              <a:t>Saksalaisen barokin kuuluisimpia säveltäjiä olivat Johan Sebastian Bach ja Georg </a:t>
            </a:r>
            <a:r>
              <a:rPr lang="fi-FI" dirty="0" err="1" smtClean="0"/>
              <a:t>Friedric</a:t>
            </a:r>
            <a:r>
              <a:rPr lang="fi-FI" dirty="0" smtClean="0"/>
              <a:t> Händel</a:t>
            </a:r>
            <a:endParaRPr lang="fi-FI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Klassismi (1775-1815)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itchFamily="49" charset="0"/>
              <a:buChar char="o"/>
            </a:pPr>
            <a:r>
              <a:rPr lang="fi-FI" dirty="0" smtClean="0"/>
              <a:t>Klassismin ja barokin ajan välissä oli </a:t>
            </a:r>
            <a:r>
              <a:rPr lang="fi-FI" dirty="0" err="1" smtClean="0"/>
              <a:t>pohjustana</a:t>
            </a:r>
            <a:r>
              <a:rPr lang="fi-FI" dirty="0" smtClean="0"/>
              <a:t> galantti tyyli</a:t>
            </a:r>
          </a:p>
          <a:p>
            <a:pPr>
              <a:buFont typeface="Courier New" pitchFamily="49" charset="0"/>
              <a:buChar char="o"/>
            </a:pPr>
            <a:r>
              <a:rPr lang="fi-FI" dirty="0" smtClean="0"/>
              <a:t>Tyypillistä oli laulavat melodiat, joita säestettiin sointuvilla harmonioilla</a:t>
            </a:r>
          </a:p>
          <a:p>
            <a:pPr>
              <a:buFont typeface="Courier New" pitchFamily="49" charset="0"/>
              <a:buChar char="o"/>
            </a:pPr>
            <a:r>
              <a:rPr lang="fi-FI" dirty="0" smtClean="0"/>
              <a:t>Kuuluisimmat säveltäjät olivat klassismin ajalta;</a:t>
            </a:r>
            <a:r>
              <a:rPr lang="fi-FI" dirty="0" smtClean="0"/>
              <a:t> </a:t>
            </a:r>
            <a:r>
              <a:rPr lang="fi-FI" dirty="0" smtClean="0"/>
              <a:t> </a:t>
            </a:r>
          </a:p>
          <a:p>
            <a:pPr>
              <a:buFontTx/>
              <a:buChar char="-"/>
            </a:pPr>
            <a:r>
              <a:rPr lang="fi-FI" dirty="0" smtClean="0"/>
              <a:t>Joseph Haydn ja Wolfgang </a:t>
            </a:r>
          </a:p>
          <a:p>
            <a:pPr>
              <a:buFontTx/>
              <a:buChar char="-"/>
            </a:pPr>
            <a:r>
              <a:rPr lang="fi-FI" dirty="0" smtClean="0"/>
              <a:t>Amadeus Mozart</a:t>
            </a:r>
          </a:p>
          <a:p>
            <a:pPr>
              <a:buFontTx/>
              <a:buChar char="-"/>
            </a:pPr>
            <a:r>
              <a:rPr lang="fi-FI" dirty="0" smtClean="0"/>
              <a:t>Ludvig Van Beethoven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Romantiikka (1815-1910)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itchFamily="49" charset="0"/>
              <a:buChar char="o"/>
            </a:pPr>
            <a:r>
              <a:rPr lang="fi-FI" dirty="0" smtClean="0"/>
              <a:t>Musiikki ei enää pysynyt tiukkojen sääntöjen rajoissa</a:t>
            </a:r>
          </a:p>
          <a:p>
            <a:pPr>
              <a:buFont typeface="Courier New" pitchFamily="49" charset="0"/>
              <a:buChar char="o"/>
            </a:pPr>
            <a:r>
              <a:rPr lang="fi-FI" dirty="0" smtClean="0"/>
              <a:t>Säveltäjien  tyylien välille alkoi tulemaan huomattavampia eroja</a:t>
            </a:r>
          </a:p>
          <a:p>
            <a:pPr>
              <a:buFont typeface="Courier New" pitchFamily="49" charset="0"/>
              <a:buChar char="o"/>
            </a:pPr>
            <a:r>
              <a:rPr lang="fi-FI" dirty="0" smtClean="0"/>
              <a:t>Kuuluisia säveltäjiä olivat;</a:t>
            </a:r>
          </a:p>
          <a:p>
            <a:pPr>
              <a:buFontTx/>
              <a:buChar char="-"/>
            </a:pPr>
            <a:r>
              <a:rPr lang="fi-FI" dirty="0" smtClean="0"/>
              <a:t>Franz Schubert</a:t>
            </a:r>
          </a:p>
          <a:p>
            <a:pPr>
              <a:buFontTx/>
              <a:buChar char="-"/>
            </a:pPr>
            <a:r>
              <a:rPr lang="fi-FI" dirty="0" smtClean="0"/>
              <a:t>Felix Mendelssohn</a:t>
            </a:r>
          </a:p>
          <a:p>
            <a:pPr>
              <a:buFont typeface="Courier New" pitchFamily="49" charset="0"/>
              <a:buChar char="o"/>
            </a:pPr>
            <a:r>
              <a:rPr lang="fi-FI" dirty="0" smtClean="0"/>
              <a:t>Virtuooseja alettiin arvostamaan enemmän esim. Niccolo Paganini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1900-luku (Impressionismi &amp; Ekspressionismi)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itchFamily="49" charset="0"/>
              <a:buChar char="o"/>
            </a:pPr>
            <a:r>
              <a:rPr lang="fi-FI" dirty="0" smtClean="0"/>
              <a:t>Musiikkiin tuli entistä enemmän tyylilajeja</a:t>
            </a:r>
          </a:p>
          <a:p>
            <a:pPr>
              <a:buFont typeface="Courier New" pitchFamily="49" charset="0"/>
              <a:buChar char="o"/>
            </a:pPr>
            <a:r>
              <a:rPr lang="fi-FI" dirty="0" smtClean="0"/>
              <a:t>Impressionismissa taiteilijat alkoivat poistuimaan työtiloistaan ja hakivat jokapäiväisestä elämästä inspiraatiota esim. Claude Debussy</a:t>
            </a:r>
          </a:p>
          <a:p>
            <a:pPr>
              <a:buFont typeface="Courier New" pitchFamily="49" charset="0"/>
              <a:buChar char="o"/>
            </a:pPr>
            <a:r>
              <a:rPr lang="fi-FI" dirty="0" smtClean="0"/>
              <a:t>Ekspressionismissa alettiin käyttämään uutta järjestelmää nimeltään </a:t>
            </a:r>
            <a:r>
              <a:rPr lang="fi-FI" dirty="0" err="1" smtClean="0"/>
              <a:t>dokefania</a:t>
            </a:r>
            <a:r>
              <a:rPr lang="fi-FI" dirty="0" smtClean="0"/>
              <a:t>, jonka ydin oli 12 sävelestä koostuva rivi</a:t>
            </a:r>
            <a:endParaRPr lang="fi-FI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uippu">
  <a:themeElements>
    <a:clrScheme name="Huippu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Huippu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Huippu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</TotalTime>
  <Words>319</Words>
  <Application>Microsoft Office PowerPoint</Application>
  <PresentationFormat>Näytössä katseltava diaesitys (4:3)</PresentationFormat>
  <Paragraphs>48</Paragraphs>
  <Slides>9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0" baseType="lpstr">
      <vt:lpstr>Huippu</vt:lpstr>
      <vt:lpstr>Taidemusiikki</vt:lpstr>
      <vt:lpstr>Dia 2</vt:lpstr>
      <vt:lpstr>Antiikki (-476)</vt:lpstr>
      <vt:lpstr>Keskiaika (476-1400)</vt:lpstr>
      <vt:lpstr>Renesanssi (1400-1600)</vt:lpstr>
      <vt:lpstr>Barokki (1600-1770)</vt:lpstr>
      <vt:lpstr>Klassismi (1775-1815) </vt:lpstr>
      <vt:lpstr>Romantiikka (1815-1910)</vt:lpstr>
      <vt:lpstr>1900-luku (Impressionismi &amp; Ekspressionismi)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Taidemusiikki</dc:title>
  <dc:creator>Philson</dc:creator>
  <cp:lastModifiedBy>Philson</cp:lastModifiedBy>
  <cp:revision>5</cp:revision>
  <dcterms:created xsi:type="dcterms:W3CDTF">2015-04-23T17:33:02Z</dcterms:created>
  <dcterms:modified xsi:type="dcterms:W3CDTF">2015-04-23T18:21:57Z</dcterms:modified>
</cp:coreProperties>
</file>