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 autoAdjust="0"/>
    <p:restoredTop sz="94629" autoAdjust="0"/>
  </p:normalViewPr>
  <p:slideViewPr>
    <p:cSldViewPr>
      <p:cViewPr varScale="1">
        <p:scale>
          <a:sx n="69" d="100"/>
          <a:sy n="69" d="100"/>
        </p:scale>
        <p:origin x="141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4B0635-BAA0-44A6-AA3F-C949591C4120}" type="datetimeFigureOut">
              <a:rPr lang="fi-FI" smtClean="0"/>
              <a:t>9.2.2017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3A4804-4719-436C-BA06-D2C509252D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3109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3A4804-4719-436C-BA06-D2C509252D4C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3718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9.2.2017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9.2.2017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9.2.2017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9.2.2017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9.2.2017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9.2.2017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9.2.2017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9.2.2017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9.2.2017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9.2.2017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1573026-1D05-4DF3-A9A8-4612C100E55C}" type="datetimeFigureOut">
              <a:rPr lang="fi-FI" smtClean="0"/>
              <a:pPr/>
              <a:t>9.2.2017</a:t>
            </a:fld>
            <a:endParaRPr lang="fi-FI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573026-1D05-4DF3-A9A8-4612C100E55C}" type="datetimeFigureOut">
              <a:rPr lang="fi-FI" smtClean="0"/>
              <a:pPr/>
              <a:t>9.2.2017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13312"/>
          </a:xfrm>
        </p:spPr>
        <p:txBody>
          <a:bodyPr>
            <a:normAutofit/>
          </a:bodyPr>
          <a:lstStyle/>
          <a:p>
            <a:pPr algn="ctr"/>
            <a:r>
              <a:rPr lang="fi-FI" dirty="0" smtClean="0"/>
              <a:t>1860-luvun murros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0" y="1484784"/>
            <a:ext cx="9036496" cy="5256584"/>
          </a:xfrm>
        </p:spPr>
        <p:txBody>
          <a:bodyPr>
            <a:normAutofit lnSpcReduction="10000"/>
          </a:bodyPr>
          <a:lstStyle/>
          <a:p>
            <a:pPr lvl="1">
              <a:lnSpc>
                <a:spcPct val="80000"/>
              </a:lnSpc>
              <a:buFontTx/>
              <a:buChar char="-"/>
            </a:pPr>
            <a:r>
              <a:rPr lang="fi-FI" altLang="fi-FI" sz="2000" dirty="0" smtClean="0"/>
              <a:t>Venäjän keisariksi Aleksanteri II -&gt; Uudistuksia </a:t>
            </a:r>
            <a:r>
              <a:rPr lang="fi-FI" altLang="fi-FI" sz="2000" i="1" dirty="0" smtClean="0"/>
              <a:t>liberalismin</a:t>
            </a:r>
            <a:r>
              <a:rPr lang="fi-FI" altLang="fi-FI" sz="2000" dirty="0" smtClean="0"/>
              <a:t> hengessä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fi-FI" altLang="fi-FI" sz="1400" dirty="0"/>
              <a:t>	</a:t>
            </a:r>
            <a:r>
              <a:rPr lang="fi-FI" altLang="fi-FI" sz="1400" dirty="0" smtClean="0"/>
              <a:t>- Valtiopäivät koolle 1863 alkaen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fi-FI" altLang="fi-FI" sz="1400" dirty="0"/>
              <a:t>	</a:t>
            </a:r>
            <a:r>
              <a:rPr lang="fi-FI" altLang="fi-FI" sz="1400" dirty="0" smtClean="0"/>
              <a:t>- Maatalouden modernisointi </a:t>
            </a:r>
            <a:r>
              <a:rPr lang="fi-FI" altLang="fi-FI" sz="1400" i="1" dirty="0" smtClean="0"/>
              <a:t>suurten nälkävuosien 1866-68 </a:t>
            </a:r>
            <a:r>
              <a:rPr lang="fi-FI" altLang="fi-FI" sz="1400" dirty="0" smtClean="0"/>
              <a:t>jälkeen (varavarastot, karjatalous, 	koneellistuminen)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fi-FI" altLang="fi-FI" sz="1400" dirty="0"/>
              <a:t>	</a:t>
            </a:r>
            <a:r>
              <a:rPr lang="fi-FI" altLang="fi-FI" sz="1400" dirty="0" smtClean="0"/>
              <a:t>- Sahauskiintiöiden poistaminen 1861 -&gt; Höyrysahat  ja puujalosteet (sahatavara ja paperi)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fi-FI" altLang="fi-FI" sz="1400" dirty="0"/>
              <a:t>	</a:t>
            </a:r>
            <a:r>
              <a:rPr lang="fi-FI" altLang="fi-FI" sz="1400" dirty="0" smtClean="0"/>
              <a:t>- Kaupan vapauttaminen maaseudulla 1859 sekä yleinen elinkeinovapaus 1879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fi-FI" altLang="fi-FI" sz="1400" dirty="0"/>
              <a:t>	</a:t>
            </a:r>
            <a:r>
              <a:rPr lang="fi-FI" altLang="fi-FI" sz="1400" dirty="0" smtClean="0"/>
              <a:t>- Suomen markka 1860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fi-FI" altLang="fi-FI" sz="1400" dirty="0"/>
              <a:t>	</a:t>
            </a:r>
            <a:r>
              <a:rPr lang="fi-FI" altLang="fi-FI" sz="1400" dirty="0" smtClean="0"/>
              <a:t>- Liikepankit 1860-luvulta alkaen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fi-FI" altLang="fi-FI" sz="1400" dirty="0"/>
              <a:t>	</a:t>
            </a:r>
            <a:r>
              <a:rPr lang="fi-FI" altLang="fi-FI" sz="1400" dirty="0" smtClean="0"/>
              <a:t>- Osakeyhtiölaki 1864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fi-FI" altLang="fi-FI" sz="1400" dirty="0"/>
              <a:t>	</a:t>
            </a:r>
            <a:r>
              <a:rPr lang="fi-FI" altLang="fi-FI" sz="1400" dirty="0" smtClean="0"/>
              <a:t>- Rautateiden rakentaminen 1860-luvulta alkaen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fi-FI" altLang="fi-FI" sz="1400" dirty="0"/>
              <a:t>	</a:t>
            </a:r>
            <a:r>
              <a:rPr lang="fi-FI" altLang="fi-FI" sz="1400" dirty="0" smtClean="0"/>
              <a:t>- Oma sotaväki 1878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fi-FI" altLang="fi-FI" sz="1400" dirty="0"/>
              <a:t>	</a:t>
            </a:r>
            <a:r>
              <a:rPr lang="fi-FI" altLang="fi-FI" sz="1400" dirty="0" smtClean="0"/>
              <a:t>- Kunnallishallinnon uudistaminen 1865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fi-FI" altLang="fi-FI" sz="1400" dirty="0"/>
              <a:t>	</a:t>
            </a:r>
            <a:r>
              <a:rPr lang="fi-FI" altLang="fi-FI" sz="1400" dirty="0" smtClean="0"/>
              <a:t>- Kansakouluasetus 1866</a:t>
            </a:r>
          </a:p>
          <a:p>
            <a:pPr marL="457200" lvl="1" indent="0">
              <a:lnSpc>
                <a:spcPct val="80000"/>
              </a:lnSpc>
              <a:buNone/>
            </a:pPr>
            <a:endParaRPr lang="fi-FI" altLang="fi-FI" sz="1400" dirty="0"/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fi-FI" altLang="fi-FI" sz="1800" dirty="0" smtClean="0"/>
              <a:t>Uudistusten ohella väkiluku kasvoi ja luku- ja kirjoitustaito </a:t>
            </a:r>
            <a:r>
              <a:rPr lang="fi-FI" altLang="fi-FI" sz="1800" dirty="0" smtClean="0"/>
              <a:t>yleistyi -&gt; </a:t>
            </a:r>
            <a:r>
              <a:rPr lang="fi-FI" altLang="fi-FI" sz="1800" i="1" dirty="0" smtClean="0"/>
              <a:t>Siirtolaisuus </a:t>
            </a:r>
            <a:r>
              <a:rPr lang="fi-FI" altLang="fi-FI" sz="1800" dirty="0" smtClean="0"/>
              <a:t>ja </a:t>
            </a:r>
            <a:r>
              <a:rPr lang="fi-FI" altLang="fi-FI" sz="1800" i="1" dirty="0" smtClean="0"/>
              <a:t>kaupungistuminen</a:t>
            </a:r>
            <a:r>
              <a:rPr lang="fi-FI" altLang="fi-FI" sz="1800" dirty="0" smtClean="0"/>
              <a:t> helpottivat, mutta eivät poistaneet, </a:t>
            </a:r>
            <a:r>
              <a:rPr lang="fi-FI" altLang="fi-FI" sz="1800" i="1" dirty="0" smtClean="0"/>
              <a:t>tilattoman väestön </a:t>
            </a:r>
            <a:r>
              <a:rPr lang="fi-FI" altLang="fi-FI" sz="1800" dirty="0" smtClean="0"/>
              <a:t>ongelmia</a:t>
            </a:r>
            <a:endParaRPr lang="fi-FI" altLang="fi-FI" sz="1800" dirty="0" smtClean="0"/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fi-FI" altLang="fi-FI" sz="1800" i="1" dirty="0" smtClean="0"/>
              <a:t>Sääty-yhteiskunnan</a:t>
            </a:r>
            <a:r>
              <a:rPr lang="fi-FI" altLang="fi-FI" sz="1800" dirty="0" smtClean="0"/>
              <a:t> mureneminen kiihtyi ja kehitys </a:t>
            </a:r>
            <a:r>
              <a:rPr lang="fi-FI" altLang="fi-FI" sz="1800" i="1" dirty="0" smtClean="0"/>
              <a:t>luokkayhteiskuntaan</a:t>
            </a:r>
            <a:r>
              <a:rPr lang="fi-FI" altLang="fi-FI" sz="1800" dirty="0" smtClean="0"/>
              <a:t> </a:t>
            </a:r>
            <a:r>
              <a:rPr lang="fi-FI" altLang="fi-FI" sz="1800" dirty="0" smtClean="0"/>
              <a:t>alkoi</a:t>
            </a:r>
          </a:p>
          <a:p>
            <a:pPr lvl="1">
              <a:lnSpc>
                <a:spcPct val="80000"/>
              </a:lnSpc>
              <a:buFontTx/>
              <a:buChar char="-"/>
            </a:pPr>
            <a:endParaRPr lang="fi-FI" altLang="fi-FI" sz="1800" dirty="0" smtClean="0"/>
          </a:p>
          <a:p>
            <a:pPr marL="914400" lvl="1" indent="-457200">
              <a:lnSpc>
                <a:spcPct val="80000"/>
              </a:lnSpc>
              <a:buAutoNum type="arabicParenR"/>
            </a:pPr>
            <a:r>
              <a:rPr lang="fi-FI" altLang="fi-FI" sz="1800" b="1" dirty="0" smtClean="0"/>
              <a:t>Miten </a:t>
            </a:r>
            <a:r>
              <a:rPr lang="fi-FI" altLang="fi-FI" sz="1800" b="1" dirty="0" smtClean="0"/>
              <a:t>kansalaisyhteiskunnan kehittyminen 1800-luvun jälkipuoliskolla näkyi käytännössä</a:t>
            </a:r>
            <a:r>
              <a:rPr lang="fi-FI" altLang="fi-FI" sz="1800" b="1" dirty="0" smtClean="0"/>
              <a:t>?</a:t>
            </a:r>
          </a:p>
          <a:p>
            <a:pPr marL="914400" lvl="1" indent="-457200">
              <a:lnSpc>
                <a:spcPct val="80000"/>
              </a:lnSpc>
              <a:buAutoNum type="arabicParenR"/>
            </a:pPr>
            <a:r>
              <a:rPr lang="fi-FI" altLang="fi-FI" sz="1800" b="1" dirty="0" smtClean="0"/>
              <a:t>Ota kantaa väitteeseen: ”1800-luku oli onnen ja kehityksen aikaa Suomessa.”</a:t>
            </a:r>
            <a:endParaRPr lang="fi-FI" altLang="fi-FI" sz="1800" b="1" dirty="0" smtClean="0"/>
          </a:p>
          <a:p>
            <a:pPr marL="457200" lvl="1" indent="0">
              <a:lnSpc>
                <a:spcPct val="80000"/>
              </a:lnSpc>
              <a:buNone/>
            </a:pPr>
            <a:endParaRPr lang="fi-FI" altLang="fi-FI" sz="2000" b="1" dirty="0" smtClean="0"/>
          </a:p>
          <a:p>
            <a:pPr marL="457200" lvl="1" indent="0">
              <a:lnSpc>
                <a:spcPct val="80000"/>
              </a:lnSpc>
              <a:buNone/>
            </a:pPr>
            <a:r>
              <a:rPr lang="fi-FI" altLang="fi-FI" sz="1400" dirty="0"/>
              <a:t>	</a:t>
            </a:r>
            <a:endParaRPr lang="fi-FI" altLang="fi-FI" sz="1400" dirty="0" smtClean="0"/>
          </a:p>
          <a:p>
            <a:pPr lvl="2">
              <a:lnSpc>
                <a:spcPct val="80000"/>
              </a:lnSpc>
              <a:buFontTx/>
              <a:buChar char="-"/>
            </a:pPr>
            <a:endParaRPr lang="fi-FI" altLang="fi-FI" sz="1600" dirty="0" smtClean="0"/>
          </a:p>
          <a:p>
            <a:pPr>
              <a:lnSpc>
                <a:spcPct val="80000"/>
              </a:lnSpc>
              <a:buFontTx/>
              <a:buChar char="-"/>
            </a:pPr>
            <a:endParaRPr lang="fi-FI" altLang="fi-FI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368</TotalTime>
  <Words>11</Words>
  <Application>Microsoft Office PowerPoint</Application>
  <PresentationFormat>Näytössä katseltava diaesitys (4:3)</PresentationFormat>
  <Paragraphs>22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8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1860-luvun murros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Yhteiskuntaoppi 1.kurssi</dc:title>
  <dc:creator>Mikko Niemi</dc:creator>
  <cp:lastModifiedBy>Niemi Mikko Samuli</cp:lastModifiedBy>
  <cp:revision>52</cp:revision>
  <cp:lastPrinted>2015-02-09T11:13:58Z</cp:lastPrinted>
  <dcterms:created xsi:type="dcterms:W3CDTF">2013-07-30T12:06:37Z</dcterms:created>
  <dcterms:modified xsi:type="dcterms:W3CDTF">2017-02-09T08:48:59Z</dcterms:modified>
</cp:coreProperties>
</file>