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237356" cy="3296657"/>
          </a:xfrm>
        </p:spPr>
        <p:txBody>
          <a:bodyPr/>
          <a:lstStyle/>
          <a:p>
            <a:pPr marL="182880" indent="0">
              <a:buNone/>
            </a:pPr>
            <a:r>
              <a:rPr lang="fi-FI" u="sng" dirty="0"/>
              <a:t>Yhteiskuntaopin kurssit lukiossa</a:t>
            </a:r>
          </a:p>
        </p:txBody>
      </p:sp>
    </p:spTree>
    <p:extLst>
      <p:ext uri="{BB962C8B-B14F-4D97-AF65-F5344CB8AC3E}">
        <p14:creationId xmlns:p14="http://schemas.microsoft.com/office/powerpoint/2010/main" val="367449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suomalaisen yhteiskunnan rakenteeseen: ikärakenne, sosiaalinen tausta, kulttuurinen tausta, alueellinen sijoittuminen</a:t>
            </a:r>
          </a:p>
          <a:p>
            <a:r>
              <a:rPr lang="fi-FI" dirty="0"/>
              <a:t>Miten Suomea hallitaan?</a:t>
            </a:r>
          </a:p>
          <a:p>
            <a:r>
              <a:rPr lang="fi-FI" dirty="0"/>
              <a:t>Miten tavallinen suomalainen voi vaikuttaa yhteisiin asioihin?</a:t>
            </a:r>
          </a:p>
          <a:p>
            <a:r>
              <a:rPr lang="fi-FI" dirty="0"/>
              <a:t>Millainen on suomalaisten sosiaaliturva?</a:t>
            </a:r>
          </a:p>
          <a:p>
            <a:r>
              <a:rPr lang="fi-FI" dirty="0"/>
              <a:t>Millainen on tulevaisuuden Suomi?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SUOMALAINEN YHTEISKUNTA YH01</a:t>
            </a:r>
            <a:r>
              <a:rPr lang="fi-FI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0804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taloustieteen perusperiaatteisiin ja opitaan ymmärtämään taloudellisia ilmiöitä ja niiden vaikutuksia</a:t>
            </a:r>
          </a:p>
          <a:p>
            <a:r>
              <a:rPr lang="fi-FI" dirty="0"/>
              <a:t>Harjaannutaan taloutta koskevien uutisten ymmärtämiseen ja hyödyntämiseen</a:t>
            </a:r>
          </a:p>
          <a:p>
            <a:r>
              <a:rPr lang="fi-FI" dirty="0"/>
              <a:t>Opitaan hahmottamaan talouden ja ihmisten arkielämän välistä vaikutussuhdetta</a:t>
            </a:r>
          </a:p>
          <a:p>
            <a:r>
              <a:rPr lang="fi-FI" dirty="0"/>
              <a:t>Keskeisiä kurssin teemoja: talouskasvu, kansantalouden kiertokulku ja sen mittaaminen, vapaa kilpailu ja yrittäjyys, julkinen talous ja verotus, rahoitusmarkkinat, talouselämän häiriöt ja niiden korjaaminen, Suomi ja maailmantalous</a:t>
            </a:r>
          </a:p>
          <a:p>
            <a:r>
              <a:rPr lang="fi-FI"/>
              <a:t>Harjaannutaan </a:t>
            </a:r>
            <a:r>
              <a:rPr lang="fi-FI" dirty="0"/>
              <a:t>oman talouden hallintaan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/>
              <a:t>TALOUSTIETO yh02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387165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Millaiset arvot ovat yhteisiä eurooppalaisille ja millainen on eurooppalainen identiteetti?</a:t>
            </a:r>
          </a:p>
          <a:p>
            <a:r>
              <a:rPr lang="fi-FI" dirty="0"/>
              <a:t>Tutustutaan Euroopan unionin toimintaan ja yksittäisen kansalaisen asemaan yhdentyvässä Euroopassa</a:t>
            </a:r>
          </a:p>
          <a:p>
            <a:r>
              <a:rPr lang="fi-FI" dirty="0"/>
              <a:t>Millaiset ovat Suomen ja yksittäisen kansalaisen vaikuttamismahdollisuudet Euroopan unionissa?</a:t>
            </a:r>
          </a:p>
          <a:p>
            <a:r>
              <a:rPr lang="fi-FI" dirty="0"/>
              <a:t>Miten Euroopan unioni näkyy kansalaisten arjessa?</a:t>
            </a:r>
          </a:p>
          <a:p>
            <a:r>
              <a:rPr lang="fi-FI" dirty="0"/>
              <a:t>Millaista on yhteinen eurooppalainen turvallisuuspolitiikka?</a:t>
            </a:r>
          </a:p>
          <a:p>
            <a:r>
              <a:rPr lang="fi-FI" dirty="0"/>
              <a:t>Millainen voisi olla Euroopan unionin tulevaisuus?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SUOMI, EUROOPPA JA MUUTTUVA MAAILMA YH03</a:t>
            </a:r>
          </a:p>
        </p:txBody>
      </p:sp>
    </p:spTree>
    <p:extLst>
      <p:ext uri="{BB962C8B-B14F-4D97-AF65-F5344CB8AC3E}">
        <p14:creationId xmlns:p14="http://schemas.microsoft.com/office/powerpoint/2010/main" val="83225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Perehdytään lakitiedon alan perusasioihin ja opitaan käyttämään lakikirjaa sekä ratkaisemaan yksinkertaisia juridisia ongelmia</a:t>
            </a:r>
          </a:p>
          <a:p>
            <a:r>
              <a:rPr lang="fi-FI" dirty="0"/>
              <a:t>Keskeisiä asioita esimerkiksi:</a:t>
            </a:r>
          </a:p>
          <a:p>
            <a:pPr marL="45720" indent="0">
              <a:buNone/>
            </a:pPr>
            <a:r>
              <a:rPr lang="fi-FI" dirty="0"/>
              <a:t>   * tuomioistuinten toiminta ja erilaiset oikeusasiat</a:t>
            </a:r>
          </a:p>
          <a:p>
            <a:pPr marL="45720" indent="0">
              <a:buNone/>
            </a:pPr>
            <a:r>
              <a:rPr lang="fi-FI" dirty="0"/>
              <a:t>   * erilaiset rangaistukset</a:t>
            </a:r>
          </a:p>
          <a:p>
            <a:pPr marL="45720" indent="0">
              <a:buNone/>
            </a:pPr>
            <a:r>
              <a:rPr lang="fi-FI" dirty="0"/>
              <a:t>   * perheoikeus</a:t>
            </a:r>
          </a:p>
          <a:p>
            <a:pPr marL="45720" indent="0">
              <a:buNone/>
            </a:pPr>
            <a:r>
              <a:rPr lang="fi-FI" dirty="0"/>
              <a:t>   * työoikeus</a:t>
            </a:r>
          </a:p>
          <a:p>
            <a:pPr marL="45720" indent="0">
              <a:buNone/>
            </a:pPr>
            <a:r>
              <a:rPr lang="fi-FI" dirty="0"/>
              <a:t>   * irtaimen tavaran kauppaa koskeva lainsäädäntö</a:t>
            </a:r>
          </a:p>
          <a:p>
            <a:pPr marL="45720" indent="0">
              <a:buNone/>
            </a:pPr>
            <a:r>
              <a:rPr lang="fi-FI" dirty="0"/>
              <a:t>   * vuokraoikeus ja kiinteistön kauppaa ja ostoa koskeva </a:t>
            </a:r>
          </a:p>
          <a:p>
            <a:pPr marL="45720" indent="0">
              <a:buNone/>
            </a:pPr>
            <a:r>
              <a:rPr lang="fi-FI" dirty="0"/>
              <a:t>      lainsäädäntö</a:t>
            </a:r>
          </a:p>
          <a:p>
            <a:pPr marL="45720" indent="0">
              <a:buNone/>
            </a:pPr>
            <a:r>
              <a:rPr lang="fi-FI" dirty="0"/>
              <a:t>   * velkasuhde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KANSALAISEN LAKITIETO YH04</a:t>
            </a:r>
          </a:p>
        </p:txBody>
      </p:sp>
    </p:spTree>
    <p:extLst>
      <p:ext uri="{BB962C8B-B14F-4D97-AF65-F5344CB8AC3E}">
        <p14:creationId xmlns:p14="http://schemas.microsoft.com/office/powerpoint/2010/main" val="388745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Kertauskurssin laajuus  on yksi opintopistettä</a:t>
            </a:r>
          </a:p>
          <a:p>
            <a:r>
              <a:rPr lang="fi-FI" dirty="0"/>
              <a:t>Kerrataan keskeisimmät pakollisten kurssien asiat kirjoituksia varten</a:t>
            </a:r>
          </a:p>
          <a:p>
            <a:r>
              <a:rPr lang="fi-FI" dirty="0"/>
              <a:t>Harjoitellaan erilaisiin yo-tehtäviin vastaamista</a:t>
            </a:r>
          </a:p>
          <a:p>
            <a:pPr marL="45720" indent="0">
              <a:buNone/>
            </a:pPr>
            <a:r>
              <a:rPr lang="fi-FI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YHTEISKUNTAOPIN KERTAUSKURSSI YH05</a:t>
            </a:r>
          </a:p>
        </p:txBody>
      </p:sp>
    </p:spTree>
    <p:extLst>
      <p:ext uri="{BB962C8B-B14F-4D97-AF65-F5344CB8AC3E}">
        <p14:creationId xmlns:p14="http://schemas.microsoft.com/office/powerpoint/2010/main" val="155740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Kurssin keskeisimmät työtavat ovat opettajajohtoinen opetus, parityöt, opetuskeskustelut ja erilaiset tehtävät, </a:t>
            </a:r>
            <a:r>
              <a:rPr lang="fi-FI" err="1"/>
              <a:t>esim</a:t>
            </a:r>
            <a:r>
              <a:rPr lang="fi-FI"/>
              <a:t>. erilaisten </a:t>
            </a:r>
            <a:r>
              <a:rPr lang="fi-FI" dirty="0"/>
              <a:t>talousuutisten tutkiminen ja arviointi</a:t>
            </a:r>
          </a:p>
          <a:p>
            <a:r>
              <a:rPr lang="fi-FI" dirty="0"/>
              <a:t>Koska kurssin tavoitteisiin kuuluu ajankohtaisten talousasioiden seuraaminen ja talousuutisten ymmärtäminen, jokainen esittelee vuorollaan parin kanssa muulle luokalle päivän talousuutisen</a:t>
            </a:r>
          </a:p>
          <a:p>
            <a:r>
              <a:rPr lang="fi-FI" dirty="0"/>
              <a:t>Esityksen pituus on n. 5 minuuttia ja ajatuksena olisi myös pohtia uutisen taustoja ja seurauksia</a:t>
            </a:r>
          </a:p>
          <a:p>
            <a:r>
              <a:rPr lang="fi-FI" dirty="0"/>
              <a:t>Lukujen lopussa olevat dokumenttitehtävät ovat kertaavia ja säästämmekin ne kertaukseen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yh02 työsuunnitelma</a:t>
            </a:r>
          </a:p>
        </p:txBody>
      </p:sp>
    </p:spTree>
    <p:extLst>
      <p:ext uri="{BB962C8B-B14F-4D97-AF65-F5344CB8AC3E}">
        <p14:creationId xmlns:p14="http://schemas.microsoft.com/office/powerpoint/2010/main" val="53978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Kurssikoe on tärkein yksittäinen arvosanaan vaikuttava tekijä</a:t>
            </a:r>
          </a:p>
          <a:p>
            <a:r>
              <a:rPr lang="fi-FI" dirty="0"/>
              <a:t>Arvosanaan vaikuttaa numeron verran myös jatkuva näyttö: läsnäolo, tuntiaktiivisuus, tehtävien suorittaminen ja talousuutinen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ARVIOINTI</a:t>
            </a:r>
          </a:p>
        </p:txBody>
      </p:sp>
    </p:spTree>
    <p:extLst>
      <p:ext uri="{BB962C8B-B14F-4D97-AF65-F5344CB8AC3E}">
        <p14:creationId xmlns:p14="http://schemas.microsoft.com/office/powerpoint/2010/main" val="23723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Tervetuloa kurssille!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713" y="1719263"/>
            <a:ext cx="6281974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6393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95</TotalTime>
  <Words>342</Words>
  <Application>Microsoft Office PowerPoint</Application>
  <PresentationFormat>Näytössä katseltava diaesitys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Franklin Gothic Medium</vt:lpstr>
      <vt:lpstr>Wingdings</vt:lpstr>
      <vt:lpstr>Wingdings 2</vt:lpstr>
      <vt:lpstr>Ruudukko</vt:lpstr>
      <vt:lpstr>Yhteiskuntaopin kurssit lukiossa</vt:lpstr>
      <vt:lpstr>SUOMALAINEN YHTEISKUNTA YH01        </vt:lpstr>
      <vt:lpstr>TALOUSTIETO yh02</vt:lpstr>
      <vt:lpstr>SUOMI, EUROOPPA JA MUUTTUVA MAAILMA YH03</vt:lpstr>
      <vt:lpstr>KANSALAISEN LAKITIETO YH04</vt:lpstr>
      <vt:lpstr>YHTEISKUNTAOPIN KERTAUSKURSSI YH05</vt:lpstr>
      <vt:lpstr>Kurssin yh02 työsuunnitelma</vt:lpstr>
      <vt:lpstr>KURSSIN ARVIOINTI</vt:lpstr>
      <vt:lpstr>Tervetuloa kurssille!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kurssit lukiossa</dc:title>
  <dc:creator>opiskelija</dc:creator>
  <cp:lastModifiedBy>Kaartinen Minna</cp:lastModifiedBy>
  <cp:revision>28</cp:revision>
  <dcterms:created xsi:type="dcterms:W3CDTF">2015-08-11T09:59:38Z</dcterms:created>
  <dcterms:modified xsi:type="dcterms:W3CDTF">2026-04-08T08:20:26Z</dcterms:modified>
</cp:coreProperties>
</file>