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7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C412A7-B771-48CF-8F73-59625F00CF40}" v="129" dt="2025-09-03T13:41:45.236"/>
    <p1510:client id="{A99CACF7-A516-4011-A2CC-8DAFB2A81EF1}" v="75" dt="2025-09-03T09:10:14.6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2542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55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73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6775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763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438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2397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67086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36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802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531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089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110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15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670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829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D6F6A-2ED8-442B-B7FE-1ED197F6CC5A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044F4-A3B8-4198-9CB1-FA65334724A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45259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jyvaskyla/poske/oppilasarviointi/oppiaineiden-arviointi/6l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DBC5D0-6FE6-E15C-0133-1D8AC646A1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Kuudennen luokan vanhempainilta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A8D3157-A44E-B2A0-9ED9-26CA1075D0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5400"/>
              <a:t>6CD</a:t>
            </a:r>
          </a:p>
        </p:txBody>
      </p:sp>
    </p:spTree>
    <p:extLst>
      <p:ext uri="{BB962C8B-B14F-4D97-AF65-F5344CB8AC3E}">
        <p14:creationId xmlns:p14="http://schemas.microsoft.com/office/powerpoint/2010/main" val="3986793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A4DD76-CA67-057D-F91C-9000E4D62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Kuudennen luokan infoa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BC065C-92BA-8B9C-185C-BD3FA6C24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/>
              <a:t>Ruotsi uutena oppiaineena, yhteiskuntaoppi jälleen käynnissä vuoden tauon jälkeen, valinnaisaineet jaksoissa kaksi ja neljä, historia </a:t>
            </a:r>
            <a:r>
              <a:rPr lang="fi-FI" dirty="0" err="1"/>
              <a:t>palkitettu</a:t>
            </a:r>
            <a:r>
              <a:rPr lang="fi-FI" dirty="0"/>
              <a:t> ykkös- ja nelosjaksoon, yhteiskuntaoppi jaksoissa kaksi ja kolme.</a:t>
            </a:r>
          </a:p>
          <a:p>
            <a:r>
              <a:rPr lang="fi-FI" dirty="0"/>
              <a:t>Tuen uudistus: luokallamme käytössä ryhmäkohtaiset tukimuodot, tarvittaessa seuraavan tuen aste on oppilaskohtainen tuki. Tuen uudistus etenee vaiheittain, joten kaikki ei varmasti ole vielä valmista. </a:t>
            </a:r>
          </a:p>
          <a:p>
            <a:r>
              <a:rPr lang="fi-FI" dirty="0"/>
              <a:t>Kuudennen luokan päättöarvioinnissa on tulevana keväänä käytössä valtakunnalliset kriteerit. Kriteereissä on avattu arvosanan kuvaukset arvosanoille 5, 7, 8 ja 9. </a:t>
            </a:r>
          </a:p>
          <a:p>
            <a:r>
              <a:rPr lang="fi-FI">
                <a:ea typeface="+mn-lt"/>
                <a:cs typeface="+mn-lt"/>
              </a:rPr>
              <a:t>Tietoa arvioinnista </a:t>
            </a:r>
            <a:r>
              <a:rPr lang="fi-FI" dirty="0">
                <a:ea typeface="+mn-lt"/>
                <a:cs typeface="+mn-lt"/>
              </a:rPr>
              <a:t>löytyy Jyväskylän kaupungin </a:t>
            </a:r>
            <a:r>
              <a:rPr lang="fi-FI" dirty="0">
                <a:ea typeface="+mn-lt"/>
                <a:cs typeface="+mn-lt"/>
                <a:hlinkClick r:id="rId2"/>
              </a:rPr>
              <a:t>POSKE-sivuilta</a:t>
            </a:r>
            <a:r>
              <a:rPr lang="fi-FI" dirty="0">
                <a:ea typeface="+mn-lt"/>
                <a:cs typeface="+mn-lt"/>
              </a:rPr>
              <a:t> (perusopetuksen osaamisen </a:t>
            </a:r>
            <a:r>
              <a:rPr lang="fi-FI">
                <a:ea typeface="+mn-lt"/>
                <a:cs typeface="+mn-lt"/>
              </a:rPr>
              <a:t>kehittäminen).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9042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35686C-ACE3-F30F-362E-335F173C0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Siirtyminen yläkouluun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BF3EFB-685D-7CE6-B8E6-1EB935B34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fi-FI"/>
              <a:t>Urheiluluokkahaku (Kilpinen + Viitaniemi) syksyn aikana, viime vuonna hausta tiedotettu lokakuun loppupuolella.</a:t>
            </a:r>
          </a:p>
          <a:p>
            <a:r>
              <a:rPr lang="fi-FI"/>
              <a:t>Tämän syksyn aikana myös musiikkiluokan (Kilpinen) ja englanninkielisen opetuksen luokkahaku (Viitaniemi) täydennyshakuna.</a:t>
            </a:r>
            <a:endParaRPr lang="fi-FI">
              <a:cs typeface="Calibri"/>
            </a:endParaRPr>
          </a:p>
          <a:p>
            <a:r>
              <a:rPr lang="fi-FI"/>
              <a:t>Tammikuussa tavallisten luokkien haku. </a:t>
            </a:r>
          </a:p>
          <a:p>
            <a:r>
              <a:rPr lang="fi-FI"/>
              <a:t>Luokat selvillä toukokuussa, silloin myös tutustumispäivä </a:t>
            </a:r>
            <a:r>
              <a:rPr lang="fi-FI" err="1"/>
              <a:t>Mankolassa</a:t>
            </a:r>
            <a:r>
              <a:rPr lang="fi-FI"/>
              <a:t> jatkaville oppilaille.</a:t>
            </a:r>
            <a:endParaRPr lang="fi-FI">
              <a:cs typeface="Calibri"/>
            </a:endParaRPr>
          </a:p>
          <a:p>
            <a:r>
              <a:rPr lang="fi-FI"/>
              <a:t>Seiskojen vanhempainilta syksyllä 2026.</a:t>
            </a:r>
          </a:p>
          <a:p>
            <a:r>
              <a:rPr lang="fi-FI"/>
              <a:t>Luokanopettajat eivät päätä luokkajakoja. </a:t>
            </a:r>
            <a:endParaRPr lang="fi-FI">
              <a:cs typeface="Calibri" panose="020F0502020204030204"/>
            </a:endParaRP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2043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E9EEB4-AD18-2124-9CF0-E15B1A163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Oman luokan kuulumisia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AF67C0-780E-B0D3-D4AC-C6E624D22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42900" indent="-342900">
              <a:buFont typeface="Calibri" panose="020B0604020202020204" pitchFamily="34" charset="0"/>
              <a:buChar char="-"/>
            </a:pPr>
            <a:r>
              <a:rPr lang="fi-FI" dirty="0"/>
              <a:t>Uusi opettaja Maria Mustonen (syyslukukauden loppuun) ja erityisopettaja Anniina </a:t>
            </a:r>
            <a:r>
              <a:rPr lang="fi-FI"/>
              <a:t>Savolainen (koko lukuvuosi)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fi-FI"/>
              <a:t>Luokka on edelleen todella opiskelumyönteinen, luova ja energinen, välillä äänen </a:t>
            </a:r>
            <a:r>
              <a:rPr lang="fi-FI" dirty="0"/>
              <a:t>tasoa ja vauhdikkuutta pitää tosin myös hillitä. </a:t>
            </a:r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fi-FI" dirty="0" err="1"/>
              <a:t>Kutosella</a:t>
            </a:r>
            <a:r>
              <a:rPr lang="fi-FI"/>
              <a:t> on paljon kivoja tapahtumia, reissuja ja teemapäiviä. </a:t>
            </a:r>
            <a:endParaRPr lang="fi-FI" dirty="0"/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fi-FI"/>
              <a:t>Opiskeluissa kokeita ehkä vitosluokkaa enemmän.</a:t>
            </a:r>
            <a:endParaRPr lang="fi-FI" dirty="0"/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fi-FI" dirty="0"/>
              <a:t>Kännykättömyys on vaikuttanut hyvältä jutulta, mutta kannattaa seurailla kehitystä </a:t>
            </a:r>
            <a:r>
              <a:rPr lang="fi-FI"/>
              <a:t>myös kotona. </a:t>
            </a:r>
            <a:endParaRPr lang="fi-FI" dirty="0"/>
          </a:p>
          <a:p>
            <a:pPr marL="342900" indent="-342900">
              <a:buFont typeface="Calibri" panose="020B0604020202020204" pitchFamily="34" charset="0"/>
              <a:buChar char="-"/>
            </a:pPr>
            <a:r>
              <a:rPr lang="fi-FI" dirty="0"/>
              <a:t>Luokan oppilaita jollakin tavalla </a:t>
            </a:r>
            <a:r>
              <a:rPr lang="fi-FI" err="1"/>
              <a:t>vape</a:t>
            </a:r>
            <a:r>
              <a:rPr lang="fi-FI" dirty="0"/>
              <a:t>-jutuissa (myynti ja käyttö) mukana. Asia on </a:t>
            </a:r>
            <a:r>
              <a:rPr lang="fi-FI"/>
              <a:t>poliisin käsissä, mutta kotona kannattaa olla tarkalla näiden asioiden suhteen. 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>
              <a:buFont typeface="Calibri"/>
              <a:buChar char="-"/>
            </a:pPr>
            <a:endParaRPr lang="fi-FI" dirty="0"/>
          </a:p>
          <a:p>
            <a:pPr>
              <a:buFont typeface="Calibri"/>
              <a:buChar char="-"/>
            </a:pPr>
            <a:endParaRPr lang="fi-FI" dirty="0"/>
          </a:p>
          <a:p>
            <a:pPr>
              <a:buFont typeface="Calibri"/>
              <a:buChar char="-"/>
            </a:pPr>
            <a:endParaRPr lang="fi-FI"/>
          </a:p>
          <a:p>
            <a:pPr>
              <a:buFont typeface="Calibri"/>
              <a:buChar char="-"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7519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9A3459-2E01-4A08-91C1-7CBFDCC5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469" y="22984"/>
            <a:ext cx="10515600" cy="1325563"/>
          </a:xfrm>
        </p:spPr>
        <p:txBody>
          <a:bodyPr/>
          <a:lstStyle/>
          <a:p>
            <a:r>
              <a:rPr lang="fi-FI"/>
              <a:t>Kuudennen luokan päättävä retki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85CF87-F7A2-24CD-18AF-558503CF2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772" y="956662"/>
            <a:ext cx="10951028" cy="530928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/>
              <a:t>Alustava ajankohta ma 25.5.-ke 27.5., Piispalan leirikeskus, kahden yön leirikoulu.</a:t>
            </a:r>
          </a:p>
          <a:p>
            <a:r>
              <a:rPr lang="fi-FI" dirty="0"/>
              <a:t>Budjetti: </a:t>
            </a:r>
          </a:p>
          <a:p>
            <a:pPr lvl="1"/>
            <a:r>
              <a:rPr lang="fi-FI" dirty="0"/>
              <a:t> 116€/lapsi = 4988€</a:t>
            </a:r>
          </a:p>
          <a:p>
            <a:pPr lvl="1"/>
            <a:r>
              <a:rPr lang="fi-FI" dirty="0"/>
              <a:t> 2 opettajaa ilmaiseksi + 2 x 5 x 30€</a:t>
            </a:r>
          </a:p>
          <a:p>
            <a:pPr lvl="1"/>
            <a:r>
              <a:rPr lang="fi-FI" dirty="0"/>
              <a:t>40-65e/lisäaikuinen</a:t>
            </a:r>
          </a:p>
          <a:p>
            <a:pPr lvl="1"/>
            <a:r>
              <a:rPr lang="fi-FI" dirty="0"/>
              <a:t>Ohjelma oppilaiden toiveiden mukaan n.500e</a:t>
            </a:r>
          </a:p>
          <a:p>
            <a:pPr marL="457200" lvl="1" indent="0">
              <a:buNone/>
            </a:pPr>
            <a:r>
              <a:rPr lang="fi-FI" dirty="0"/>
              <a:t> = noin 5500€</a:t>
            </a:r>
          </a:p>
          <a:p>
            <a:r>
              <a:rPr lang="fi-FI" dirty="0"/>
              <a:t>Bussi</a:t>
            </a:r>
          </a:p>
          <a:p>
            <a:pPr lvl="1"/>
            <a:r>
              <a:rPr lang="fi-FI" dirty="0"/>
              <a:t>tarjous vuodelta 2024: 750e</a:t>
            </a:r>
          </a:p>
          <a:p>
            <a:r>
              <a:rPr lang="fi-FI" dirty="0"/>
              <a:t>Varainkeruu</a:t>
            </a:r>
          </a:p>
          <a:p>
            <a:pPr lvl="1"/>
            <a:r>
              <a:rPr lang="fi-FI" dirty="0"/>
              <a:t>Tällä hetkellä rahaa: </a:t>
            </a:r>
            <a:r>
              <a:rPr lang="fi-FI" b="0" i="0" dirty="0">
                <a:effectLst/>
              </a:rPr>
              <a:t> </a:t>
            </a:r>
            <a:r>
              <a:rPr lang="fi-FI" dirty="0">
                <a:effectLst/>
              </a:rPr>
              <a:t>reilu 1000€</a:t>
            </a:r>
            <a:endParaRPr lang="fi-FI" b="0" i="0" dirty="0">
              <a:effectLst/>
            </a:endParaRPr>
          </a:p>
          <a:p>
            <a:pPr lvl="1"/>
            <a:r>
              <a:rPr lang="fi-FI" dirty="0" err="1"/>
              <a:t>Makosan</a:t>
            </a:r>
            <a:r>
              <a:rPr lang="fi-FI" dirty="0"/>
              <a:t> kioski</a:t>
            </a:r>
          </a:p>
          <a:p>
            <a:pPr lvl="1"/>
            <a:r>
              <a:rPr lang="fi-FI" dirty="0"/>
              <a:t>Lakut, teet, Puttipaja ARVIO: teet 750€, lakut 1650€</a:t>
            </a:r>
          </a:p>
          <a:p>
            <a:pPr lvl="1"/>
            <a:r>
              <a:rPr lang="fi-FI" dirty="0"/>
              <a:t>Paussikahvila ARVIO: noin 700€</a:t>
            </a:r>
          </a:p>
          <a:p>
            <a:pPr lvl="1"/>
            <a:endParaRPr lang="fi-FI" dirty="0">
              <a:solidFill>
                <a:srgbClr val="333333"/>
              </a:solidFill>
            </a:endParaRP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18809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07920FC6147643B2B9ECE9BDC06C0A" ma:contentTypeVersion="18" ma:contentTypeDescription="Create a new document." ma:contentTypeScope="" ma:versionID="74101b3ef77d91134d787209f6d6cc5c">
  <xsd:schema xmlns:xsd="http://www.w3.org/2001/XMLSchema" xmlns:xs="http://www.w3.org/2001/XMLSchema" xmlns:p="http://schemas.microsoft.com/office/2006/metadata/properties" xmlns:ns2="df40d1b9-15ad-4638-b380-1fb239d34808" xmlns:ns3="53ce23d4-4263-4453-a3f6-bd2668076364" targetNamespace="http://schemas.microsoft.com/office/2006/metadata/properties" ma:root="true" ma:fieldsID="4b2aca15484eb3d59d85f27646fdbf46" ns2:_="" ns3:_="">
    <xsd:import namespace="df40d1b9-15ad-4638-b380-1fb239d34808"/>
    <xsd:import namespace="53ce23d4-4263-4453-a3f6-bd266807636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40d1b9-15ad-4638-b380-1fb239d348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943cf73-6b52-436b-9038-bcb5a5ead45d}" ma:internalName="TaxCatchAll" ma:showField="CatchAllData" ma:web="df40d1b9-15ad-4638-b380-1fb239d348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ce23d4-4263-4453-a3f6-bd26680763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05e04bf-e505-424f-8df9-fffee8d46d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ce23d4-4263-4453-a3f6-bd2668076364">
      <Terms xmlns="http://schemas.microsoft.com/office/infopath/2007/PartnerControls"/>
    </lcf76f155ced4ddcb4097134ff3c332f>
    <TaxCatchAll xmlns="df40d1b9-15ad-4638-b380-1fb239d34808" xsi:nil="true"/>
  </documentManagement>
</p:properties>
</file>

<file path=customXml/itemProps1.xml><?xml version="1.0" encoding="utf-8"?>
<ds:datastoreItem xmlns:ds="http://schemas.openxmlformats.org/officeDocument/2006/customXml" ds:itemID="{50B2E133-884F-4FA3-B5F4-5972B2983F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1E5046-1F2B-4B11-81E9-1CBCDE17C3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40d1b9-15ad-4638-b380-1fb239d34808"/>
    <ds:schemaRef ds:uri="53ce23d4-4263-4453-a3f6-bd26680763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3E3D388-9719-4202-9568-7925E617F85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53ce23d4-4263-4453-a3f6-bd2668076364"/>
    <ds:schemaRef ds:uri="df40d1b9-15ad-4638-b380-1fb239d34808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TM04033921[[fn=Damasti]]</Template>
  <TotalTime>0</TotalTime>
  <Words>346</Words>
  <Application>Microsoft Office PowerPoint</Application>
  <PresentationFormat>Laajakuva</PresentationFormat>
  <Paragraphs>41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Bookman Old Style</vt:lpstr>
      <vt:lpstr>Calibri</vt:lpstr>
      <vt:lpstr>Rockwell</vt:lpstr>
      <vt:lpstr>Damask</vt:lpstr>
      <vt:lpstr>Kuudennen luokan vanhempainilta</vt:lpstr>
      <vt:lpstr>Kuudennen luokan infoa</vt:lpstr>
      <vt:lpstr>Siirtyminen yläkouluun</vt:lpstr>
      <vt:lpstr>Oman luokan kuulumisia</vt:lpstr>
      <vt:lpstr>Kuudennen luokan päättävä retki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Kuudennen luokan vanhempainilta</dc:title>
  <dc:creator>Jaska Kunelius</dc:creator>
  <cp:lastModifiedBy>Jaska Kunelius</cp:lastModifiedBy>
  <cp:revision>90</cp:revision>
  <dcterms:created xsi:type="dcterms:W3CDTF">2023-09-07T11:36:47Z</dcterms:created>
  <dcterms:modified xsi:type="dcterms:W3CDTF">2025-09-04T08:06:04Z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0x010100C207920FC6147643B2B9ECE9BDC06C0A</vt:lpwstr>
  </property>
  <property fmtid="{D5CDD505-2E9C-101B-9397-08002B2CF9AE}" pid="3" name="MediaServiceImageTags">
    <vt:lpwstr/>
  </property>
</Properties>
</file>