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2" d="100"/>
          <a:sy n="62" d="100"/>
        </p:scale>
        <p:origin x="72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E094306-EBF5-B829-E2C4-C38197ECC39F}"/>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FF25EB18-B7C1-4F57-5F47-6174F0FED9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FFB9E845-279E-2A21-85B8-82B21A8774BF}"/>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5" name="Alatunnisteen paikkamerkki 4">
            <a:extLst>
              <a:ext uri="{FF2B5EF4-FFF2-40B4-BE49-F238E27FC236}">
                <a16:creationId xmlns:a16="http://schemas.microsoft.com/office/drawing/2014/main" id="{2D70D70C-4DE7-1FEB-8490-DE239BB45A8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4DAA32A-8552-8C36-0350-72CAE5825093}"/>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2706184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FB76F6-844C-BBA3-9711-AE31D206BD48}"/>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59F473B9-F61F-77E4-365F-FE18075F5893}"/>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FFED30A-9916-CC2A-54D3-DB4AB3E12534}"/>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5" name="Alatunnisteen paikkamerkki 4">
            <a:extLst>
              <a:ext uri="{FF2B5EF4-FFF2-40B4-BE49-F238E27FC236}">
                <a16:creationId xmlns:a16="http://schemas.microsoft.com/office/drawing/2014/main" id="{3386FA4F-444D-509B-5502-3A5B092DCF1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A8A7963-FC47-D3E1-79CF-6A2C2DA85A67}"/>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3709822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DE8CAA30-00CF-26A9-10F7-ADCA9865767C}"/>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70490A15-ECF3-6A61-6B80-C92418FD8EBB}"/>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5B7C053-2CE4-5184-E6DD-9F7451379F12}"/>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5" name="Alatunnisteen paikkamerkki 4">
            <a:extLst>
              <a:ext uri="{FF2B5EF4-FFF2-40B4-BE49-F238E27FC236}">
                <a16:creationId xmlns:a16="http://schemas.microsoft.com/office/drawing/2014/main" id="{5145F03C-8D65-9D28-8CF5-7B916426BBD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35BC3A8-2D09-A778-DA5C-9805CDD8C941}"/>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3861145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8B6F0E-0980-2D9F-B288-F60026EA8CE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0C677CF8-9E43-2B09-6491-2FA04358B01D}"/>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00F63B6-33E6-56A6-175A-0ADB830D3021}"/>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5" name="Alatunnisteen paikkamerkki 4">
            <a:extLst>
              <a:ext uri="{FF2B5EF4-FFF2-40B4-BE49-F238E27FC236}">
                <a16:creationId xmlns:a16="http://schemas.microsoft.com/office/drawing/2014/main" id="{D11B4E78-BDBA-02B8-E86C-C6780DAE73B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ACFC322-70E6-6565-860A-44CC9D828E5A}"/>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3774525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613051E-F6B3-DC8F-875D-7733CBD13299}"/>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19547C99-812D-E84F-C9F4-9204FCE3B9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5F2A2E71-F924-F9F8-E5AF-740F7B011B5D}"/>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5" name="Alatunnisteen paikkamerkki 4">
            <a:extLst>
              <a:ext uri="{FF2B5EF4-FFF2-40B4-BE49-F238E27FC236}">
                <a16:creationId xmlns:a16="http://schemas.microsoft.com/office/drawing/2014/main" id="{D7F287C7-9AB0-34F1-A821-DAC2493CE7C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0814F4D-158A-844F-3EB6-1B826114B9AD}"/>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3992128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F89F7FC-8B18-C096-5879-7204C583104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BDD5CBC6-E852-6BC0-C64D-FA5ED568EEDF}"/>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1431CD28-2F9A-042A-FCBE-A0580D1D4756}"/>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5341FDAD-10D6-2109-E0FA-91A7C8714CE3}"/>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6" name="Alatunnisteen paikkamerkki 5">
            <a:extLst>
              <a:ext uri="{FF2B5EF4-FFF2-40B4-BE49-F238E27FC236}">
                <a16:creationId xmlns:a16="http://schemas.microsoft.com/office/drawing/2014/main" id="{BAECAF6B-581D-3620-9B0C-AA46BFD1AE5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C843C09-2135-913E-38C3-1ED81BE6AE46}"/>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2846697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23EDFC6-F2D7-EDCD-3CBB-888EDB91286F}"/>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530B475E-FC16-D5E9-16CC-0CC9EBF356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E184D7F8-27E9-6B28-7D2F-7659AF6A27CE}"/>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104ACAA7-281F-650A-B6B3-F09F93AACB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34E6A5B7-92EF-4528-3EAF-C779E953FE39}"/>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C7A55B46-38CB-D18D-1250-52C5BBE98AD4}"/>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8" name="Alatunnisteen paikkamerkki 7">
            <a:extLst>
              <a:ext uri="{FF2B5EF4-FFF2-40B4-BE49-F238E27FC236}">
                <a16:creationId xmlns:a16="http://schemas.microsoft.com/office/drawing/2014/main" id="{B6A67C18-C07D-8789-9012-8F8214CC6A91}"/>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FC5BE7B5-5625-8A0B-CC67-CB8BD28BB6AA}"/>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2268886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432B352-5C8B-804C-80D4-2ED59C6014C9}"/>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8839CFE6-214A-AA0C-32D6-4C7538AF4B2A}"/>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4" name="Alatunnisteen paikkamerkki 3">
            <a:extLst>
              <a:ext uri="{FF2B5EF4-FFF2-40B4-BE49-F238E27FC236}">
                <a16:creationId xmlns:a16="http://schemas.microsoft.com/office/drawing/2014/main" id="{BCEC9A03-B94D-A402-4AEB-8D26ABFA8056}"/>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73278AF-8D5A-1323-8295-C123759B8D88}"/>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4046121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3A096384-F88E-37B0-CBD5-CA2D0F07A0D0}"/>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3" name="Alatunnisteen paikkamerkki 2">
            <a:extLst>
              <a:ext uri="{FF2B5EF4-FFF2-40B4-BE49-F238E27FC236}">
                <a16:creationId xmlns:a16="http://schemas.microsoft.com/office/drawing/2014/main" id="{F17E55BE-E870-4867-80D6-383A63CDA40C}"/>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EC99D597-82F1-1163-E600-3EBF05E8A85D}"/>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4077498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DCF4CA-7B21-659D-1ACB-10CA7722DC4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34A4E496-CC94-8C43-A2D3-A72A4C39F7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E85B5689-F4EF-35AD-3440-4506D74966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2855AF4-083C-90E7-5F8E-C01960ABA1D9}"/>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6" name="Alatunnisteen paikkamerkki 5">
            <a:extLst>
              <a:ext uri="{FF2B5EF4-FFF2-40B4-BE49-F238E27FC236}">
                <a16:creationId xmlns:a16="http://schemas.microsoft.com/office/drawing/2014/main" id="{C8302D68-1796-1BB8-BF22-B79CCBFF2DC6}"/>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988D863-A037-8EF4-60B7-FD97604BA4A7}"/>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3310433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713056-4FC8-F351-2F0F-9DBC99E46F94}"/>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89CA6C1B-1E61-9845-810E-A22978E31C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0D6A929E-EBAF-1FE5-C1FB-8307CBC2D8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D73DFAF-B86E-4ED9-86CB-4A4A2B313D7D}"/>
              </a:ext>
            </a:extLst>
          </p:cNvPr>
          <p:cNvSpPr>
            <a:spLocks noGrp="1"/>
          </p:cNvSpPr>
          <p:nvPr>
            <p:ph type="dt" sz="half" idx="10"/>
          </p:nvPr>
        </p:nvSpPr>
        <p:spPr/>
        <p:txBody>
          <a:bodyPr/>
          <a:lstStyle/>
          <a:p>
            <a:fld id="{45C93B82-8EB4-489D-AC51-9717E62899C8}" type="datetimeFigureOut">
              <a:rPr lang="fi-FI" smtClean="0"/>
              <a:t>7.10.2025</a:t>
            </a:fld>
            <a:endParaRPr lang="fi-FI"/>
          </a:p>
        </p:txBody>
      </p:sp>
      <p:sp>
        <p:nvSpPr>
          <p:cNvPr id="6" name="Alatunnisteen paikkamerkki 5">
            <a:extLst>
              <a:ext uri="{FF2B5EF4-FFF2-40B4-BE49-F238E27FC236}">
                <a16:creationId xmlns:a16="http://schemas.microsoft.com/office/drawing/2014/main" id="{17E1F4DF-4C6E-9DDE-1323-21A125F63D3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D42964B2-CAED-82E3-A322-6FF4120F288E}"/>
              </a:ext>
            </a:extLst>
          </p:cNvPr>
          <p:cNvSpPr>
            <a:spLocks noGrp="1"/>
          </p:cNvSpPr>
          <p:nvPr>
            <p:ph type="sldNum" sz="quarter" idx="12"/>
          </p:nvPr>
        </p:nvSpPr>
        <p:spPr/>
        <p:txBody>
          <a:bodyPr/>
          <a:lstStyle/>
          <a:p>
            <a:fld id="{426F51B3-A304-40C0-82BD-E2A12A07AE28}" type="slidenum">
              <a:rPr lang="fi-FI" smtClean="0"/>
              <a:t>‹#›</a:t>
            </a:fld>
            <a:endParaRPr lang="fi-FI"/>
          </a:p>
        </p:txBody>
      </p:sp>
    </p:spTree>
    <p:extLst>
      <p:ext uri="{BB962C8B-B14F-4D97-AF65-F5344CB8AC3E}">
        <p14:creationId xmlns:p14="http://schemas.microsoft.com/office/powerpoint/2010/main" val="611106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08022F7-37C2-A29C-1144-494E4A361F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4AE8E38-5F36-ACDB-96DD-920DDBE9C6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81E3409-1F3B-7B27-033C-B9CE34144D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C93B82-8EB4-489D-AC51-9717E62899C8}" type="datetimeFigureOut">
              <a:rPr lang="fi-FI" smtClean="0"/>
              <a:t>7.10.2025</a:t>
            </a:fld>
            <a:endParaRPr lang="fi-FI"/>
          </a:p>
        </p:txBody>
      </p:sp>
      <p:sp>
        <p:nvSpPr>
          <p:cNvPr id="5" name="Alatunnisteen paikkamerkki 4">
            <a:extLst>
              <a:ext uri="{FF2B5EF4-FFF2-40B4-BE49-F238E27FC236}">
                <a16:creationId xmlns:a16="http://schemas.microsoft.com/office/drawing/2014/main" id="{F72393F7-A1F5-186A-2359-4E1C06D035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A5E208E8-D228-FB80-06D2-59E081E48D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6F51B3-A304-40C0-82BD-E2A12A07AE28}" type="slidenum">
              <a:rPr lang="fi-FI" smtClean="0"/>
              <a:t>‹#›</a:t>
            </a:fld>
            <a:endParaRPr lang="fi-FI"/>
          </a:p>
        </p:txBody>
      </p:sp>
    </p:spTree>
    <p:extLst>
      <p:ext uri="{BB962C8B-B14F-4D97-AF65-F5344CB8AC3E}">
        <p14:creationId xmlns:p14="http://schemas.microsoft.com/office/powerpoint/2010/main" val="1531603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9">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uva 3">
            <a:extLst>
              <a:ext uri="{FF2B5EF4-FFF2-40B4-BE49-F238E27FC236}">
                <a16:creationId xmlns:a16="http://schemas.microsoft.com/office/drawing/2014/main" id="{D9D832BB-0885-7ED2-660F-46F8E28C559A}"/>
              </a:ext>
            </a:extLst>
          </p:cNvPr>
          <p:cNvPicPr>
            <a:picLocks noChangeAspect="1"/>
          </p:cNvPicPr>
          <p:nvPr/>
        </p:nvPicPr>
        <p:blipFill rotWithShape="1">
          <a:blip r:embed="rId2"/>
          <a:srcRect t="30148" r="7195" b="3981"/>
          <a:stretch/>
        </p:blipFill>
        <p:spPr>
          <a:xfrm>
            <a:off x="19" y="9635"/>
            <a:ext cx="12191981" cy="6857990"/>
          </a:xfrm>
          <a:prstGeom prst="rect">
            <a:avLst/>
          </a:prstGeom>
        </p:spPr>
      </p:pic>
      <p:sp>
        <p:nvSpPr>
          <p:cNvPr id="26" name="Rectangle 21">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5" y="-1524511"/>
            <a:ext cx="4592270" cy="12192001"/>
          </a:xfrm>
          <a:prstGeom prst="rect">
            <a:avLst/>
          </a:prstGeom>
          <a:gradFill>
            <a:gsLst>
              <a:gs pos="35000">
                <a:schemeClr val="tx1">
                  <a:alpha val="46000"/>
                </a:schemeClr>
              </a:gs>
              <a:gs pos="21000">
                <a:schemeClr val="tx1">
                  <a:alpha val="30000"/>
                </a:schemeClr>
              </a:gs>
              <a:gs pos="0">
                <a:schemeClr val="tx1">
                  <a:alpha val="0"/>
                </a:schemeClr>
              </a:gs>
              <a:gs pos="100000">
                <a:schemeClr val="tx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7EB4D4AF-13FB-1B86-B817-14105CD7E7E8}"/>
              </a:ext>
            </a:extLst>
          </p:cNvPr>
          <p:cNvSpPr>
            <a:spLocks noGrp="1"/>
          </p:cNvSpPr>
          <p:nvPr>
            <p:ph type="ctrTitle"/>
          </p:nvPr>
        </p:nvSpPr>
        <p:spPr>
          <a:xfrm>
            <a:off x="404553" y="3091928"/>
            <a:ext cx="9078562" cy="2387600"/>
          </a:xfrm>
        </p:spPr>
        <p:txBody>
          <a:bodyPr>
            <a:normAutofit/>
          </a:bodyPr>
          <a:lstStyle/>
          <a:p>
            <a:pPr algn="l"/>
            <a:r>
              <a:rPr lang="fi-FI" sz="6600" b="1" dirty="0">
                <a:solidFill>
                  <a:schemeClr val="bg1"/>
                </a:solidFill>
              </a:rPr>
              <a:t>Opoa 2. vuoden opiskelijoiden huoltajille</a:t>
            </a:r>
          </a:p>
        </p:txBody>
      </p:sp>
      <p:sp>
        <p:nvSpPr>
          <p:cNvPr id="24" name="Rectangle: Rounded Corners 23">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7142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5DF40726-9B19-4165-9C26-757D16E19E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CF75450-FFAC-7011-90B5-7E15316B1C7B}"/>
              </a:ext>
            </a:extLst>
          </p:cNvPr>
          <p:cNvSpPr>
            <a:spLocks noGrp="1"/>
          </p:cNvSpPr>
          <p:nvPr>
            <p:ph type="title"/>
          </p:nvPr>
        </p:nvSpPr>
        <p:spPr>
          <a:xfrm>
            <a:off x="774193" y="-15573"/>
            <a:ext cx="4571999" cy="1165002"/>
          </a:xfrm>
        </p:spPr>
        <p:txBody>
          <a:bodyPr anchor="b">
            <a:normAutofit/>
          </a:bodyPr>
          <a:lstStyle/>
          <a:p>
            <a:r>
              <a:rPr lang="fi-FI" sz="3600" b="1" dirty="0"/>
              <a:t>Toisen vuoden opinnot</a:t>
            </a:r>
          </a:p>
        </p:txBody>
      </p:sp>
      <p:sp>
        <p:nvSpPr>
          <p:cNvPr id="3" name="Sisällön paikkamerkki 2">
            <a:extLst>
              <a:ext uri="{FF2B5EF4-FFF2-40B4-BE49-F238E27FC236}">
                <a16:creationId xmlns:a16="http://schemas.microsoft.com/office/drawing/2014/main" id="{2C8E387D-214B-D580-8D7A-7EBADF24442E}"/>
              </a:ext>
            </a:extLst>
          </p:cNvPr>
          <p:cNvSpPr>
            <a:spLocks noGrp="1"/>
          </p:cNvSpPr>
          <p:nvPr>
            <p:ph idx="1"/>
          </p:nvPr>
        </p:nvSpPr>
        <p:spPr>
          <a:xfrm>
            <a:off x="333375" y="1222375"/>
            <a:ext cx="5762625" cy="4609927"/>
          </a:xfrm>
        </p:spPr>
        <p:txBody>
          <a:bodyPr>
            <a:normAutofit/>
          </a:bodyPr>
          <a:lstStyle/>
          <a:p>
            <a:r>
              <a:rPr lang="fi-FI" sz="1800" dirty="0"/>
              <a:t>Jos tähtää kolmen vuoden opintoihin ensimmäisen vuoden jälkeen opintopisteitä olisi hyvä olla n. 60 ja toisen vuoden jälkeen 120. </a:t>
            </a:r>
          </a:p>
          <a:p>
            <a:r>
              <a:rPr lang="fi-FI" sz="1800" dirty="0"/>
              <a:t>Lukion oppimäärä on 150 opintopistettä, joista pakollisia 94 tai 102 ja valtakunnallisia valinnaisia vähintään 20.</a:t>
            </a:r>
          </a:p>
          <a:p>
            <a:r>
              <a:rPr lang="fi-FI" sz="1800" dirty="0"/>
              <a:t>Kun opiskelija on täyttänyt 18 vuotta, hän voi evätä huoltajalta pääsyn Wilmaan.</a:t>
            </a:r>
          </a:p>
          <a:p>
            <a:r>
              <a:rPr lang="fi-FI" sz="1800" dirty="0"/>
              <a:t>Osa  opiskelijoista tekee ensimmäiset ylioppilastutkinnon kokeet toisen opiskeluvuoden keväänä</a:t>
            </a:r>
          </a:p>
          <a:p>
            <a:r>
              <a:rPr lang="fi-FI" sz="1800" dirty="0"/>
              <a:t>Kokeeseen saa osallistua, kun on saanut tehtyä oppiaineen pakolliset opintomoduulit</a:t>
            </a:r>
          </a:p>
          <a:p>
            <a:r>
              <a:rPr lang="fi-FI" sz="1800" dirty="0"/>
              <a:t>Yo-tehtävät on laadittu valtakunnallisten pakollisten ja valinnaisten moduulien pohjalta.</a:t>
            </a:r>
          </a:p>
          <a:p>
            <a:endParaRPr lang="fi-FI" sz="1400" dirty="0"/>
          </a:p>
        </p:txBody>
      </p:sp>
      <p:pic>
        <p:nvPicPr>
          <p:cNvPr id="4" name="Kuva 3">
            <a:extLst>
              <a:ext uri="{FF2B5EF4-FFF2-40B4-BE49-F238E27FC236}">
                <a16:creationId xmlns:a16="http://schemas.microsoft.com/office/drawing/2014/main" id="{ACFC2A85-7D25-9DFA-01BA-611A23A1A788}"/>
              </a:ext>
            </a:extLst>
          </p:cNvPr>
          <p:cNvPicPr>
            <a:picLocks noChangeAspect="1"/>
          </p:cNvPicPr>
          <p:nvPr/>
        </p:nvPicPr>
        <p:blipFill rotWithShape="1">
          <a:blip r:embed="rId2"/>
          <a:srcRect l="9031" r="13654" b="2"/>
          <a:stretch/>
        </p:blipFill>
        <p:spPr>
          <a:xfrm>
            <a:off x="6190488" y="566928"/>
            <a:ext cx="5157216" cy="5286197"/>
          </a:xfrm>
          <a:prstGeom prst="rect">
            <a:avLst/>
          </a:prstGeom>
        </p:spPr>
      </p:pic>
      <p:sp>
        <p:nvSpPr>
          <p:cNvPr id="27" name="Rectangle 26">
            <a:extLst>
              <a:ext uri="{FF2B5EF4-FFF2-40B4-BE49-F238E27FC236}">
                <a16:creationId xmlns:a16="http://schemas.microsoft.com/office/drawing/2014/main" id="{2089CB41-F399-4AEB-980C-5BFB1049C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6112341"/>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4" name="Rectangle 28">
            <a:extLst>
              <a:ext uri="{FF2B5EF4-FFF2-40B4-BE49-F238E27FC236}">
                <a16:creationId xmlns:a16="http://schemas.microsoft.com/office/drawing/2014/main" id="{1BFC967B-3DD6-463D-9DB9-6E4419AE0D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96768" y="3817404"/>
            <a:ext cx="54864" cy="457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3215021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uva 3">
            <a:extLst>
              <a:ext uri="{FF2B5EF4-FFF2-40B4-BE49-F238E27FC236}">
                <a16:creationId xmlns:a16="http://schemas.microsoft.com/office/drawing/2014/main" id="{E8592DB0-4693-B197-855A-ABFDB142402D}"/>
              </a:ext>
            </a:extLst>
          </p:cNvPr>
          <p:cNvPicPr>
            <a:picLocks noChangeAspect="1"/>
          </p:cNvPicPr>
          <p:nvPr/>
        </p:nvPicPr>
        <p:blipFill rotWithShape="1">
          <a:blip r:embed="rId2"/>
          <a:srcRect t="3351" b="7156"/>
          <a:stretch/>
        </p:blipFill>
        <p:spPr>
          <a:xfrm>
            <a:off x="1" y="10"/>
            <a:ext cx="9669642" cy="6857990"/>
          </a:xfrm>
          <a:prstGeom prst="rect">
            <a:avLst/>
          </a:prstGeom>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A4CDCFB1-8185-9A70-6735-395E6CC2B70D}"/>
              </a:ext>
            </a:extLst>
          </p:cNvPr>
          <p:cNvSpPr>
            <a:spLocks noGrp="1"/>
          </p:cNvSpPr>
          <p:nvPr>
            <p:ph type="title"/>
          </p:nvPr>
        </p:nvSpPr>
        <p:spPr>
          <a:xfrm>
            <a:off x="7447218" y="285750"/>
            <a:ext cx="4439982" cy="1219200"/>
          </a:xfrm>
        </p:spPr>
        <p:txBody>
          <a:bodyPr>
            <a:normAutofit/>
          </a:bodyPr>
          <a:lstStyle/>
          <a:p>
            <a:r>
              <a:rPr lang="fi-FI" sz="4000" b="1" dirty="0"/>
              <a:t>Ylioppilastutkinto</a:t>
            </a:r>
          </a:p>
        </p:txBody>
      </p:sp>
      <p:sp>
        <p:nvSpPr>
          <p:cNvPr id="3" name="Sisällön paikkamerkki 2">
            <a:extLst>
              <a:ext uri="{FF2B5EF4-FFF2-40B4-BE49-F238E27FC236}">
                <a16:creationId xmlns:a16="http://schemas.microsoft.com/office/drawing/2014/main" id="{693DCFCC-3139-7D91-CA14-9F84F79B9294}"/>
              </a:ext>
            </a:extLst>
          </p:cNvPr>
          <p:cNvSpPr>
            <a:spLocks noGrp="1"/>
          </p:cNvSpPr>
          <p:nvPr>
            <p:ph idx="1"/>
          </p:nvPr>
        </p:nvSpPr>
        <p:spPr>
          <a:xfrm>
            <a:off x="6829426" y="1504950"/>
            <a:ext cx="5057774" cy="5191125"/>
          </a:xfrm>
        </p:spPr>
        <p:txBody>
          <a:bodyPr>
            <a:normAutofit/>
          </a:bodyPr>
          <a:lstStyle/>
          <a:p>
            <a:r>
              <a:rPr lang="fi-FI" sz="1800" dirty="0"/>
              <a:t>Tutkintoon vaaditaan vähintään viisi koetta.</a:t>
            </a:r>
          </a:p>
          <a:p>
            <a:r>
              <a:rPr lang="fi-FI" sz="1800" dirty="0"/>
              <a:t>Kaikkien kokelaiden pitää suorittaa äidinkielen ja kirjallisuuden koe</a:t>
            </a:r>
          </a:p>
          <a:p>
            <a:r>
              <a:rPr lang="fi-FI" sz="1800" dirty="0"/>
              <a:t>Neljä muuta koetta vähintään kolmesta eri ryhmästä, joihin kuuluvat:</a:t>
            </a:r>
          </a:p>
          <a:p>
            <a:pPr lvl="1"/>
            <a:r>
              <a:rPr lang="fi-FI" sz="1800" dirty="0"/>
              <a:t>toisen kotimaisen kielen koe</a:t>
            </a:r>
          </a:p>
          <a:p>
            <a:pPr lvl="1"/>
            <a:r>
              <a:rPr lang="fi-FI" sz="1800" dirty="0"/>
              <a:t>vieraan kielen koe</a:t>
            </a:r>
          </a:p>
          <a:p>
            <a:pPr lvl="1"/>
            <a:r>
              <a:rPr lang="fi-FI" sz="1800" dirty="0"/>
              <a:t>matematiikan koe</a:t>
            </a:r>
          </a:p>
          <a:p>
            <a:pPr lvl="1"/>
            <a:r>
              <a:rPr lang="fi-FI" sz="1800" dirty="0"/>
              <a:t>reaaliaineen koe.</a:t>
            </a:r>
          </a:p>
          <a:p>
            <a:r>
              <a:rPr lang="fi-FI" sz="1800" dirty="0"/>
              <a:t>Viiteen kokeeseen tulee sisältyä vähintään yksi pitkän oppimäärän koe.</a:t>
            </a:r>
          </a:p>
          <a:p>
            <a:r>
              <a:rPr lang="fi-FI" sz="1800" dirty="0"/>
              <a:t> Lisäksi tutkintoon voi sisällyttää yhden tai useamman muun kokeen.</a:t>
            </a:r>
          </a:p>
          <a:p>
            <a:r>
              <a:rPr lang="fi-FI" sz="1800" dirty="0"/>
              <a:t>Viisi pakollista koetta, hylättyjen uusintoineen ovat ilmaisia</a:t>
            </a:r>
          </a:p>
          <a:p>
            <a:endParaRPr lang="fi-FI" sz="1300" dirty="0"/>
          </a:p>
        </p:txBody>
      </p:sp>
    </p:spTree>
    <p:extLst>
      <p:ext uri="{BB962C8B-B14F-4D97-AF65-F5344CB8AC3E}">
        <p14:creationId xmlns:p14="http://schemas.microsoft.com/office/powerpoint/2010/main" val="3907692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1EA7FA8-6652-4CC5-90F4-3D48CAC0C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8BC8013-AD41-9AF7-E55E-2500B17E8486}"/>
              </a:ext>
            </a:extLst>
          </p:cNvPr>
          <p:cNvSpPr>
            <a:spLocks noGrp="1"/>
          </p:cNvSpPr>
          <p:nvPr>
            <p:ph type="title"/>
          </p:nvPr>
        </p:nvSpPr>
        <p:spPr>
          <a:xfrm>
            <a:off x="838200" y="365125"/>
            <a:ext cx="10515600" cy="1006475"/>
          </a:xfrm>
        </p:spPr>
        <p:txBody>
          <a:bodyPr>
            <a:normAutofit/>
          </a:bodyPr>
          <a:lstStyle/>
          <a:p>
            <a:r>
              <a:rPr lang="fi-FI" b="1" dirty="0"/>
              <a:t>Ylioppilastutkinto</a:t>
            </a:r>
          </a:p>
        </p:txBody>
      </p:sp>
      <p:sp>
        <p:nvSpPr>
          <p:cNvPr id="3" name="Sisällön paikkamerkki 2">
            <a:extLst>
              <a:ext uri="{FF2B5EF4-FFF2-40B4-BE49-F238E27FC236}">
                <a16:creationId xmlns:a16="http://schemas.microsoft.com/office/drawing/2014/main" id="{6EEDCAC4-C7D4-2586-3B17-3C7C62FF9024}"/>
              </a:ext>
            </a:extLst>
          </p:cNvPr>
          <p:cNvSpPr>
            <a:spLocks noGrp="1"/>
          </p:cNvSpPr>
          <p:nvPr>
            <p:ph idx="1"/>
          </p:nvPr>
        </p:nvSpPr>
        <p:spPr>
          <a:xfrm>
            <a:off x="304800" y="1543051"/>
            <a:ext cx="6505575" cy="5048250"/>
          </a:xfrm>
        </p:spPr>
        <p:txBody>
          <a:bodyPr>
            <a:normAutofit/>
          </a:bodyPr>
          <a:lstStyle/>
          <a:p>
            <a:r>
              <a:rPr lang="fi-FI" sz="1700" dirty="0"/>
              <a:t>Kevään tutkintoon on ilmoittauduttava viimeistään 1.12. ja syksyn tutkintoon viimeistään 5.6.</a:t>
            </a:r>
          </a:p>
          <a:p>
            <a:r>
              <a:rPr lang="fi-FI" sz="1700" dirty="0"/>
              <a:t>Ilmoittautuminen on sitova. Jälkikäteen ei voi muuttaa valintoja, jotka koskevat aineyhdistelmää tai kokeen tasoa. </a:t>
            </a:r>
          </a:p>
          <a:p>
            <a:r>
              <a:rPr lang="fi-FI" sz="1700" dirty="0"/>
              <a:t>Hylätyn kokeen saa uusia kolme kertaa välittömästi seuraavien kolmen tutkintokerran aikana.</a:t>
            </a:r>
          </a:p>
          <a:p>
            <a:r>
              <a:rPr lang="fi-FI" sz="1700" dirty="0"/>
              <a:t>Kompensaatio tarkoittaa sitä, että voi olla mahdollisuus valmistua ylioppilaaksi, vaikka et saa hyväksyttyä arvosanaa jostakin tutkintoon vaadittavasta kokeesta. Kompensaatiossa otetaan huomioon muiden ylioppilastutkintotodistukseesi tulevien kokeiden arvosanat. Huomioon otetaan vain tutkintoon vaadittavissa kokeissa saadut hyväksytyt arvosanat.</a:t>
            </a:r>
          </a:p>
          <a:p>
            <a:endParaRPr lang="fi-FI" sz="1700" dirty="0"/>
          </a:p>
        </p:txBody>
      </p:sp>
      <p:pic>
        <p:nvPicPr>
          <p:cNvPr id="5" name="Kuva 4">
            <a:extLst>
              <a:ext uri="{FF2B5EF4-FFF2-40B4-BE49-F238E27FC236}">
                <a16:creationId xmlns:a16="http://schemas.microsoft.com/office/drawing/2014/main" id="{DFD5E342-C399-CD92-A6C0-A5602551F602}"/>
              </a:ext>
            </a:extLst>
          </p:cNvPr>
          <p:cNvPicPr>
            <a:picLocks noChangeAspect="1"/>
          </p:cNvPicPr>
          <p:nvPr/>
        </p:nvPicPr>
        <p:blipFill rotWithShape="1">
          <a:blip r:embed="rId2"/>
          <a:srcRect r="543" b="-3"/>
          <a:stretch/>
        </p:blipFill>
        <p:spPr>
          <a:xfrm>
            <a:off x="7015751" y="1543051"/>
            <a:ext cx="4488714" cy="3576825"/>
          </a:xfrm>
          <a:custGeom>
            <a:avLst/>
            <a:gdLst/>
            <a:ahLst/>
            <a:cxnLst/>
            <a:rect l="l" t="t" r="r" b="b"/>
            <a:pathLst>
              <a:path w="4488714" h="3576825">
                <a:moveTo>
                  <a:pt x="713492" y="15"/>
                </a:moveTo>
                <a:cubicBezTo>
                  <a:pt x="723739" y="278"/>
                  <a:pt x="734339" y="3967"/>
                  <a:pt x="743942" y="5139"/>
                </a:cubicBezTo>
                <a:cubicBezTo>
                  <a:pt x="955929" y="31374"/>
                  <a:pt x="1167914" y="59717"/>
                  <a:pt x="1380134" y="84780"/>
                </a:cubicBezTo>
                <a:cubicBezTo>
                  <a:pt x="1578535" y="108204"/>
                  <a:pt x="1778340" y="113591"/>
                  <a:pt x="1977677" y="125771"/>
                </a:cubicBezTo>
                <a:cubicBezTo>
                  <a:pt x="2218942" y="140529"/>
                  <a:pt x="2459740" y="161377"/>
                  <a:pt x="2699600" y="194169"/>
                </a:cubicBezTo>
                <a:cubicBezTo>
                  <a:pt x="2866144" y="217126"/>
                  <a:pt x="3034328" y="233053"/>
                  <a:pt x="3203214" y="214783"/>
                </a:cubicBezTo>
                <a:cubicBezTo>
                  <a:pt x="3211646" y="213845"/>
                  <a:pt x="3221250" y="210801"/>
                  <a:pt x="3228277" y="213845"/>
                </a:cubicBezTo>
                <a:cubicBezTo>
                  <a:pt x="3310262" y="248045"/>
                  <a:pt x="3399740" y="223449"/>
                  <a:pt x="3484768" y="244999"/>
                </a:cubicBezTo>
                <a:cubicBezTo>
                  <a:pt x="3462984" y="328154"/>
                  <a:pt x="3369523" y="321361"/>
                  <a:pt x="3316820" y="378984"/>
                </a:cubicBezTo>
                <a:cubicBezTo>
                  <a:pt x="3402785" y="401939"/>
                  <a:pt x="3480084" y="425129"/>
                  <a:pt x="3558554" y="442462"/>
                </a:cubicBezTo>
                <a:cubicBezTo>
                  <a:pt x="3641709" y="460733"/>
                  <a:pt x="3712214" y="510158"/>
                  <a:pt x="3793494" y="532176"/>
                </a:cubicBezTo>
                <a:cubicBezTo>
                  <a:pt x="3810829" y="536861"/>
                  <a:pt x="3831676" y="553257"/>
                  <a:pt x="3837766" y="569186"/>
                </a:cubicBezTo>
                <a:cubicBezTo>
                  <a:pt x="3857442" y="620719"/>
                  <a:pt x="4250260" y="765244"/>
                  <a:pt x="4203881" y="811154"/>
                </a:cubicBezTo>
                <a:cubicBezTo>
                  <a:pt x="4184673" y="830128"/>
                  <a:pt x="4159844" y="843714"/>
                  <a:pt x="4133843" y="862453"/>
                </a:cubicBezTo>
                <a:cubicBezTo>
                  <a:pt x="4172962" y="897823"/>
                  <a:pt x="4216998" y="913283"/>
                  <a:pt x="4263846" y="923823"/>
                </a:cubicBezTo>
                <a:cubicBezTo>
                  <a:pt x="4277901" y="927103"/>
                  <a:pt x="4291721" y="933661"/>
                  <a:pt x="4293126" y="949590"/>
                </a:cubicBezTo>
                <a:cubicBezTo>
                  <a:pt x="4294531" y="966220"/>
                  <a:pt x="4280242" y="972778"/>
                  <a:pt x="4268297" y="980509"/>
                </a:cubicBezTo>
                <a:cubicBezTo>
                  <a:pt x="4251666" y="991283"/>
                  <a:pt x="4235503" y="1000654"/>
                  <a:pt x="4214422" y="1002059"/>
                </a:cubicBezTo>
                <a:cubicBezTo>
                  <a:pt x="4179754" y="1004167"/>
                  <a:pt x="4163124" y="1034149"/>
                  <a:pt x="4142980" y="1056636"/>
                </a:cubicBezTo>
                <a:cubicBezTo>
                  <a:pt x="4131736" y="1069286"/>
                  <a:pt x="4126114" y="1094817"/>
                  <a:pt x="4145790" y="1099268"/>
                </a:cubicBezTo>
                <a:cubicBezTo>
                  <a:pt x="4193106" y="1110043"/>
                  <a:pt x="4189358" y="1141197"/>
                  <a:pt x="4188188" y="1176567"/>
                </a:cubicBezTo>
                <a:cubicBezTo>
                  <a:pt x="4186548" y="1220370"/>
                  <a:pt x="4158673" y="1240514"/>
                  <a:pt x="4124474" y="1257380"/>
                </a:cubicBezTo>
                <a:cubicBezTo>
                  <a:pt x="4112762" y="1263235"/>
                  <a:pt x="4096132" y="1263000"/>
                  <a:pt x="4091680" y="1281271"/>
                </a:cubicBezTo>
                <a:cubicBezTo>
                  <a:pt x="4110888" y="1298606"/>
                  <a:pt x="4134312" y="1284551"/>
                  <a:pt x="4154926" y="1289469"/>
                </a:cubicBezTo>
                <a:cubicBezTo>
                  <a:pt x="4172025" y="1293452"/>
                  <a:pt x="4200368" y="1291344"/>
                  <a:pt x="4176944" y="1323200"/>
                </a:cubicBezTo>
                <a:cubicBezTo>
                  <a:pt x="4170150" y="1332335"/>
                  <a:pt x="4178114" y="1339363"/>
                  <a:pt x="4186782" y="1340066"/>
                </a:cubicBezTo>
                <a:cubicBezTo>
                  <a:pt x="4256117" y="1347327"/>
                  <a:pt x="4224260" y="1411743"/>
                  <a:pt x="4246513" y="1445708"/>
                </a:cubicBezTo>
                <a:cubicBezTo>
                  <a:pt x="4252602" y="1455076"/>
                  <a:pt x="4246044" y="1471239"/>
                  <a:pt x="4236440" y="1475221"/>
                </a:cubicBezTo>
                <a:cubicBezTo>
                  <a:pt x="4175069" y="1501456"/>
                  <a:pt x="4166637" y="1563998"/>
                  <a:pt x="4136888" y="1617873"/>
                </a:cubicBezTo>
                <a:cubicBezTo>
                  <a:pt x="4169214" y="1639188"/>
                  <a:pt x="4207863" y="1643873"/>
                  <a:pt x="4242764" y="1657693"/>
                </a:cubicBezTo>
                <a:cubicBezTo>
                  <a:pt x="4279072" y="1672216"/>
                  <a:pt x="4279072" y="1682991"/>
                  <a:pt x="4249089" y="1725153"/>
                </a:cubicBezTo>
                <a:cubicBezTo>
                  <a:pt x="4327090" y="1734290"/>
                  <a:pt x="4327090" y="1734290"/>
                  <a:pt x="4302964" y="1800579"/>
                </a:cubicBezTo>
                <a:cubicBezTo>
                  <a:pt x="4368318" y="1806669"/>
                  <a:pt x="4411417" y="1838057"/>
                  <a:pt x="4421488" y="1906689"/>
                </a:cubicBezTo>
                <a:cubicBezTo>
                  <a:pt x="4426408" y="1939951"/>
                  <a:pt x="4455922" y="1955644"/>
                  <a:pt x="4488714" y="1977897"/>
                </a:cubicBezTo>
                <a:cubicBezTo>
                  <a:pt x="4447958" y="1999448"/>
                  <a:pt x="4420318" y="2044421"/>
                  <a:pt x="4372767" y="1996870"/>
                </a:cubicBezTo>
                <a:cubicBezTo>
                  <a:pt x="4355434" y="1979537"/>
                  <a:pt x="4357072" y="2001555"/>
                  <a:pt x="4354731" y="2007880"/>
                </a:cubicBezTo>
                <a:cubicBezTo>
                  <a:pt x="4349110" y="2023339"/>
                  <a:pt x="4360820" y="2033646"/>
                  <a:pt x="4368551" y="2045357"/>
                </a:cubicBezTo>
                <a:cubicBezTo>
                  <a:pt x="4376046" y="2057070"/>
                  <a:pt x="4384948" y="2069484"/>
                  <a:pt x="4387056" y="2082603"/>
                </a:cubicBezTo>
                <a:cubicBezTo>
                  <a:pt x="4388460" y="2091738"/>
                  <a:pt x="4381668" y="2105088"/>
                  <a:pt x="4374173" y="2111882"/>
                </a:cubicBezTo>
                <a:cubicBezTo>
                  <a:pt x="4334820" y="2147720"/>
                  <a:pt x="4358244" y="2228299"/>
                  <a:pt x="4283756" y="2238606"/>
                </a:cubicBezTo>
                <a:cubicBezTo>
                  <a:pt x="4250260" y="2243289"/>
                  <a:pt x="4234098" y="2272804"/>
                  <a:pt x="4209503" y="2288966"/>
                </a:cubicBezTo>
                <a:cubicBezTo>
                  <a:pt x="4124006" y="2345418"/>
                  <a:pt x="4066851" y="2418032"/>
                  <a:pt x="4040383" y="2517817"/>
                </a:cubicBezTo>
                <a:cubicBezTo>
                  <a:pt x="4033122" y="2545457"/>
                  <a:pt x="4005246" y="2567711"/>
                  <a:pt x="3987210" y="2592071"/>
                </a:cubicBezTo>
                <a:cubicBezTo>
                  <a:pt x="3995878" y="2609873"/>
                  <a:pt x="4043193" y="2571458"/>
                  <a:pt x="4026563" y="2618305"/>
                </a:cubicBezTo>
                <a:cubicBezTo>
                  <a:pt x="4013914" y="2653442"/>
                  <a:pt x="3981588" y="2675226"/>
                  <a:pt x="3951137" y="2696074"/>
                </a:cubicBezTo>
                <a:cubicBezTo>
                  <a:pt x="3916470" y="2719731"/>
                  <a:pt x="3878055" y="2738704"/>
                  <a:pt x="3862360" y="2782506"/>
                </a:cubicBezTo>
                <a:cubicBezTo>
                  <a:pt x="3859081" y="2791877"/>
                  <a:pt x="3848540" y="2801714"/>
                  <a:pt x="3839172" y="2805463"/>
                </a:cubicBezTo>
                <a:cubicBezTo>
                  <a:pt x="3350549" y="3576343"/>
                  <a:pt x="2147734" y="3581495"/>
                  <a:pt x="2009066" y="3576107"/>
                </a:cubicBezTo>
                <a:cubicBezTo>
                  <a:pt x="1841116" y="3569315"/>
                  <a:pt x="1682302" y="3521764"/>
                  <a:pt x="1526534" y="3462502"/>
                </a:cubicBezTo>
                <a:cubicBezTo>
                  <a:pt x="1460712" y="3437439"/>
                  <a:pt x="1399577" y="3401835"/>
                  <a:pt x="1335628" y="3374195"/>
                </a:cubicBezTo>
                <a:cubicBezTo>
                  <a:pt x="1247321" y="3336013"/>
                  <a:pt x="1179158" y="3263165"/>
                  <a:pt x="1091084" y="3232479"/>
                </a:cubicBezTo>
                <a:cubicBezTo>
                  <a:pt x="1000434" y="3200857"/>
                  <a:pt x="922901" y="3143000"/>
                  <a:pt x="829673" y="3118405"/>
                </a:cubicBezTo>
                <a:cubicBezTo>
                  <a:pt x="780484" y="3105288"/>
                  <a:pt x="732933" y="3081631"/>
                  <a:pt x="740662" y="3013935"/>
                </a:cubicBezTo>
                <a:cubicBezTo>
                  <a:pt x="742771" y="2994727"/>
                  <a:pt x="729888" y="2979034"/>
                  <a:pt x="709509" y="2984656"/>
                </a:cubicBezTo>
                <a:cubicBezTo>
                  <a:pt x="670626" y="2995196"/>
                  <a:pt x="653058" y="2967321"/>
                  <a:pt x="631507" y="2946474"/>
                </a:cubicBezTo>
                <a:cubicBezTo>
                  <a:pt x="593093" y="2909465"/>
                  <a:pt x="556552" y="2870113"/>
                  <a:pt x="495415" y="2864022"/>
                </a:cubicBezTo>
                <a:cubicBezTo>
                  <a:pt x="507126" y="2834976"/>
                  <a:pt x="527037" y="2839193"/>
                  <a:pt x="545308" y="2845283"/>
                </a:cubicBezTo>
                <a:cubicBezTo>
                  <a:pt x="593327" y="2861212"/>
                  <a:pt x="640877" y="2879248"/>
                  <a:pt x="688896" y="2895176"/>
                </a:cubicBezTo>
                <a:cubicBezTo>
                  <a:pt x="720284" y="2905483"/>
                  <a:pt x="751438" y="2920006"/>
                  <a:pt x="793367" y="2908527"/>
                </a:cubicBezTo>
                <a:cubicBezTo>
                  <a:pt x="757294" y="2849968"/>
                  <a:pt x="695923" y="2839427"/>
                  <a:pt x="646265" y="2821391"/>
                </a:cubicBezTo>
                <a:cubicBezTo>
                  <a:pt x="584192" y="2798670"/>
                  <a:pt x="547651" y="2755803"/>
                  <a:pt x="503847" y="2708019"/>
                </a:cubicBezTo>
                <a:cubicBezTo>
                  <a:pt x="549524" y="2696541"/>
                  <a:pt x="577867" y="2731678"/>
                  <a:pt x="613705" y="2729803"/>
                </a:cubicBezTo>
                <a:cubicBezTo>
                  <a:pt x="615580" y="2723714"/>
                  <a:pt x="618859" y="2714813"/>
                  <a:pt x="618390" y="2714577"/>
                </a:cubicBezTo>
                <a:cubicBezTo>
                  <a:pt x="559831" y="2688343"/>
                  <a:pt x="532425" y="2639153"/>
                  <a:pt x="523289" y="2579656"/>
                </a:cubicBezTo>
                <a:cubicBezTo>
                  <a:pt x="518605" y="2548972"/>
                  <a:pt x="497289" y="2539368"/>
                  <a:pt x="476207" y="2525313"/>
                </a:cubicBezTo>
                <a:cubicBezTo>
                  <a:pt x="402656" y="2475421"/>
                  <a:pt x="324889" y="2430213"/>
                  <a:pt x="264455" y="2361581"/>
                </a:cubicBezTo>
                <a:cubicBezTo>
                  <a:pt x="334259" y="2370716"/>
                  <a:pt x="390242" y="2415455"/>
                  <a:pt x="465433" y="2434663"/>
                </a:cubicBezTo>
                <a:cubicBezTo>
                  <a:pt x="405702" y="2359238"/>
                  <a:pt x="328402" y="2321058"/>
                  <a:pt x="257897" y="2275380"/>
                </a:cubicBezTo>
                <a:cubicBezTo>
                  <a:pt x="225806" y="2254533"/>
                  <a:pt x="196059" y="2227830"/>
                  <a:pt x="157174" y="2216586"/>
                </a:cubicBezTo>
                <a:cubicBezTo>
                  <a:pt x="143354" y="2212604"/>
                  <a:pt x="120633" y="2204172"/>
                  <a:pt x="131643" y="2181919"/>
                </a:cubicBezTo>
                <a:cubicBezTo>
                  <a:pt x="141011" y="2163415"/>
                  <a:pt x="159516" y="2169035"/>
                  <a:pt x="176382" y="2174423"/>
                </a:cubicBezTo>
                <a:cubicBezTo>
                  <a:pt x="216905" y="2187776"/>
                  <a:pt x="258834" y="2188009"/>
                  <a:pt x="313646" y="2187776"/>
                </a:cubicBezTo>
                <a:cubicBezTo>
                  <a:pt x="267735" y="2126639"/>
                  <a:pt x="183643" y="2144910"/>
                  <a:pt x="144292" y="2080728"/>
                </a:cubicBezTo>
                <a:cubicBezTo>
                  <a:pt x="193481" y="2069484"/>
                  <a:pt x="231428" y="2092674"/>
                  <a:pt x="271249" y="2097124"/>
                </a:cubicBezTo>
                <a:cubicBezTo>
                  <a:pt x="307321" y="2101106"/>
                  <a:pt x="316222" y="2090332"/>
                  <a:pt x="307790" y="2054961"/>
                </a:cubicBezTo>
                <a:cubicBezTo>
                  <a:pt x="294673" y="1999915"/>
                  <a:pt x="314349" y="1971806"/>
                  <a:pt x="366818" y="1986798"/>
                </a:cubicBezTo>
                <a:cubicBezTo>
                  <a:pt x="415539" y="2000852"/>
                  <a:pt x="420692" y="1980240"/>
                  <a:pt x="407575" y="1948852"/>
                </a:cubicBezTo>
                <a:cubicBezTo>
                  <a:pt x="388836" y="1903176"/>
                  <a:pt x="410151" y="1867805"/>
                  <a:pt x="424674" y="1829390"/>
                </a:cubicBezTo>
                <a:cubicBezTo>
                  <a:pt x="446928" y="1770831"/>
                  <a:pt x="437558" y="1742253"/>
                  <a:pt x="389539" y="1698685"/>
                </a:cubicBezTo>
                <a:cubicBezTo>
                  <a:pt x="362602" y="1674323"/>
                  <a:pt x="333557" y="1653711"/>
                  <a:pt x="294438" y="1632630"/>
                </a:cubicBezTo>
                <a:cubicBezTo>
                  <a:pt x="384620" y="1621152"/>
                  <a:pt x="289988" y="1582503"/>
                  <a:pt x="321844" y="1558376"/>
                </a:cubicBezTo>
                <a:cubicBezTo>
                  <a:pt x="385557" y="1548538"/>
                  <a:pt x="437558" y="1625368"/>
                  <a:pt x="524227" y="1603350"/>
                </a:cubicBezTo>
                <a:cubicBezTo>
                  <a:pt x="417179" y="1536825"/>
                  <a:pt x="298889" y="1515041"/>
                  <a:pt x="221356" y="1426500"/>
                </a:cubicBezTo>
                <a:cubicBezTo>
                  <a:pt x="239158" y="1406355"/>
                  <a:pt x="256960" y="1425094"/>
                  <a:pt x="272186" y="1417599"/>
                </a:cubicBezTo>
                <a:cubicBezTo>
                  <a:pt x="271717" y="1412914"/>
                  <a:pt x="272889" y="1405886"/>
                  <a:pt x="270077" y="1403779"/>
                </a:cubicBezTo>
                <a:cubicBezTo>
                  <a:pt x="212221" y="1355525"/>
                  <a:pt x="211283" y="1354355"/>
                  <a:pt x="273356" y="1318749"/>
                </a:cubicBezTo>
                <a:cubicBezTo>
                  <a:pt x="295141" y="1306335"/>
                  <a:pt x="293267" y="1295325"/>
                  <a:pt x="281790" y="1279632"/>
                </a:cubicBezTo>
                <a:cubicBezTo>
                  <a:pt x="273590" y="1268622"/>
                  <a:pt x="263753" y="1258784"/>
                  <a:pt x="268438" y="1234657"/>
                </a:cubicBezTo>
                <a:cubicBezTo>
                  <a:pt x="302402" y="1265578"/>
                  <a:pt x="466603" y="1255505"/>
                  <a:pt x="495649" y="1252226"/>
                </a:cubicBezTo>
                <a:cubicBezTo>
                  <a:pt x="528208" y="1248713"/>
                  <a:pt x="560299" y="1233721"/>
                  <a:pt x="594497" y="1241919"/>
                </a:cubicBezTo>
                <a:cubicBezTo>
                  <a:pt x="621903" y="1248479"/>
                  <a:pt x="748860" y="1311957"/>
                  <a:pt x="766898" y="1239109"/>
                </a:cubicBezTo>
                <a:cubicBezTo>
                  <a:pt x="767835" y="1235595"/>
                  <a:pt x="819132" y="1243794"/>
                  <a:pt x="846773" y="1247776"/>
                </a:cubicBezTo>
                <a:cubicBezTo>
                  <a:pt x="871134" y="1251055"/>
                  <a:pt x="898540" y="1265578"/>
                  <a:pt x="914936" y="1236532"/>
                </a:cubicBezTo>
                <a:cubicBezTo>
                  <a:pt x="924540" y="1219433"/>
                  <a:pt x="884954" y="1186405"/>
                  <a:pt x="849584" y="1183594"/>
                </a:cubicBezTo>
                <a:cubicBezTo>
                  <a:pt x="818898" y="1181017"/>
                  <a:pt x="786807" y="1177269"/>
                  <a:pt x="757528" y="1184296"/>
                </a:cubicBezTo>
                <a:cubicBezTo>
                  <a:pt x="721456" y="1192730"/>
                  <a:pt x="702014" y="1179144"/>
                  <a:pt x="691941" y="1149864"/>
                </a:cubicBezTo>
                <a:cubicBezTo>
                  <a:pt x="680698" y="1117539"/>
                  <a:pt x="659147" y="1102547"/>
                  <a:pt x="629400" y="1087555"/>
                </a:cubicBezTo>
                <a:cubicBezTo>
                  <a:pt x="557253" y="1051250"/>
                  <a:pt x="487920" y="1009321"/>
                  <a:pt x="408747" y="988239"/>
                </a:cubicBezTo>
                <a:cubicBezTo>
                  <a:pt x="393052" y="984022"/>
                  <a:pt x="375719" y="978400"/>
                  <a:pt x="368458" y="950527"/>
                </a:cubicBezTo>
                <a:cubicBezTo>
                  <a:pt x="582786" y="992220"/>
                  <a:pt x="778141" y="1100908"/>
                  <a:pt x="999262" y="1094583"/>
                </a:cubicBezTo>
                <a:cubicBezTo>
                  <a:pt x="938829" y="1060149"/>
                  <a:pt x="868792" y="1058276"/>
                  <a:pt x="804376" y="1034149"/>
                </a:cubicBezTo>
                <a:cubicBezTo>
                  <a:pt x="850053" y="1016113"/>
                  <a:pt x="892918" y="1034852"/>
                  <a:pt x="936252" y="1045159"/>
                </a:cubicBezTo>
                <a:cubicBezTo>
                  <a:pt x="972559" y="1053591"/>
                  <a:pt x="1005353" y="1054997"/>
                  <a:pt x="1009335" y="1004636"/>
                </a:cubicBezTo>
                <a:cubicBezTo>
                  <a:pt x="1007929" y="1001356"/>
                  <a:pt x="1008163" y="997141"/>
                  <a:pt x="1008398" y="993158"/>
                </a:cubicBezTo>
                <a:cubicBezTo>
                  <a:pt x="996216" y="972311"/>
                  <a:pt x="977244" y="961536"/>
                  <a:pt x="954757" y="955445"/>
                </a:cubicBezTo>
                <a:cubicBezTo>
                  <a:pt x="941171" y="951697"/>
                  <a:pt x="923135" y="946075"/>
                  <a:pt x="923368" y="931085"/>
                </a:cubicBezTo>
                <a:cubicBezTo>
                  <a:pt x="924071" y="875570"/>
                  <a:pt x="880738" y="859407"/>
                  <a:pt x="837403" y="843245"/>
                </a:cubicBezTo>
                <a:cubicBezTo>
                  <a:pt x="861530" y="815605"/>
                  <a:pt x="880503" y="835983"/>
                  <a:pt x="898774" y="833876"/>
                </a:cubicBezTo>
                <a:cubicBezTo>
                  <a:pt x="910720" y="832470"/>
                  <a:pt x="921495" y="829894"/>
                  <a:pt x="921495" y="815605"/>
                </a:cubicBezTo>
                <a:cubicBezTo>
                  <a:pt x="921729" y="803658"/>
                  <a:pt x="916107" y="790072"/>
                  <a:pt x="904396" y="789839"/>
                </a:cubicBezTo>
                <a:cubicBezTo>
                  <a:pt x="831079" y="787730"/>
                  <a:pt x="790556" y="710900"/>
                  <a:pt x="714428" y="710666"/>
                </a:cubicBezTo>
                <a:cubicBezTo>
                  <a:pt x="668986" y="710666"/>
                  <a:pt x="738086" y="667332"/>
                  <a:pt x="699672" y="649295"/>
                </a:cubicBezTo>
                <a:cubicBezTo>
                  <a:pt x="691238" y="645313"/>
                  <a:pt x="721690" y="639224"/>
                  <a:pt x="735276" y="640160"/>
                </a:cubicBezTo>
                <a:cubicBezTo>
                  <a:pt x="748627" y="641097"/>
                  <a:pt x="760573" y="652574"/>
                  <a:pt x="776736" y="644376"/>
                </a:cubicBezTo>
                <a:cubicBezTo>
                  <a:pt x="785637" y="615097"/>
                  <a:pt x="762682" y="604322"/>
                  <a:pt x="743708" y="596123"/>
                </a:cubicBezTo>
                <a:cubicBezTo>
                  <a:pt x="699905" y="577150"/>
                  <a:pt x="657274" y="554195"/>
                  <a:pt x="609255" y="547401"/>
                </a:cubicBezTo>
                <a:cubicBezTo>
                  <a:pt x="592156" y="545059"/>
                  <a:pt x="633850" y="513671"/>
                  <a:pt x="642048" y="502662"/>
                </a:cubicBezTo>
                <a:cubicBezTo>
                  <a:pt x="448801" y="386949"/>
                  <a:pt x="216437" y="392804"/>
                  <a:pt x="0" y="299342"/>
                </a:cubicBezTo>
                <a:cubicBezTo>
                  <a:pt x="47785" y="281073"/>
                  <a:pt x="82921" y="294424"/>
                  <a:pt x="115480" y="297235"/>
                </a:cubicBezTo>
                <a:cubicBezTo>
                  <a:pt x="196760" y="304261"/>
                  <a:pt x="277105" y="318784"/>
                  <a:pt x="358151" y="327451"/>
                </a:cubicBezTo>
                <a:cubicBezTo>
                  <a:pt x="397971" y="331667"/>
                  <a:pt x="434981" y="347596"/>
                  <a:pt x="479486" y="322299"/>
                </a:cubicBezTo>
                <a:cubicBezTo>
                  <a:pt x="509235" y="305433"/>
                  <a:pt x="556786" y="323703"/>
                  <a:pt x="593327" y="338695"/>
                </a:cubicBezTo>
                <a:cubicBezTo>
                  <a:pt x="623543" y="351109"/>
                  <a:pt x="652355" y="354388"/>
                  <a:pt x="692410" y="338695"/>
                </a:cubicBezTo>
                <a:cubicBezTo>
                  <a:pt x="656103" y="329091"/>
                  <a:pt x="628228" y="320659"/>
                  <a:pt x="599651" y="314802"/>
                </a:cubicBezTo>
                <a:cubicBezTo>
                  <a:pt x="576930" y="310118"/>
                  <a:pt x="631040" y="291144"/>
                  <a:pt x="658679" y="293487"/>
                </a:cubicBezTo>
                <a:cubicBezTo>
                  <a:pt x="697329" y="296766"/>
                  <a:pt x="675545" y="284586"/>
                  <a:pt x="668986" y="267720"/>
                </a:cubicBezTo>
                <a:cubicBezTo>
                  <a:pt x="661959" y="249684"/>
                  <a:pt x="682806" y="244063"/>
                  <a:pt x="695923" y="247810"/>
                </a:cubicBezTo>
                <a:cubicBezTo>
                  <a:pt x="746284" y="262568"/>
                  <a:pt x="796411" y="236567"/>
                  <a:pt x="848413" y="257649"/>
                </a:cubicBezTo>
                <a:cubicBezTo>
                  <a:pt x="835295" y="205647"/>
                  <a:pt x="806952" y="182926"/>
                  <a:pt x="747690" y="175664"/>
                </a:cubicBezTo>
                <a:cubicBezTo>
                  <a:pt x="725437" y="172854"/>
                  <a:pt x="702248" y="177070"/>
                  <a:pt x="683040" y="162078"/>
                </a:cubicBezTo>
                <a:cubicBezTo>
                  <a:pt x="672030" y="153413"/>
                  <a:pt x="659616" y="143106"/>
                  <a:pt x="668283" y="127177"/>
                </a:cubicBezTo>
                <a:cubicBezTo>
                  <a:pt x="674373" y="115933"/>
                  <a:pt x="687491" y="115933"/>
                  <a:pt x="698266" y="119682"/>
                </a:cubicBezTo>
                <a:cubicBezTo>
                  <a:pt x="746519" y="136313"/>
                  <a:pt x="796880" y="142403"/>
                  <a:pt x="847241" y="148494"/>
                </a:cubicBezTo>
                <a:cubicBezTo>
                  <a:pt x="854972" y="149430"/>
                  <a:pt x="863637" y="152476"/>
                  <a:pt x="872305" y="137015"/>
                </a:cubicBezTo>
                <a:cubicBezTo>
                  <a:pt x="778141" y="111951"/>
                  <a:pt x="688662" y="76347"/>
                  <a:pt x="591921" y="62527"/>
                </a:cubicBezTo>
                <a:cubicBezTo>
                  <a:pt x="593327" y="55969"/>
                  <a:pt x="594732" y="49410"/>
                  <a:pt x="596138" y="42852"/>
                </a:cubicBezTo>
                <a:cubicBezTo>
                  <a:pt x="671796" y="52220"/>
                  <a:pt x="747456" y="61590"/>
                  <a:pt x="843025" y="73303"/>
                </a:cubicBezTo>
                <a:cubicBezTo>
                  <a:pt x="784231" y="36058"/>
                  <a:pt x="728717" y="48473"/>
                  <a:pt x="685149" y="15446"/>
                </a:cubicBezTo>
                <a:cubicBezTo>
                  <a:pt x="693347" y="2914"/>
                  <a:pt x="703244" y="-249"/>
                  <a:pt x="713492" y="15"/>
                </a:cubicBezTo>
                <a:close/>
              </a:path>
            </a:pathLst>
          </a:custGeom>
        </p:spPr>
      </p:pic>
    </p:spTree>
    <p:extLst>
      <p:ext uri="{BB962C8B-B14F-4D97-AF65-F5344CB8AC3E}">
        <p14:creationId xmlns:p14="http://schemas.microsoft.com/office/powerpoint/2010/main" val="269134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C98B15F7-7232-2770-8ACC-B1A56F5691E5}"/>
              </a:ext>
            </a:extLst>
          </p:cNvPr>
          <p:cNvSpPr>
            <a:spLocks noGrp="1"/>
          </p:cNvSpPr>
          <p:nvPr>
            <p:ph type="title"/>
          </p:nvPr>
        </p:nvSpPr>
        <p:spPr>
          <a:xfrm>
            <a:off x="6513788" y="365125"/>
            <a:ext cx="4840010" cy="1807305"/>
          </a:xfrm>
        </p:spPr>
        <p:txBody>
          <a:bodyPr>
            <a:normAutofit/>
          </a:bodyPr>
          <a:lstStyle/>
          <a:p>
            <a:r>
              <a:rPr lang="fi-FI" b="1" dirty="0"/>
              <a:t>Ylioppilastutkinto</a:t>
            </a:r>
          </a:p>
        </p:txBody>
      </p:sp>
      <p:pic>
        <p:nvPicPr>
          <p:cNvPr id="4" name="Kuva 3">
            <a:extLst>
              <a:ext uri="{FF2B5EF4-FFF2-40B4-BE49-F238E27FC236}">
                <a16:creationId xmlns:a16="http://schemas.microsoft.com/office/drawing/2014/main" id="{9A35C683-0A09-DC65-2B4E-A2CACA6F5997}"/>
              </a:ext>
            </a:extLst>
          </p:cNvPr>
          <p:cNvPicPr>
            <a:picLocks noChangeAspect="1"/>
          </p:cNvPicPr>
          <p:nvPr/>
        </p:nvPicPr>
        <p:blipFill rotWithShape="1">
          <a:blip r:embed="rId2"/>
          <a:srcRect l="12348" r="16970"/>
          <a:stretch/>
        </p:blipFill>
        <p:spPr>
          <a:xfrm>
            <a:off x="20"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3" name="Sisällön paikkamerkki 2">
            <a:extLst>
              <a:ext uri="{FF2B5EF4-FFF2-40B4-BE49-F238E27FC236}">
                <a16:creationId xmlns:a16="http://schemas.microsoft.com/office/drawing/2014/main" id="{7D675E97-5F46-CAAF-5047-6275B570A9D0}"/>
              </a:ext>
            </a:extLst>
          </p:cNvPr>
          <p:cNvSpPr>
            <a:spLocks noGrp="1"/>
          </p:cNvSpPr>
          <p:nvPr>
            <p:ph idx="1"/>
          </p:nvPr>
        </p:nvSpPr>
        <p:spPr>
          <a:xfrm>
            <a:off x="6095999" y="1704976"/>
            <a:ext cx="5724525" cy="5076824"/>
          </a:xfrm>
        </p:spPr>
        <p:txBody>
          <a:bodyPr>
            <a:normAutofit/>
          </a:bodyPr>
          <a:lstStyle/>
          <a:p>
            <a:r>
              <a:rPr lang="fi-FI" sz="2000" dirty="0"/>
              <a:t>Lautakunta voi ottaa huomioon koesuoritusta heikentävän syyn ylioppilastutkinnossa, jos kokelaalla on jokin seuraavista:</a:t>
            </a:r>
          </a:p>
          <a:p>
            <a:pPr lvl="1"/>
            <a:r>
              <a:rPr lang="fi-FI" sz="2000" dirty="0"/>
              <a:t>sairaus tai vamma</a:t>
            </a:r>
          </a:p>
          <a:p>
            <a:pPr lvl="1"/>
            <a:r>
              <a:rPr lang="fi-FI" sz="2000" dirty="0"/>
              <a:t>kuulovamma</a:t>
            </a:r>
          </a:p>
          <a:p>
            <a:pPr lvl="1"/>
            <a:r>
              <a:rPr lang="fi-FI" sz="2000" dirty="0"/>
              <a:t>näkövamma</a:t>
            </a:r>
          </a:p>
          <a:p>
            <a:pPr lvl="1"/>
            <a:r>
              <a:rPr lang="fi-FI" sz="2000" dirty="0"/>
              <a:t>lukemisen ja kirjoittamisen erityisvaikeus</a:t>
            </a:r>
          </a:p>
          <a:p>
            <a:pPr lvl="1"/>
            <a:r>
              <a:rPr lang="fi-FI" sz="2000" dirty="0"/>
              <a:t>erityisen vaikea elämäntilanne</a:t>
            </a:r>
          </a:p>
          <a:p>
            <a:r>
              <a:rPr lang="fi-FI" sz="2000" dirty="0"/>
              <a:t>Ensisijainen tapa tähän on myöntää erityisjärjestelyjä koetilanteeseen</a:t>
            </a:r>
          </a:p>
        </p:txBody>
      </p:sp>
    </p:spTree>
    <p:extLst>
      <p:ext uri="{BB962C8B-B14F-4D97-AF65-F5344CB8AC3E}">
        <p14:creationId xmlns:p14="http://schemas.microsoft.com/office/powerpoint/2010/main" val="2729867342"/>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276</Words>
  <Application>Microsoft Office PowerPoint</Application>
  <PresentationFormat>Laajakuva</PresentationFormat>
  <Paragraphs>32</Paragraphs>
  <Slides>5</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vt:i4>
      </vt:variant>
    </vt:vector>
  </HeadingPairs>
  <TitlesOfParts>
    <vt:vector size="9" baseType="lpstr">
      <vt:lpstr>Arial</vt:lpstr>
      <vt:lpstr>Calibri</vt:lpstr>
      <vt:lpstr>Calibri Light</vt:lpstr>
      <vt:lpstr>Office-teema</vt:lpstr>
      <vt:lpstr>Opoa 2. vuoden opiskelijoiden huoltajille</vt:lpstr>
      <vt:lpstr>Toisen vuoden opinnot</vt:lpstr>
      <vt:lpstr>Ylioppilastutkinto</vt:lpstr>
      <vt:lpstr>Ylioppilastutkinto</vt:lpstr>
      <vt:lpstr>Ylioppilastutkinto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Opoa 2. vuoden opiskeljoiden huoltajille</dc:title>
  <dc:creator>Elsa Kuittinen</dc:creator>
  <cp:lastModifiedBy>Elsa Kuittinen</cp:lastModifiedBy>
  <cp:revision>3</cp:revision>
  <dcterms:created xsi:type="dcterms:W3CDTF">2023-10-05T05:31:15Z</dcterms:created>
  <dcterms:modified xsi:type="dcterms:W3CDTF">2025-10-07T07:09:20Z</dcterms:modified>
</cp:coreProperties>
</file>