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1"/>
  </p:sldMasterIdLst>
  <p:notesMasterIdLst>
    <p:notesMasterId r:id="rId12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9" d="100"/>
          <a:sy n="89" d="100"/>
        </p:scale>
        <p:origin x="-1181" y="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21FFC-FF49-8942-9CB7-C4188001D90D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4BFDD0-3CE7-214E-973F-3A856DBF2AA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3675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4BFDD0-3CE7-214E-973F-3A856DBF2AAF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744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, jossa o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i-FI" smtClean="0"/>
              <a:t>Muokkaa perustyylejä naps.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9DD86C1B-E1CF-8D45-959A-A2FB819B2ADA}" type="datetimeFigureOut">
              <a:rPr lang="fi-FI" smtClean="0"/>
              <a:t>28.4.2016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4E95F1F3-AB6B-1A49-9A43-9EB68159C73C}" type="slidenum">
              <a:rPr lang="fi-FI" smtClean="0"/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sz="4000" dirty="0" err="1" smtClean="0"/>
              <a:t>Renkomäen</a:t>
            </a:r>
            <a:r>
              <a:rPr lang="fi-FI" sz="4000" dirty="0" smtClean="0"/>
              <a:t> koulun oppimisympäristöjen kehittäminen</a:t>
            </a:r>
            <a:endParaRPr lang="fi-FI" sz="4000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i-FI" dirty="0" smtClean="0"/>
              <a:t>Nova </a:t>
            </a:r>
            <a:r>
              <a:rPr lang="fi-FI" dirty="0" err="1" smtClean="0"/>
              <a:t>Schola</a:t>
            </a:r>
            <a:r>
              <a:rPr lang="fi-FI" dirty="0" smtClean="0"/>
              <a:t> Finlandia </a:t>
            </a:r>
          </a:p>
          <a:p>
            <a:r>
              <a:rPr lang="fi-FI" dirty="0" smtClean="0"/>
              <a:t>Teemaseminaari, muuntuva koulurakennus</a:t>
            </a:r>
          </a:p>
          <a:p>
            <a:r>
              <a:rPr lang="fi-FI" dirty="0" smtClean="0"/>
              <a:t>Karoliina Mäkelä, rehtori </a:t>
            </a:r>
          </a:p>
          <a:p>
            <a:r>
              <a:rPr lang="fi-FI" dirty="0" smtClean="0"/>
              <a:t>Petteri Paappanen, luokanopettaja</a:t>
            </a:r>
          </a:p>
          <a:p>
            <a:r>
              <a:rPr lang="fi-FI" dirty="0" smtClean="0"/>
              <a:t>20.4.2016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11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Fyysisten oppimisympäristöjen haasteet</a:t>
            </a:r>
            <a:endParaRPr lang="fi-FI" sz="40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Ilmiöpohjainen oppiminen</a:t>
            </a:r>
          </a:p>
          <a:p>
            <a:r>
              <a:rPr lang="fi-FI" dirty="0" smtClean="0"/>
              <a:t>Toiminnallinen oppiminen</a:t>
            </a:r>
          </a:p>
          <a:p>
            <a:r>
              <a:rPr lang="fi-FI" dirty="0" smtClean="0"/>
              <a:t>Sidosryhmät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009" y="3761824"/>
            <a:ext cx="4248318" cy="2884882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591" y="3761824"/>
            <a:ext cx="2711142" cy="288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8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Renkomäen</a:t>
            </a:r>
            <a:r>
              <a:rPr lang="fi-FI" dirty="0" smtClean="0"/>
              <a:t> koulu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Lahden eteläisin koulu moottoritien kupeessa, esihistoriallisissa maisemissa, soraharjun kainalossa</a:t>
            </a:r>
          </a:p>
          <a:p>
            <a:r>
              <a:rPr lang="fi-FI" dirty="0" smtClean="0"/>
              <a:t>Noin 300 oppilasta luokilla 1.-5., 14 luokkaa, 16 opettajaa ja rehtori</a:t>
            </a:r>
          </a:p>
          <a:p>
            <a:r>
              <a:rPr lang="fi-FI" dirty="0" smtClean="0"/>
              <a:t>1.-4. lk. kolme rinnakkaisluokkaa, 5. luokka kaksi rinnakkaisluokkaa</a:t>
            </a:r>
          </a:p>
          <a:p>
            <a:r>
              <a:rPr lang="fi-FI" dirty="0" smtClean="0"/>
              <a:t>Resurssiopettaja samanaikaisopetukseen, yksi erityisopettaja ja yksi avustaja</a:t>
            </a:r>
          </a:p>
        </p:txBody>
      </p:sp>
    </p:spTree>
    <p:extLst>
      <p:ext uri="{BB962C8B-B14F-4D97-AF65-F5344CB8AC3E}">
        <p14:creationId xmlns:p14="http://schemas.microsoft.com/office/powerpoint/2010/main" val="373203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 descr="IMG_005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46" b="1384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867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Visio ”Opinharju”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err="1" smtClean="0"/>
              <a:t>Renkomäen</a:t>
            </a:r>
            <a:r>
              <a:rPr lang="fi-FI" dirty="0" smtClean="0"/>
              <a:t> koulussa tehdään yhdessä, osallistutaan ja opitaan kantamaan vastuuta</a:t>
            </a:r>
          </a:p>
          <a:p>
            <a:r>
              <a:rPr lang="fi-FI" dirty="0" smtClean="0"/>
              <a:t>Koulu on kylän hauskin paikka</a:t>
            </a:r>
          </a:p>
          <a:p>
            <a:r>
              <a:rPr lang="fi-FI" dirty="0" smtClean="0"/>
              <a:t>Koulupäivän rakenteen on palveltava visiota</a:t>
            </a:r>
            <a:endParaRPr lang="fi-FI" dirty="0"/>
          </a:p>
        </p:txBody>
      </p:sp>
      <p:pic>
        <p:nvPicPr>
          <p:cNvPr id="4" name="Kuva 3" descr="IMG_0022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429" y="3956323"/>
            <a:ext cx="3663122" cy="2736035"/>
          </a:xfrm>
          <a:prstGeom prst="rect">
            <a:avLst/>
          </a:prstGeom>
        </p:spPr>
      </p:pic>
      <p:pic>
        <p:nvPicPr>
          <p:cNvPr id="5" name="Kuva 4" descr="IMG_106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35" y="3956323"/>
            <a:ext cx="2882116" cy="2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4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 err="1" smtClean="0"/>
              <a:t>Renkomäen</a:t>
            </a:r>
            <a:r>
              <a:rPr lang="fi-FI" sz="3600" dirty="0" smtClean="0"/>
              <a:t> koulu kehittämässä oppimisympäristöjä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Joustavan esi- ja alkuopetuksen kehittämisen malli</a:t>
            </a:r>
          </a:p>
          <a:p>
            <a:r>
              <a:rPr lang="fi-FI" dirty="0" smtClean="0"/>
              <a:t>Kerhotoiminnan kehittäminen</a:t>
            </a:r>
          </a:p>
          <a:p>
            <a:r>
              <a:rPr lang="fi-FI" dirty="0" smtClean="0"/>
              <a:t>Majakka: Oppimisen omistajuus ja Jouko</a:t>
            </a:r>
          </a:p>
          <a:p>
            <a:r>
              <a:rPr lang="fi-FI" dirty="0" smtClean="0"/>
              <a:t>NPDL –kehittämiskoulu</a:t>
            </a:r>
          </a:p>
          <a:p>
            <a:r>
              <a:rPr lang="fi-FI" dirty="0" smtClean="0"/>
              <a:t>Nova </a:t>
            </a:r>
            <a:r>
              <a:rPr lang="fi-FI" dirty="0" err="1" smtClean="0"/>
              <a:t>Schola</a:t>
            </a:r>
            <a:endParaRPr lang="fi-FI" dirty="0" smtClean="0"/>
          </a:p>
          <a:p>
            <a:r>
              <a:rPr lang="fi-FI" dirty="0" err="1" smtClean="0"/>
              <a:t>Inno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3915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Renkomäen</a:t>
            </a:r>
            <a:r>
              <a:rPr lang="fi-FI" dirty="0" smtClean="0"/>
              <a:t> koulun joustava koulupäivä</a:t>
            </a:r>
            <a:endParaRPr lang="fi-FI" dirty="0"/>
          </a:p>
        </p:txBody>
      </p:sp>
      <p:graphicFrame>
        <p:nvGraphicFramePr>
          <p:cNvPr id="4" name="Sisällön paikkamerkk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2868623"/>
              </p:ext>
            </p:extLst>
          </p:nvPr>
        </p:nvGraphicFramePr>
        <p:xfrm>
          <a:off x="15264" y="1709920"/>
          <a:ext cx="9128736" cy="52123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456"/>
                <a:gridCol w="1521456"/>
                <a:gridCol w="1521456"/>
                <a:gridCol w="1521456"/>
                <a:gridCol w="1521456"/>
                <a:gridCol w="1521456"/>
              </a:tblGrid>
              <a:tr h="514808"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maanantai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tiistai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keskiviikko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torstai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perjantai</a:t>
                      </a:r>
                      <a:endParaRPr lang="fi-FI" dirty="0"/>
                    </a:p>
                  </a:txBody>
                  <a:tcPr/>
                </a:tc>
              </a:tr>
              <a:tr h="514808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8.30-9.15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karu-</a:t>
                      </a:r>
                      <a:endParaRPr lang="fi-FI" dirty="0"/>
                    </a:p>
                  </a:txBody>
                  <a:tcPr/>
                </a:tc>
              </a:tr>
              <a:tr h="514808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9.15-10.00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palkki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palkki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palkki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palkki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selli</a:t>
                      </a:r>
                      <a:endParaRPr lang="fi-FI" dirty="0"/>
                    </a:p>
                  </a:txBody>
                  <a:tcPr/>
                </a:tc>
              </a:tr>
              <a:tr h="514808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10.00-10.30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PIT-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KÄ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VÄLK-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KÄ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0-1</a:t>
                      </a:r>
                      <a:r>
                        <a:rPr lang="fi-FI" baseline="0" dirty="0" smtClean="0"/>
                        <a:t> lk. </a:t>
                      </a:r>
                      <a:endParaRPr lang="fi-FI" dirty="0"/>
                    </a:p>
                  </a:txBody>
                  <a:tcPr/>
                </a:tc>
              </a:tr>
              <a:tr h="514808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10.30-12.15</a:t>
                      </a:r>
                    </a:p>
                    <a:p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PIT-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KÄ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TUN-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TI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 smtClean="0"/>
                        <a:t> (+ruoka)</a:t>
                      </a:r>
                      <a:endParaRPr lang="fi-FI" dirty="0"/>
                    </a:p>
                  </a:txBody>
                  <a:tcPr/>
                </a:tc>
              </a:tr>
              <a:tr h="514808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12.15-12.45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PIT-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KÄ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VÄLK-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KÄ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</a:tr>
              <a:tr h="514808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12.45-13.30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kerho</a:t>
                      </a:r>
                      <a:endParaRPr lang="fi-FI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kerho</a:t>
                      </a:r>
                      <a:endParaRPr lang="fi-FI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</a:tr>
              <a:tr h="514808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13.30-13.45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E-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VÄS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VÄLK-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KÄ</a:t>
                      </a:r>
                      <a:endParaRPr lang="fi-FI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i-FI" dirty="0"/>
                    </a:p>
                  </a:txBody>
                  <a:tcPr/>
                </a:tc>
              </a:tr>
              <a:tr h="514808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13.45-14.30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kerho</a:t>
                      </a:r>
                      <a:endParaRPr lang="fi-FI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kerho</a:t>
                      </a:r>
                      <a:endParaRPr lang="fi-FI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</a:tr>
              <a:tr h="514808">
                <a:tc>
                  <a:txBody>
                    <a:bodyPr/>
                    <a:lstStyle/>
                    <a:p>
                      <a:r>
                        <a:rPr lang="fi-FI" sz="1600" dirty="0" smtClean="0"/>
                        <a:t>14.30-15.15</a:t>
                      </a:r>
                      <a:endParaRPr lang="fi-FI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-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-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x</a:t>
                      </a:r>
                      <a:endParaRPr lang="fi-FI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845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 smtClean="0"/>
              <a:t>Koulupäivän rakenne tukemassa monipuolisia oppimisympäristöjä</a:t>
            </a:r>
            <a:endParaRPr lang="fi-FI" sz="36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 smtClean="0"/>
              <a:t>Lukujärjestys suunnitellaan yhdessä luokka-astetiimeissä</a:t>
            </a:r>
          </a:p>
          <a:p>
            <a:pPr lvl="1"/>
            <a:r>
              <a:rPr lang="fi-FI" dirty="0"/>
              <a:t>l</a:t>
            </a:r>
            <a:r>
              <a:rPr lang="fi-FI" dirty="0" smtClean="0"/>
              <a:t>uokka-asteilla samanlainen lukujärjestys</a:t>
            </a:r>
          </a:p>
          <a:p>
            <a:r>
              <a:rPr lang="fi-FI" dirty="0" smtClean="0"/>
              <a:t>Palkkitunnit</a:t>
            </a:r>
          </a:p>
          <a:p>
            <a:r>
              <a:rPr lang="fi-FI" dirty="0" smtClean="0"/>
              <a:t>Karuselli</a:t>
            </a:r>
          </a:p>
          <a:p>
            <a:r>
              <a:rPr lang="fi-FI" dirty="0" smtClean="0"/>
              <a:t>Samanaikaisopetus</a:t>
            </a:r>
          </a:p>
          <a:p>
            <a:pPr lvl="1"/>
            <a:r>
              <a:rPr lang="fi-FI" dirty="0" smtClean="0"/>
              <a:t>toiminnallisuus, eriyttäminen</a:t>
            </a:r>
          </a:p>
          <a:p>
            <a:r>
              <a:rPr lang="fi-FI" dirty="0" smtClean="0"/>
              <a:t>Pidemmät oppitunnit ja pidemmät välkät</a:t>
            </a:r>
          </a:p>
          <a:p>
            <a:pPr lvl="1"/>
            <a:r>
              <a:rPr lang="fi-FI" dirty="0" err="1" smtClean="0"/>
              <a:t>välkkäriliikka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44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Fyysisten oppimisympäristöjen haasteet</a:t>
            </a:r>
            <a:endParaRPr lang="fi-FI" sz="4000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Pidemmät oppitunnit vaativat toiminnallisen oppimisympäristön</a:t>
            </a:r>
          </a:p>
          <a:p>
            <a:r>
              <a:rPr lang="fi-FI" dirty="0" smtClean="0"/>
              <a:t>Tilojen tuettava sosiaalisia oppimisympäristöjä</a:t>
            </a:r>
            <a:endParaRPr lang="fi-FI" dirty="0"/>
          </a:p>
        </p:txBody>
      </p:sp>
      <p:pic>
        <p:nvPicPr>
          <p:cNvPr id="4" name="Kuva 3" descr="IMG_00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73" y="3444268"/>
            <a:ext cx="4047180" cy="3022894"/>
          </a:xfrm>
          <a:prstGeom prst="rect">
            <a:avLst/>
          </a:prstGeom>
        </p:spPr>
      </p:pic>
      <p:pic>
        <p:nvPicPr>
          <p:cNvPr id="5" name="Kuva 4" descr="IMG_0058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98" y="3444269"/>
            <a:ext cx="3932376" cy="302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2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4000" dirty="0" smtClean="0"/>
              <a:t>Fyysisten oppimisympäristöjen haasteet</a:t>
            </a:r>
            <a:endParaRPr lang="fi-FI" sz="4000" dirty="0"/>
          </a:p>
        </p:txBody>
      </p:sp>
      <p:sp>
        <p:nvSpPr>
          <p:cNvPr id="8" name="Sisällön paikkamerkki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Suuropetustilat</a:t>
            </a:r>
          </a:p>
          <a:p>
            <a:r>
              <a:rPr lang="fi-FI" dirty="0" smtClean="0"/>
              <a:t>Ryhmätyötilat</a:t>
            </a:r>
          </a:p>
          <a:p>
            <a:r>
              <a:rPr lang="fi-FI" dirty="0" smtClean="0"/>
              <a:t>Tilojen muunneltavuus</a:t>
            </a:r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9613" y="3688540"/>
            <a:ext cx="3928016" cy="2933737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042" y="3688539"/>
            <a:ext cx="4040982" cy="293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uulenvire">
  <a:themeElements>
    <a:clrScheme name="Tuulenvir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Tuulenvir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Tuulenvir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Tuulenvire.thmx</Template>
  <TotalTime>516</TotalTime>
  <Words>236</Words>
  <Application>Microsoft Office PowerPoint</Application>
  <PresentationFormat>Näytössä katseltava diaesitys (4:3)</PresentationFormat>
  <Paragraphs>101</Paragraphs>
  <Slides>10</Slides>
  <Notes>1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1" baseType="lpstr">
      <vt:lpstr>Tuulenvire</vt:lpstr>
      <vt:lpstr>Renkomäen koulun oppimisympäristöjen kehittäminen</vt:lpstr>
      <vt:lpstr>Renkomäen koulu</vt:lpstr>
      <vt:lpstr>PowerPoint-esitys</vt:lpstr>
      <vt:lpstr>Visio ”Opinharju”</vt:lpstr>
      <vt:lpstr>Renkomäen koulu kehittämässä oppimisympäristöjä</vt:lpstr>
      <vt:lpstr>Renkomäen koulun joustava koulupäivä</vt:lpstr>
      <vt:lpstr>Koulupäivän rakenne tukemassa monipuolisia oppimisympäristöjä</vt:lpstr>
      <vt:lpstr>Fyysisten oppimisympäristöjen haasteet</vt:lpstr>
      <vt:lpstr>Fyysisten oppimisympäristöjen haasteet</vt:lpstr>
      <vt:lpstr>Fyysisten oppimisympäristöjen haasteet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Oppilas</dc:creator>
  <cp:lastModifiedBy>Oksanen Raila</cp:lastModifiedBy>
  <cp:revision>16</cp:revision>
  <dcterms:created xsi:type="dcterms:W3CDTF">2016-04-19T12:37:21Z</dcterms:created>
  <dcterms:modified xsi:type="dcterms:W3CDTF">2016-04-28T11:16:21Z</dcterms:modified>
</cp:coreProperties>
</file>