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7" r:id="rId2"/>
    <p:sldId id="259" r:id="rId3"/>
    <p:sldId id="258" r:id="rId4"/>
    <p:sldId id="261" r:id="rId5"/>
    <p:sldId id="296" r:id="rId6"/>
    <p:sldId id="260" r:id="rId7"/>
    <p:sldId id="299" r:id="rId8"/>
    <p:sldId id="297" r:id="rId9"/>
    <p:sldId id="300" r:id="rId10"/>
    <p:sldId id="298" r:id="rId11"/>
    <p:sldId id="301" r:id="rId12"/>
    <p:sldId id="302" r:id="rId13"/>
    <p:sldId id="295"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804"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32F5A4-72EA-40B7-BF40-2699A8ACE2A8}" type="datetimeFigureOut">
              <a:rPr lang="fi-FI" smtClean="0"/>
              <a:t>17.10.2026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0145EA-9B21-41F7-BE0F-7E94096AF1F7}" type="slidenum">
              <a:rPr lang="fi-FI" smtClean="0"/>
              <a:t>‹#›</a:t>
            </a:fld>
            <a:endParaRPr lang="fi-FI"/>
          </a:p>
        </p:txBody>
      </p:sp>
    </p:spTree>
    <p:extLst>
      <p:ext uri="{BB962C8B-B14F-4D97-AF65-F5344CB8AC3E}">
        <p14:creationId xmlns:p14="http://schemas.microsoft.com/office/powerpoint/2010/main" val="2629930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Käydään kohta kerrallaan läpi open johdolla.</a:t>
            </a:r>
          </a:p>
          <a:p>
            <a:endParaRPr lang="fi-FI" dirty="0"/>
          </a:p>
          <a:p>
            <a:r>
              <a:rPr lang="fi-FI" dirty="0"/>
              <a:t>Kysytään oppilailta, kuinka usein pitäisi syödä. Montako kertaa päivässä? </a:t>
            </a:r>
          </a:p>
          <a:p>
            <a:endParaRPr lang="fi-FI" dirty="0"/>
          </a:p>
          <a:p>
            <a:r>
              <a:rPr lang="fi-FI" dirty="0" err="1"/>
              <a:t>https</a:t>
            </a:r>
            <a:r>
              <a:rPr lang="fi-FI" dirty="0"/>
              <a:t>://</a:t>
            </a:r>
            <a:r>
              <a:rPr lang="fi-FI" dirty="0" err="1"/>
              <a:t>www.youtube.com</a:t>
            </a:r>
            <a:r>
              <a:rPr lang="fi-FI" dirty="0"/>
              <a:t>/</a:t>
            </a:r>
            <a:r>
              <a:rPr lang="fi-FI" dirty="0" err="1"/>
              <a:t>watch?v</a:t>
            </a:r>
            <a:r>
              <a:rPr lang="fi-FI" dirty="0"/>
              <a:t>=tFyRigtr8F0 Katsotaanko video nuoren urheilijan päivästä?</a:t>
            </a:r>
          </a:p>
          <a:p>
            <a:endParaRPr lang="fi-FI" dirty="0"/>
          </a:p>
          <a:p>
            <a:r>
              <a:rPr lang="fi-FI" sz="1800" b="1" dirty="0"/>
              <a:t>Mihin oppilailla kuluu energiaa? Kysymys ennen seuraavaa diaa!!</a:t>
            </a:r>
          </a:p>
          <a:p>
            <a:endParaRPr lang="fi-FI" dirty="0"/>
          </a:p>
          <a:p>
            <a:endParaRPr lang="fi-FI" dirty="0"/>
          </a:p>
          <a:p>
            <a:endParaRPr lang="fi-FI" dirty="0"/>
          </a:p>
        </p:txBody>
      </p:sp>
      <p:sp>
        <p:nvSpPr>
          <p:cNvPr id="4" name="Dian numeron paikkamerkki 3"/>
          <p:cNvSpPr>
            <a:spLocks noGrp="1"/>
          </p:cNvSpPr>
          <p:nvPr>
            <p:ph type="sldNum" sz="quarter" idx="5"/>
          </p:nvPr>
        </p:nvSpPr>
        <p:spPr/>
        <p:txBody>
          <a:bodyPr/>
          <a:lstStyle/>
          <a:p>
            <a:pPr>
              <a:defRPr/>
            </a:pPr>
            <a:fld id="{EAC762B9-DBF0-0044-AB45-9CE5ECAB050E}" type="slidenum">
              <a:rPr lang="fi-FI" altLang="fi-FI" smtClean="0"/>
              <a:pPr>
                <a:defRPr/>
              </a:pPr>
              <a:t>5</a:t>
            </a:fld>
            <a:endParaRPr lang="fi-FI" altLang="fi-FI"/>
          </a:p>
        </p:txBody>
      </p:sp>
    </p:spTree>
    <p:extLst>
      <p:ext uri="{BB962C8B-B14F-4D97-AF65-F5344CB8AC3E}">
        <p14:creationId xmlns:p14="http://schemas.microsoft.com/office/powerpoint/2010/main" val="2148269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fi-FI" altLang="fi-FI" dirty="0"/>
              <a:t>Mihin energiaa kuluu? </a:t>
            </a:r>
            <a:r>
              <a:rPr lang="fi-FI" altLang="fi-FI" dirty="0">
                <a:sym typeface="Wingdings" pitchFamily="2" charset="2"/>
              </a:rPr>
              <a:t> perusaineenvaihduntaan : Sydän sykkii, hengitys, muut välttämättömät toiminnot</a:t>
            </a:r>
          </a:p>
          <a:p>
            <a:endParaRPr lang="fi-FI" dirty="0"/>
          </a:p>
        </p:txBody>
      </p:sp>
      <p:sp>
        <p:nvSpPr>
          <p:cNvPr id="4" name="Dian numeron paikkamerkki 3"/>
          <p:cNvSpPr>
            <a:spLocks noGrp="1"/>
          </p:cNvSpPr>
          <p:nvPr>
            <p:ph type="sldNum" sz="quarter" idx="5"/>
          </p:nvPr>
        </p:nvSpPr>
        <p:spPr/>
        <p:txBody>
          <a:bodyPr/>
          <a:lstStyle/>
          <a:p>
            <a:pPr>
              <a:defRPr/>
            </a:pPr>
            <a:fld id="{EAC762B9-DBF0-0044-AB45-9CE5ECAB050E}" type="slidenum">
              <a:rPr lang="fi-FI" altLang="fi-FI" smtClean="0"/>
              <a:pPr>
                <a:defRPr/>
              </a:pPr>
              <a:t>7</a:t>
            </a:fld>
            <a:endParaRPr lang="fi-FI" altLang="fi-FI"/>
          </a:p>
        </p:txBody>
      </p:sp>
    </p:spTree>
    <p:extLst>
      <p:ext uri="{BB962C8B-B14F-4D97-AF65-F5344CB8AC3E}">
        <p14:creationId xmlns:p14="http://schemas.microsoft.com/office/powerpoint/2010/main" val="258114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Dian kuvan paikkamerkki 1">
            <a:extLst>
              <a:ext uri="{FF2B5EF4-FFF2-40B4-BE49-F238E27FC236}">
                <a16:creationId xmlns:a16="http://schemas.microsoft.com/office/drawing/2014/main" id="{4FDC2AE1-A073-9FA8-CBD8-944BE7F15EB1}"/>
              </a:ext>
            </a:extLst>
          </p:cNvPr>
          <p:cNvSpPr>
            <a:spLocks noGrp="1" noRot="1" noChangeAspect="1" noTextEdit="1"/>
          </p:cNvSpPr>
          <p:nvPr>
            <p:ph type="sldImg"/>
          </p:nvPr>
        </p:nvSpPr>
        <p:spPr bwMode="auto">
          <a:noFill/>
          <a:ln w="12701">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Huomautusten paikkamerkki 2">
            <a:extLst>
              <a:ext uri="{FF2B5EF4-FFF2-40B4-BE49-F238E27FC236}">
                <a16:creationId xmlns:a16="http://schemas.microsoft.com/office/drawing/2014/main" id="{F355C05C-367B-3546-883B-ECD8C2C8A73B}"/>
              </a:ext>
            </a:extLst>
          </p:cNvPr>
          <p:cNvSpPr>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i-FI" altLang="fi-FI" dirty="0"/>
          </a:p>
        </p:txBody>
      </p:sp>
      <p:sp>
        <p:nvSpPr>
          <p:cNvPr id="17412" name="Dian numeron paikkamerkki 3">
            <a:extLst>
              <a:ext uri="{FF2B5EF4-FFF2-40B4-BE49-F238E27FC236}">
                <a16:creationId xmlns:a16="http://schemas.microsoft.com/office/drawing/2014/main" id="{1971DA6C-87FB-C198-FBCE-ABB39AB371CE}"/>
              </a:ext>
            </a:extLst>
          </p:cNvPr>
          <p:cNvSpPr txBox="1">
            <a:spLocks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hangingPunct="1"/>
            <a:fld id="{B77B6624-BF9E-9442-ABD0-A11785C32B0A}" type="slidenum">
              <a:rPr lang="fi-FI" altLang="fi-FI" sz="1200">
                <a:solidFill>
                  <a:srgbClr val="000000"/>
                </a:solidFill>
              </a:rPr>
              <a:pPr algn="r" hangingPunct="1"/>
              <a:t>10</a:t>
            </a:fld>
            <a:endParaRPr lang="fi-FI" altLang="fi-FI" sz="1200">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Dian kuvan paikkamerkki 1">
            <a:extLst>
              <a:ext uri="{FF2B5EF4-FFF2-40B4-BE49-F238E27FC236}">
                <a16:creationId xmlns:a16="http://schemas.microsoft.com/office/drawing/2014/main" id="{BF453F09-3E3C-D320-7D27-3A2628013705}"/>
              </a:ext>
            </a:extLst>
          </p:cNvPr>
          <p:cNvSpPr>
            <a:spLocks noGrp="1" noRot="1" noChangeAspect="1" noTextEdit="1"/>
          </p:cNvSpPr>
          <p:nvPr>
            <p:ph type="sldImg"/>
          </p:nvPr>
        </p:nvSpPr>
        <p:spPr bwMode="auto">
          <a:noFill/>
          <a:ln w="12701">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Huomautusten paikkamerkki 2">
            <a:extLst>
              <a:ext uri="{FF2B5EF4-FFF2-40B4-BE49-F238E27FC236}">
                <a16:creationId xmlns:a16="http://schemas.microsoft.com/office/drawing/2014/main" id="{DE257058-2F08-A68A-E603-4591FF36E5FC}"/>
              </a:ext>
            </a:extLst>
          </p:cNvPr>
          <p:cNvSpPr>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fi-FI" sz="1200" dirty="0">
                <a:effectLst/>
                <a:latin typeface="Cambria" panose="02040503050406030204" pitchFamily="18" charset="0"/>
                <a:ea typeface="Times New Roman" panose="02020603050405020304" pitchFamily="18" charset="0"/>
                <a:cs typeface="Calibri" panose="020F0502020204030204" pitchFamily="34" charset="0"/>
              </a:rPr>
              <a:t>Otetaan jako 4. Ryhmät kokoontuvat yhteen ja hakevat opelta paperilaput.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fi-FI" sz="1200" dirty="0">
              <a:effectLst/>
              <a:latin typeface="Cambria" panose="02040503050406030204" pitchFamily="18"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fi-FI" sz="1200" dirty="0">
                <a:effectLst/>
                <a:latin typeface="Cambria" panose="02040503050406030204" pitchFamily="18" charset="0"/>
                <a:ea typeface="Times New Roman" panose="02020603050405020304" pitchFamily="18" charset="0"/>
                <a:cs typeface="Calibri" panose="020F0502020204030204" pitchFamily="34" charset="0"/>
              </a:rPr>
              <a:t>Aktivoidaan oppilaiden tietoja syömisen ja terveyden yhteyksistä. Tehtävässä pohditaan yhdessä syitä siihen, miksi ihminen syö. </a:t>
            </a:r>
            <a:r>
              <a:rPr lang="fi-FI" sz="1200" dirty="0">
                <a:effectLst/>
                <a:latin typeface="Cambria" panose="02040503050406030204" pitchFamily="18" charset="0"/>
                <a:ea typeface="Times New Roman" panose="02020603050405020304" pitchFamily="18" charset="0"/>
              </a:rPr>
              <a:t>Samalla kerrataan terveyden jaottelua fyysiseen, psyykkiseen ja sosiaaliseen osa-alueeseen.</a:t>
            </a:r>
            <a:endParaRPr lang="fi-FI" sz="1200" dirty="0">
              <a:effectLst/>
              <a:latin typeface="Times New Roman" panose="02020603050405020304" pitchFamily="18" charset="0"/>
              <a:ea typeface="Times New Roman" panose="02020603050405020304" pitchFamily="18" charset="0"/>
            </a:endParaRPr>
          </a:p>
          <a:p>
            <a:endParaRPr lang="fi-FI" altLang="fi-FI"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fi-FI" sz="1200" dirty="0">
                <a:effectLst/>
                <a:latin typeface="Cambria" panose="02040503050406030204" pitchFamily="18" charset="0"/>
                <a:ea typeface="Times New Roman" panose="02020603050405020304" pitchFamily="18" charset="0"/>
                <a:cs typeface="Calibri" panose="020F0502020204030204" pitchFamily="34" charset="0"/>
              </a:rPr>
              <a:t>Ryhmitellään paperilaput pöydälle isoille lapuille sen mukaan, ovatko syömisen syyt fyysisiä, psyykkisiä vai sosiaalisia. Opettaja on kirjoittanut valmiiksi otsikot ”Fyysiset syyt”, ”Psyykkiset syyt” ja ”Sosiaaliset syyt”.  Tämän jälkeen jokainen ryhmä käy vielä kiertämässä muiden pisteillä ja saa lisätä jos puuttuu </a:t>
            </a:r>
            <a:r>
              <a:rPr lang="fi-FI" sz="1200" dirty="0" err="1">
                <a:effectLst/>
                <a:latin typeface="Cambria" panose="02040503050406030204" pitchFamily="18" charset="0"/>
                <a:ea typeface="Times New Roman" panose="02020603050405020304" pitchFamily="18" charset="0"/>
                <a:cs typeface="Calibri" panose="020F0502020204030204" pitchFamily="34" charset="0"/>
              </a:rPr>
              <a:t>jtn</a:t>
            </a:r>
            <a:r>
              <a:rPr lang="fi-FI" sz="1200" dirty="0">
                <a:effectLst/>
                <a:latin typeface="Cambria" panose="02040503050406030204" pitchFamily="18" charset="0"/>
                <a:ea typeface="Times New Roman" panose="02020603050405020304" pitchFamily="18" charset="0"/>
                <a:cs typeface="Calibri" panose="020F0502020204030204" pitchFamily="34" charset="0"/>
              </a:rPr>
              <a:t> olennaista.</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fi-FI" altLang="fi-FI" sz="1200" dirty="0">
              <a:effectLst/>
              <a:latin typeface="Cambria" panose="02040503050406030204" pitchFamily="18" charset="0"/>
              <a:cs typeface="Calibri" panose="020F050202020403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fi-FI" altLang="fi-FI" sz="1200" dirty="0">
                <a:effectLst/>
                <a:latin typeface="Cambria" panose="02040503050406030204" pitchFamily="18" charset="0"/>
                <a:cs typeface="Calibri" panose="020F0502020204030204" pitchFamily="34" charset="0"/>
              </a:rPr>
              <a:t>Käydään nämä läpi yhdessä ja ope katsoo, onko dialla olevissa listoissa jotain lisättävää</a:t>
            </a:r>
            <a:endParaRPr lang="fi-FI" altLang="fi-FI" dirty="0"/>
          </a:p>
          <a:p>
            <a:endParaRPr lang="fi-FI" altLang="fi-FI" dirty="0">
              <a:sym typeface="Wingdings" pitchFamily="2" charset="2"/>
            </a:endParaRPr>
          </a:p>
        </p:txBody>
      </p:sp>
      <p:sp>
        <p:nvSpPr>
          <p:cNvPr id="11268" name="Dian numeron paikkamerkki 3">
            <a:extLst>
              <a:ext uri="{FF2B5EF4-FFF2-40B4-BE49-F238E27FC236}">
                <a16:creationId xmlns:a16="http://schemas.microsoft.com/office/drawing/2014/main" id="{12B64055-2A57-FC51-69A4-EE1459742211}"/>
              </a:ext>
            </a:extLst>
          </p:cNvPr>
          <p:cNvSpPr txBox="1">
            <a:spLocks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hangingPunct="1"/>
            <a:fld id="{A04468F6-30C6-E74C-A6F4-22202EEB0B2E}" type="slidenum">
              <a:rPr lang="fi-FI" altLang="fi-FI" sz="1200">
                <a:solidFill>
                  <a:srgbClr val="000000"/>
                </a:solidFill>
              </a:rPr>
              <a:pPr algn="r" hangingPunct="1"/>
              <a:t>13</a:t>
            </a:fld>
            <a:endParaRPr lang="fi-FI" altLang="fi-FI" sz="1200">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fi-FI"/>
              <a:t>Muokkaa ots. perustyyl. napsautt.</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EE9F8A63-68C2-4D73-BF4F-CCB022CA1DFC}" type="datetimeFigureOut">
              <a:rPr lang="fi-FI" smtClean="0"/>
              <a:t>17.10.2026</a:t>
            </a:fld>
            <a:endParaRPr lang="fi-FI"/>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fi-FI"/>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E270E7A9-E54B-41C8-929C-9517B19EEF3C}" type="slidenum">
              <a:rPr lang="fi-FI" smtClean="0"/>
              <a:t>‹#›</a:t>
            </a:fld>
            <a:endParaRPr lang="fi-FI"/>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21036950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EE9F8A63-68C2-4D73-BF4F-CCB022CA1DFC}" type="datetimeFigureOut">
              <a:rPr lang="fi-FI" smtClean="0"/>
              <a:t>17.10.2026</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E270E7A9-E54B-41C8-929C-9517B19EEF3C}" type="slidenum">
              <a:rPr lang="fi-FI" smtClean="0"/>
              <a:t>‹#›</a:t>
            </a:fld>
            <a:endParaRPr lang="fi-FI"/>
          </a:p>
        </p:txBody>
      </p:sp>
    </p:spTree>
    <p:extLst>
      <p:ext uri="{BB962C8B-B14F-4D97-AF65-F5344CB8AC3E}">
        <p14:creationId xmlns:p14="http://schemas.microsoft.com/office/powerpoint/2010/main" val="2075758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Osan ylätunnist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fi-FI"/>
              <a:t>Muokkaa ots. perustyyl. napsautt.</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EE9F8A63-68C2-4D73-BF4F-CCB022CA1DFC}" type="datetimeFigureOut">
              <a:rPr lang="fi-FI" smtClean="0"/>
              <a:t>17.10.2026</a:t>
            </a:fld>
            <a:endParaRPr lang="fi-FI"/>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fi-FI"/>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E270E7A9-E54B-41C8-929C-9517B19EEF3C}" type="slidenum">
              <a:rPr lang="fi-FI" smtClean="0"/>
              <a:t>‹#›</a:t>
            </a:fld>
            <a:endParaRPr lang="fi-FI"/>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47970084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fi-FI"/>
              <a:t>Muokkaa ots. perustyyl. napsautt.</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4"/>
          <p:cNvSpPr>
            <a:spLocks noGrp="1"/>
          </p:cNvSpPr>
          <p:nvPr>
            <p:ph type="dt" sz="half" idx="10"/>
          </p:nvPr>
        </p:nvSpPr>
        <p:spPr/>
        <p:txBody>
          <a:bodyPr/>
          <a:lstStyle/>
          <a:p>
            <a:fld id="{EE9F8A63-68C2-4D73-BF4F-CCB022CA1DFC}" type="datetimeFigureOut">
              <a:rPr lang="fi-FI" smtClean="0"/>
              <a:t>17.10.2026</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E270E7A9-E54B-41C8-929C-9517B19EEF3C}" type="slidenum">
              <a:rPr lang="fi-FI" smtClean="0"/>
              <a:t>‹#›</a:t>
            </a:fld>
            <a:endParaRPr lang="fi-FI"/>
          </a:p>
        </p:txBody>
      </p:sp>
    </p:spTree>
    <p:extLst>
      <p:ext uri="{BB962C8B-B14F-4D97-AF65-F5344CB8AC3E}">
        <p14:creationId xmlns:p14="http://schemas.microsoft.com/office/powerpoint/2010/main" val="1416190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fi-FI"/>
              <a:t>Muokkaa ots. perustyyl. napsautt.</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6"/>
          <p:cNvSpPr>
            <a:spLocks noGrp="1"/>
          </p:cNvSpPr>
          <p:nvPr>
            <p:ph type="dt" sz="half" idx="10"/>
          </p:nvPr>
        </p:nvSpPr>
        <p:spPr/>
        <p:txBody>
          <a:bodyPr/>
          <a:lstStyle/>
          <a:p>
            <a:fld id="{EE9F8A63-68C2-4D73-BF4F-CCB022CA1DFC}" type="datetimeFigureOut">
              <a:rPr lang="fi-FI" smtClean="0"/>
              <a:t>17.10.2026</a:t>
            </a:fld>
            <a:endParaRPr lang="fi-FI"/>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p:txBody>
          <a:bodyPr/>
          <a:lstStyle/>
          <a:p>
            <a:fld id="{E270E7A9-E54B-41C8-929C-9517B19EEF3C}" type="slidenum">
              <a:rPr lang="fi-FI" smtClean="0"/>
              <a:t>‹#›</a:t>
            </a:fld>
            <a:endParaRPr lang="fi-FI"/>
          </a:p>
        </p:txBody>
      </p:sp>
    </p:spTree>
    <p:extLst>
      <p:ext uri="{BB962C8B-B14F-4D97-AF65-F5344CB8AC3E}">
        <p14:creationId xmlns:p14="http://schemas.microsoft.com/office/powerpoint/2010/main" val="601122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Date Placeholder 2"/>
          <p:cNvSpPr>
            <a:spLocks noGrp="1"/>
          </p:cNvSpPr>
          <p:nvPr>
            <p:ph type="dt" sz="half" idx="10"/>
          </p:nvPr>
        </p:nvSpPr>
        <p:spPr/>
        <p:txBody>
          <a:bodyPr/>
          <a:lstStyle/>
          <a:p>
            <a:fld id="{EE9F8A63-68C2-4D73-BF4F-CCB022CA1DFC}" type="datetimeFigureOut">
              <a:rPr lang="fi-FI" smtClean="0"/>
              <a:t>17.10.2026</a:t>
            </a:fld>
            <a:endParaRPr lang="fi-FI"/>
          </a:p>
        </p:txBody>
      </p:sp>
      <p:sp>
        <p:nvSpPr>
          <p:cNvPr id="4" name="Footer Placeholder 3"/>
          <p:cNvSpPr>
            <a:spLocks noGrp="1"/>
          </p:cNvSpPr>
          <p:nvPr>
            <p:ph type="ftr" sz="quarter" idx="11"/>
          </p:nvPr>
        </p:nvSpPr>
        <p:spPr/>
        <p:txBody>
          <a:bodyPr/>
          <a:lstStyle/>
          <a:p>
            <a:endParaRPr lang="fi-FI"/>
          </a:p>
        </p:txBody>
      </p:sp>
      <p:sp>
        <p:nvSpPr>
          <p:cNvPr id="5" name="Slide Number Placeholder 4"/>
          <p:cNvSpPr>
            <a:spLocks noGrp="1"/>
          </p:cNvSpPr>
          <p:nvPr>
            <p:ph type="sldNum" sz="quarter" idx="12"/>
          </p:nvPr>
        </p:nvSpPr>
        <p:spPr/>
        <p:txBody>
          <a:bodyPr/>
          <a:lstStyle/>
          <a:p>
            <a:fld id="{E270E7A9-E54B-41C8-929C-9517B19EEF3C}" type="slidenum">
              <a:rPr lang="fi-FI" smtClean="0"/>
              <a:t>‹#›</a:t>
            </a:fld>
            <a:endParaRPr lang="fi-FI"/>
          </a:p>
        </p:txBody>
      </p:sp>
    </p:spTree>
    <p:extLst>
      <p:ext uri="{BB962C8B-B14F-4D97-AF65-F5344CB8AC3E}">
        <p14:creationId xmlns:p14="http://schemas.microsoft.com/office/powerpoint/2010/main" val="572480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9F8A63-68C2-4D73-BF4F-CCB022CA1DFC}" type="datetimeFigureOut">
              <a:rPr lang="fi-FI" smtClean="0"/>
              <a:t>17.10.2026</a:t>
            </a:fld>
            <a:endParaRPr lang="fi-FI"/>
          </a:p>
        </p:txBody>
      </p:sp>
      <p:sp>
        <p:nvSpPr>
          <p:cNvPr id="3" name="Footer Placeholder 2"/>
          <p:cNvSpPr>
            <a:spLocks noGrp="1"/>
          </p:cNvSpPr>
          <p:nvPr>
            <p:ph type="ftr" sz="quarter" idx="11"/>
          </p:nvPr>
        </p:nvSpPr>
        <p:spPr/>
        <p:txBody>
          <a:bodyPr/>
          <a:lstStyle/>
          <a:p>
            <a:endParaRPr lang="fi-FI"/>
          </a:p>
        </p:txBody>
      </p:sp>
      <p:sp>
        <p:nvSpPr>
          <p:cNvPr id="4" name="Slide Number Placeholder 3"/>
          <p:cNvSpPr>
            <a:spLocks noGrp="1"/>
          </p:cNvSpPr>
          <p:nvPr>
            <p:ph type="sldNum" sz="quarter" idx="12"/>
          </p:nvPr>
        </p:nvSpPr>
        <p:spPr/>
        <p:txBody>
          <a:bodyPr/>
          <a:lstStyle/>
          <a:p>
            <a:fld id="{E270E7A9-E54B-41C8-929C-9517B19EEF3C}" type="slidenum">
              <a:rPr lang="fi-FI" smtClean="0"/>
              <a:t>‹#›</a:t>
            </a:fld>
            <a:endParaRPr lang="fi-FI"/>
          </a:p>
        </p:txBody>
      </p:sp>
    </p:spTree>
    <p:extLst>
      <p:ext uri="{BB962C8B-B14F-4D97-AF65-F5344CB8AC3E}">
        <p14:creationId xmlns:p14="http://schemas.microsoft.com/office/powerpoint/2010/main" val="1152625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Kuvatekstillinen sisältö">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fi-FI"/>
              <a:t>Muokkaa ots. perustyyl. napsautt.</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EE9F8A63-68C2-4D73-BF4F-CCB022CA1DFC}" type="datetimeFigureOut">
              <a:rPr lang="fi-FI" smtClean="0"/>
              <a:t>17.10.2026</a:t>
            </a:fld>
            <a:endParaRPr lang="fi-FI"/>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fi-FI"/>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E270E7A9-E54B-41C8-929C-9517B19EEF3C}" type="slidenum">
              <a:rPr lang="fi-FI" smtClean="0"/>
              <a:t>‹#›</a:t>
            </a:fld>
            <a:endParaRPr lang="fi-FI"/>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0104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Kuvatekstillinen kuva">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fi-FI"/>
              <a:t>Muokkaa ots. perustyyl. napsautt.</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EE9F8A63-68C2-4D73-BF4F-CCB022CA1DFC}" type="datetimeFigureOut">
              <a:rPr lang="fi-FI" smtClean="0"/>
              <a:t>17.10.2026</a:t>
            </a:fld>
            <a:endParaRPr lang="fi-FI"/>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fi-FI"/>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E270E7A9-E54B-41C8-929C-9517B19EEF3C}" type="slidenum">
              <a:rPr lang="fi-FI" smtClean="0"/>
              <a:t>‹#›</a:t>
            </a:fld>
            <a:endParaRPr lang="fi-FI"/>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659262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EE9F8A63-68C2-4D73-BF4F-CCB022CA1DFC}" type="datetimeFigureOut">
              <a:rPr lang="fi-FI" smtClean="0"/>
              <a:t>17.10.2026</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E270E7A9-E54B-41C8-929C-9517B19EEF3C}" type="slidenum">
              <a:rPr lang="fi-FI" smtClean="0"/>
              <a:t>‹#›</a:t>
            </a:fld>
            <a:endParaRPr lang="fi-FI"/>
          </a:p>
        </p:txBody>
      </p:sp>
    </p:spTree>
    <p:extLst>
      <p:ext uri="{BB962C8B-B14F-4D97-AF65-F5344CB8AC3E}">
        <p14:creationId xmlns:p14="http://schemas.microsoft.com/office/powerpoint/2010/main" val="1324386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fi-FI"/>
              <a:t>Muokkaa ots. perustyyl. napsautt.</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EE9F8A63-68C2-4D73-BF4F-CCB022CA1DFC}" type="datetimeFigureOut">
              <a:rPr lang="fi-FI" smtClean="0"/>
              <a:t>17.10.2026</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E270E7A9-E54B-41C8-929C-9517B19EEF3C}" type="slidenum">
              <a:rPr lang="fi-FI" smtClean="0"/>
              <a:t>‹#›</a:t>
            </a:fld>
            <a:endParaRPr lang="fi-FI"/>
          </a:p>
        </p:txBody>
      </p:sp>
    </p:spTree>
    <p:extLst>
      <p:ext uri="{BB962C8B-B14F-4D97-AF65-F5344CB8AC3E}">
        <p14:creationId xmlns:p14="http://schemas.microsoft.com/office/powerpoint/2010/main" val="4286007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fi-FI"/>
              <a:t>Muokkaa ots. perustyyl. napsautt.</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EE9F8A63-68C2-4D73-BF4F-CCB022CA1DFC}" type="datetimeFigureOut">
              <a:rPr lang="fi-FI" smtClean="0"/>
              <a:t>17.10.2026</a:t>
            </a:fld>
            <a:endParaRPr lang="fi-FI"/>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fi-FI"/>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E270E7A9-E54B-41C8-929C-9517B19EEF3C}" type="slidenum">
              <a:rPr lang="fi-FI" smtClean="0"/>
              <a:t>‹#›</a:t>
            </a:fld>
            <a:endParaRPr lang="fi-FI"/>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916104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CB73C468-D875-4A8E-A540-E43BF8232D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CD5BC59F-85F3-9AF0-59A7-91FC72CCF7E9}"/>
              </a:ext>
            </a:extLst>
          </p:cNvPr>
          <p:cNvSpPr>
            <a:spLocks noGrp="1"/>
          </p:cNvSpPr>
          <p:nvPr>
            <p:ph type="ctrTitle"/>
          </p:nvPr>
        </p:nvSpPr>
        <p:spPr>
          <a:xfrm>
            <a:off x="6711885" y="634028"/>
            <a:ext cx="4798243" cy="3732835"/>
          </a:xfrm>
        </p:spPr>
        <p:txBody>
          <a:bodyPr>
            <a:normAutofit/>
          </a:bodyPr>
          <a:lstStyle/>
          <a:p>
            <a:r>
              <a:rPr lang="fi-FI" sz="6700"/>
              <a:t>RAVINNOSTA ELINVOIMAA</a:t>
            </a:r>
          </a:p>
        </p:txBody>
      </p:sp>
      <p:sp>
        <p:nvSpPr>
          <p:cNvPr id="3" name="Alaotsikko 2">
            <a:extLst>
              <a:ext uri="{FF2B5EF4-FFF2-40B4-BE49-F238E27FC236}">
                <a16:creationId xmlns:a16="http://schemas.microsoft.com/office/drawing/2014/main" id="{A99E5FBE-75A2-A4CD-D07B-327755DF8C31}"/>
              </a:ext>
            </a:extLst>
          </p:cNvPr>
          <p:cNvSpPr>
            <a:spLocks noGrp="1"/>
          </p:cNvSpPr>
          <p:nvPr>
            <p:ph type="subTitle" idx="1"/>
          </p:nvPr>
        </p:nvSpPr>
        <p:spPr>
          <a:xfrm>
            <a:off x="6711885" y="4436462"/>
            <a:ext cx="4798243" cy="1794656"/>
          </a:xfrm>
        </p:spPr>
        <p:txBody>
          <a:bodyPr>
            <a:normAutofit/>
          </a:bodyPr>
          <a:lstStyle/>
          <a:p>
            <a:pPr>
              <a:spcAft>
                <a:spcPts val="600"/>
              </a:spcAft>
            </a:pPr>
            <a:r>
              <a:rPr lang="fi-FI" dirty="0"/>
              <a:t>KPL 5 / 18</a:t>
            </a:r>
          </a:p>
        </p:txBody>
      </p:sp>
      <p:sp>
        <p:nvSpPr>
          <p:cNvPr id="1035" name="Freeform 6">
            <a:extLst>
              <a:ext uri="{FF2B5EF4-FFF2-40B4-BE49-F238E27FC236}">
                <a16:creationId xmlns:a16="http://schemas.microsoft.com/office/drawing/2014/main" id="{B4734F2F-19FC-4D35-9BDE-5CEAD57D9B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27878" y="2016617"/>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fi-FI"/>
          </a:p>
        </p:txBody>
      </p:sp>
      <p:sp>
        <p:nvSpPr>
          <p:cNvPr id="1037" name="Freeform 6">
            <a:extLst>
              <a:ext uri="{FF2B5EF4-FFF2-40B4-BE49-F238E27FC236}">
                <a16:creationId xmlns:a16="http://schemas.microsoft.com/office/drawing/2014/main" id="{D97A8A26-FD96-4968-A34A-727382AC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649163" y="634028"/>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fi-FI"/>
          </a:p>
        </p:txBody>
      </p:sp>
      <p:pic>
        <p:nvPicPr>
          <p:cNvPr id="1028" name="Picture 4" descr="Ravinto ja ruokavaliot - Hengitysliitto">
            <a:extLst>
              <a:ext uri="{FF2B5EF4-FFF2-40B4-BE49-F238E27FC236}">
                <a16:creationId xmlns:a16="http://schemas.microsoft.com/office/drawing/2014/main" id="{6A66B40F-190F-5912-801E-59FD89316A3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371403" y="1425173"/>
            <a:ext cx="4207669" cy="4207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38674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D90E2B2-AEA9-C4A1-3AF6-A78E291F673B}"/>
              </a:ext>
            </a:extLst>
          </p:cNvPr>
          <p:cNvSpPr txBox="1">
            <a:spLocks noGrp="1"/>
          </p:cNvSpPr>
          <p:nvPr>
            <p:ph type="title"/>
          </p:nvPr>
        </p:nvSpPr>
        <p:spPr>
          <a:xfrm>
            <a:off x="1371600" y="685800"/>
            <a:ext cx="3282696" cy="1485900"/>
          </a:xfrm>
        </p:spPr>
        <p:txBody>
          <a:bodyPr/>
          <a:lstStyle/>
          <a:p>
            <a:pPr lvl="0"/>
            <a:r>
              <a:rPr lang="fi-FI"/>
              <a:t>Tavoitteet</a:t>
            </a:r>
          </a:p>
        </p:txBody>
      </p:sp>
      <p:sp>
        <p:nvSpPr>
          <p:cNvPr id="3" name="Sisällön paikkamerkki 2">
            <a:extLst>
              <a:ext uri="{FF2B5EF4-FFF2-40B4-BE49-F238E27FC236}">
                <a16:creationId xmlns:a16="http://schemas.microsoft.com/office/drawing/2014/main" id="{DA04C0E8-D36F-20C4-3D52-20D2EB091A04}"/>
              </a:ext>
            </a:extLst>
          </p:cNvPr>
          <p:cNvSpPr txBox="1">
            <a:spLocks noGrp="1"/>
          </p:cNvSpPr>
          <p:nvPr>
            <p:ph idx="1"/>
          </p:nvPr>
        </p:nvSpPr>
        <p:spPr>
          <a:xfrm>
            <a:off x="1371600" y="1638303"/>
            <a:ext cx="3978166" cy="4533897"/>
          </a:xfrm>
        </p:spPr>
        <p:txBody>
          <a:bodyPr>
            <a:noAutofit/>
          </a:bodyPr>
          <a:lstStyle/>
          <a:p>
            <a:pPr marL="342900" lvl="0" indent="-342900">
              <a:buFont typeface="Normaali järjestelmäfontti"/>
              <a:buChar char="⭐"/>
            </a:pPr>
            <a:r>
              <a:rPr lang="fi-FI" dirty="0">
                <a:solidFill>
                  <a:srgbClr val="000000"/>
                </a:solidFill>
              </a:rPr>
              <a:t>Osaat selittää, miten ravitsemus vaikuttaa ihmiset fyysiseen-, psyykkiseen ja sosiaaliseen terveyteen. </a:t>
            </a:r>
          </a:p>
          <a:p>
            <a:pPr marL="342900" lvl="0" indent="-342900">
              <a:buFont typeface="Normaali järjestelmäfontti"/>
              <a:buChar char="⭐"/>
            </a:pPr>
            <a:r>
              <a:rPr lang="fi-FI" dirty="0">
                <a:solidFill>
                  <a:srgbClr val="000000"/>
                </a:solidFill>
              </a:rPr>
              <a:t>Ymmärrät, miten näläntunne syntyy.</a:t>
            </a:r>
          </a:p>
          <a:p>
            <a:pPr marL="342900" lvl="0" indent="-342900">
              <a:buFont typeface="Normaali järjestelmäfontti"/>
              <a:buChar char="⭐"/>
            </a:pPr>
            <a:r>
              <a:rPr lang="fi-FI" dirty="0">
                <a:solidFill>
                  <a:srgbClr val="000000"/>
                </a:solidFill>
              </a:rPr>
              <a:t>Tiedät, mihin ihminen tarvitsee energiaa.</a:t>
            </a:r>
          </a:p>
          <a:p>
            <a:pPr marL="342900" lvl="0" indent="-342900">
              <a:buFont typeface="Normaali järjestelmäfontti"/>
              <a:buChar char="⭐"/>
            </a:pPr>
            <a:r>
              <a:rPr lang="fi-FI" dirty="0">
                <a:solidFill>
                  <a:srgbClr val="000000"/>
                </a:solidFill>
              </a:rPr>
              <a:t>Tärkeät käsitteet: lepoaineenvaihdunta, ravintoaineet (energiaravintoaineet ja suojaravintoaineet). </a:t>
            </a:r>
          </a:p>
        </p:txBody>
      </p:sp>
      <p:pic>
        <p:nvPicPr>
          <p:cNvPr id="4" name="Picture 2" descr="240+ Black And White Dart Board Stock Photos, Pictures &amp; Royalty-Free  Images - iStock">
            <a:extLst>
              <a:ext uri="{FF2B5EF4-FFF2-40B4-BE49-F238E27FC236}">
                <a16:creationId xmlns:a16="http://schemas.microsoft.com/office/drawing/2014/main" id="{E8E8D028-F176-86A4-60EC-023242F2C12B}"/>
              </a:ext>
            </a:extLst>
          </p:cNvPr>
          <p:cNvPicPr>
            <a:picLocks noChangeAspect="1"/>
          </p:cNvPicPr>
          <p:nvPr/>
        </p:nvPicPr>
        <p:blipFill>
          <a:blip r:embed="rId2"/>
          <a:stretch>
            <a:fillRect/>
          </a:stretch>
        </p:blipFill>
        <p:spPr>
          <a:xfrm>
            <a:off x="5731724" y="645109"/>
            <a:ext cx="5116552" cy="5247750"/>
          </a:xfrm>
          <a:prstGeom prst="rect">
            <a:avLst/>
          </a:prstGeom>
          <a:noFill/>
          <a:ln cap="flat">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B137D6B-933D-60D6-45B5-E3A16B5A00A3}"/>
              </a:ext>
            </a:extLst>
          </p:cNvPr>
          <p:cNvSpPr>
            <a:spLocks noGrp="1"/>
          </p:cNvSpPr>
          <p:nvPr>
            <p:ph type="title"/>
          </p:nvPr>
        </p:nvSpPr>
        <p:spPr/>
        <p:txBody>
          <a:bodyPr/>
          <a:lstStyle/>
          <a:p>
            <a:r>
              <a:rPr lang="fi-FI" dirty="0"/>
              <a:t>Herättely aiheeseen: parikeskustelu</a:t>
            </a:r>
          </a:p>
        </p:txBody>
      </p:sp>
      <p:sp>
        <p:nvSpPr>
          <p:cNvPr id="3" name="Sisällön paikkamerkki 2">
            <a:extLst>
              <a:ext uri="{FF2B5EF4-FFF2-40B4-BE49-F238E27FC236}">
                <a16:creationId xmlns:a16="http://schemas.microsoft.com/office/drawing/2014/main" id="{9A9C44D9-5C3F-FCB8-77CA-78C0C5CEDEC7}"/>
              </a:ext>
            </a:extLst>
          </p:cNvPr>
          <p:cNvSpPr>
            <a:spLocks noGrp="1"/>
          </p:cNvSpPr>
          <p:nvPr>
            <p:ph idx="1"/>
          </p:nvPr>
        </p:nvSpPr>
        <p:spPr/>
        <p:txBody>
          <a:bodyPr/>
          <a:lstStyle/>
          <a:p>
            <a:r>
              <a:rPr lang="fi-FI" dirty="0"/>
              <a:t>Mikä on lempiruokasi?</a:t>
            </a:r>
          </a:p>
          <a:p>
            <a:r>
              <a:rPr lang="fi-FI" dirty="0"/>
              <a:t>Millä tavoin ruoka vaikuttaa mieleesi?</a:t>
            </a:r>
          </a:p>
          <a:p>
            <a:pPr marL="0" indent="0">
              <a:buNone/>
            </a:pPr>
            <a:endParaRPr lang="fi-FI" dirty="0"/>
          </a:p>
        </p:txBody>
      </p:sp>
      <p:pic>
        <p:nvPicPr>
          <p:cNvPr id="5122" name="Picture 2" descr="Hakuun Sarjakuva bisnes ihmiset keskustelu ongelma ja liittyvä kuvituskuva  573461692 | Shutterstock">
            <a:extLst>
              <a:ext uri="{FF2B5EF4-FFF2-40B4-BE49-F238E27FC236}">
                <a16:creationId xmlns:a16="http://schemas.microsoft.com/office/drawing/2014/main" id="{5E801E87-ED0F-551A-FD99-EDB86ECB690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1429"/>
          <a:stretch/>
        </p:blipFill>
        <p:spPr bwMode="auto">
          <a:xfrm>
            <a:off x="7399283" y="3308599"/>
            <a:ext cx="3673366" cy="3241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242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E3FC2B4-AABE-39E5-0EB8-90AC4CE4C65A}"/>
              </a:ext>
            </a:extLst>
          </p:cNvPr>
          <p:cNvSpPr>
            <a:spLocks noGrp="1"/>
          </p:cNvSpPr>
          <p:nvPr>
            <p:ph type="ctrTitle"/>
          </p:nvPr>
        </p:nvSpPr>
        <p:spPr/>
        <p:txBody>
          <a:bodyPr/>
          <a:lstStyle/>
          <a:p>
            <a:r>
              <a:rPr lang="fi-FI" dirty="0"/>
              <a:t>LUE KAPPALE 5</a:t>
            </a:r>
          </a:p>
        </p:txBody>
      </p:sp>
      <p:pic>
        <p:nvPicPr>
          <p:cNvPr id="4" name="Picture 2" descr="Reading To Kids gifs - Find &amp; Share on GIPHY">
            <a:extLst>
              <a:ext uri="{FF2B5EF4-FFF2-40B4-BE49-F238E27FC236}">
                <a16:creationId xmlns:a16="http://schemas.microsoft.com/office/drawing/2014/main" id="{C6D75385-CE09-ECC5-130E-0CB39EA5B493}"/>
              </a:ext>
            </a:extLst>
          </p:cNvPr>
          <p:cNvPicPr>
            <a:picLocks noChangeAspect="1"/>
          </p:cNvPicPr>
          <p:nvPr/>
        </p:nvPicPr>
        <p:blipFill>
          <a:blip r:embed="rId2"/>
          <a:srcRect/>
          <a:stretch>
            <a:fillRect/>
          </a:stretch>
        </p:blipFill>
        <p:spPr>
          <a:xfrm>
            <a:off x="9016852" y="3956279"/>
            <a:ext cx="1904996" cy="1657350"/>
          </a:xfrm>
          <a:prstGeom prst="rect">
            <a:avLst/>
          </a:prstGeom>
          <a:noFill/>
          <a:ln cap="flat">
            <a:noFill/>
          </a:ln>
        </p:spPr>
      </p:pic>
    </p:spTree>
    <p:extLst>
      <p:ext uri="{BB962C8B-B14F-4D97-AF65-F5344CB8AC3E}">
        <p14:creationId xmlns:p14="http://schemas.microsoft.com/office/powerpoint/2010/main" val="3006191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Otsikko 1">
            <a:extLst>
              <a:ext uri="{FF2B5EF4-FFF2-40B4-BE49-F238E27FC236}">
                <a16:creationId xmlns:a16="http://schemas.microsoft.com/office/drawing/2014/main" id="{010C1F19-5D6C-DCD4-D604-5DD5C28475DA}"/>
              </a:ext>
            </a:extLst>
          </p:cNvPr>
          <p:cNvSpPr>
            <a:spLocks noGrp="1"/>
          </p:cNvSpPr>
          <p:nvPr>
            <p:ph type="title"/>
          </p:nvPr>
        </p:nvSpPr>
        <p:spPr>
          <a:xfrm>
            <a:off x="975360" y="142876"/>
            <a:ext cx="9075103" cy="1325563"/>
          </a:xfrm>
        </p:spPr>
        <p:txBody>
          <a:bodyPr/>
          <a:lstStyle/>
          <a:p>
            <a:r>
              <a:rPr lang="fi-FI" altLang="fi-FI" sz="3200" b="1" dirty="0"/>
              <a:t>Nälän ja kylläisyyden tunteiden syntyminen</a:t>
            </a:r>
          </a:p>
        </p:txBody>
      </p:sp>
      <p:sp>
        <p:nvSpPr>
          <p:cNvPr id="5" name="Dian numeron paikkamerkki 1">
            <a:extLst>
              <a:ext uri="{FF2B5EF4-FFF2-40B4-BE49-F238E27FC236}">
                <a16:creationId xmlns:a16="http://schemas.microsoft.com/office/drawing/2014/main" id="{D6A5471B-7AA1-1EFE-2474-44B5736935D7}"/>
              </a:ext>
            </a:extLst>
          </p:cNvPr>
          <p:cNvSpPr txBox="1"/>
          <p:nvPr/>
        </p:nvSpPr>
        <p:spPr>
          <a:xfrm>
            <a:off x="926034" y="6176715"/>
            <a:ext cx="312738" cy="273050"/>
          </a:xfrm>
          <a:prstGeom prst="rect">
            <a:avLst/>
          </a:prstGeom>
          <a:noFill/>
          <a:ln cap="flat">
            <a:noFill/>
          </a:ln>
        </p:spPr>
        <p:txBody>
          <a:bodyPr lIns="68580" tIns="34290" rIns="68580" bIns="34290" anchor="ctr" anchorCtr="1"/>
          <a:lstStyle/>
          <a:p>
            <a:pPr algn="ctr" defTabSz="685800">
              <a:defRPr sz="1800" b="0" i="0" u="none" strike="noStrike" kern="0" cap="none" spc="0" baseline="0">
                <a:solidFill>
                  <a:srgbClr val="000000"/>
                </a:solidFill>
                <a:uFillTx/>
              </a:defRPr>
            </a:pPr>
            <a:r>
              <a:rPr lang="fi-FI" sz="900" kern="0" dirty="0">
                <a:solidFill>
                  <a:srgbClr val="000000"/>
                </a:solidFill>
                <a:latin typeface="Calibri" pitchFamily="34"/>
              </a:rPr>
              <a:t>6</a:t>
            </a:r>
          </a:p>
        </p:txBody>
      </p:sp>
      <p:pic>
        <p:nvPicPr>
          <p:cNvPr id="2" name="Kuva 1">
            <a:extLst>
              <a:ext uri="{FF2B5EF4-FFF2-40B4-BE49-F238E27FC236}">
                <a16:creationId xmlns:a16="http://schemas.microsoft.com/office/drawing/2014/main" id="{72AC98AE-B5B1-23D4-2993-7C2F0D1D767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40674" y="902644"/>
            <a:ext cx="1214437" cy="138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Kuva 2">
            <a:extLst>
              <a:ext uri="{FF2B5EF4-FFF2-40B4-BE49-F238E27FC236}">
                <a16:creationId xmlns:a16="http://schemas.microsoft.com/office/drawing/2014/main" id="{BF1C002A-5EB7-8957-C542-2BC2A0C3CCB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4880" y="1593205"/>
            <a:ext cx="730250"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Kuva 3">
            <a:extLst>
              <a:ext uri="{FF2B5EF4-FFF2-40B4-BE49-F238E27FC236}">
                <a16:creationId xmlns:a16="http://schemas.microsoft.com/office/drawing/2014/main" id="{FC51057D-C56C-BC11-CC31-0729CC505D4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90173" y="2211052"/>
            <a:ext cx="1263650" cy="128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Kuva 5">
            <a:extLst>
              <a:ext uri="{FF2B5EF4-FFF2-40B4-BE49-F238E27FC236}">
                <a16:creationId xmlns:a16="http://schemas.microsoft.com/office/drawing/2014/main" id="{A92E42F9-D9D9-1C2B-786A-9570BAAB209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375130" y="3627895"/>
            <a:ext cx="77470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Kuva 6">
            <a:extLst>
              <a:ext uri="{FF2B5EF4-FFF2-40B4-BE49-F238E27FC236}">
                <a16:creationId xmlns:a16="http://schemas.microsoft.com/office/drawing/2014/main" id="{F87573F5-7FE6-6778-DFB9-B091F8F04F7C}"/>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602019" y="4517601"/>
            <a:ext cx="1620837" cy="162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Kuva 7">
            <a:extLst>
              <a:ext uri="{FF2B5EF4-FFF2-40B4-BE49-F238E27FC236}">
                <a16:creationId xmlns:a16="http://schemas.microsoft.com/office/drawing/2014/main" id="{C3637728-3361-63B1-491D-DB23C5BC533A}"/>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rot="206710">
            <a:off x="2961364" y="5297947"/>
            <a:ext cx="1677987"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Kuva 8">
            <a:extLst>
              <a:ext uri="{FF2B5EF4-FFF2-40B4-BE49-F238E27FC236}">
                <a16:creationId xmlns:a16="http://schemas.microsoft.com/office/drawing/2014/main" id="{57853273-3C4F-9F9B-178F-B692DBF7C4AA}"/>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465630" y="4573252"/>
            <a:ext cx="1562100" cy="114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Kuva 9">
            <a:extLst>
              <a:ext uri="{FF2B5EF4-FFF2-40B4-BE49-F238E27FC236}">
                <a16:creationId xmlns:a16="http://schemas.microsoft.com/office/drawing/2014/main" id="{4B2845D0-F6CC-09EA-6611-9C6A5B9C4B32}"/>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614215" y="3401589"/>
            <a:ext cx="404813" cy="111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Kuva 10">
            <a:extLst>
              <a:ext uri="{FF2B5EF4-FFF2-40B4-BE49-F238E27FC236}">
                <a16:creationId xmlns:a16="http://schemas.microsoft.com/office/drawing/2014/main" id="{A3789BDD-4EDA-7814-8501-88979290E741}"/>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038415" y="2337963"/>
            <a:ext cx="1738313" cy="102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Kuva 11">
            <a:extLst>
              <a:ext uri="{FF2B5EF4-FFF2-40B4-BE49-F238E27FC236}">
                <a16:creationId xmlns:a16="http://schemas.microsoft.com/office/drawing/2014/main" id="{E655ECCB-9A51-BCE8-863D-54EDF4A59B10}"/>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141537" y="1549948"/>
            <a:ext cx="1044575"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kstiruutu 12">
            <a:extLst>
              <a:ext uri="{FF2B5EF4-FFF2-40B4-BE49-F238E27FC236}">
                <a16:creationId xmlns:a16="http://schemas.microsoft.com/office/drawing/2014/main" id="{1FD756A3-27E3-6852-3490-2B8A0684D738}"/>
              </a:ext>
            </a:extLst>
          </p:cNvPr>
          <p:cNvSpPr txBox="1"/>
          <p:nvPr/>
        </p:nvSpPr>
        <p:spPr>
          <a:xfrm>
            <a:off x="6775005" y="1082813"/>
            <a:ext cx="4929696" cy="5632311"/>
          </a:xfrm>
          <a:prstGeom prst="rect">
            <a:avLst/>
          </a:prstGeom>
          <a:noFill/>
        </p:spPr>
        <p:txBody>
          <a:bodyPr wrap="square" rtlCol="0">
            <a:spAutoFit/>
          </a:bodyPr>
          <a:lstStyle/>
          <a:p>
            <a:pPr marL="457200" indent="-457200">
              <a:buFont typeface="Arial" panose="020B0604020202020204" pitchFamily="34" charset="0"/>
              <a:buChar char="•"/>
            </a:pPr>
            <a:r>
              <a:rPr lang="fi-FI" altLang="fi-FI" dirty="0"/>
              <a:t>Nälkä on tuttu tunne etenkin kasvuikäisille ja paljon liikkuville nuorille.</a:t>
            </a:r>
          </a:p>
          <a:p>
            <a:pPr marL="457200" indent="-457200">
              <a:buFont typeface="Arial" panose="020B0604020202020204" pitchFamily="34" charset="0"/>
              <a:buChar char="•"/>
            </a:pPr>
            <a:r>
              <a:rPr lang="fi-FI" altLang="fi-FI" dirty="0"/>
              <a:t>Se on elimistön lähettämä viesti siitä, että keho kaipaa lisää energiaa. Nälän tunne voi olla myös opittua.</a:t>
            </a:r>
          </a:p>
          <a:p>
            <a:pPr marL="457200" indent="-457200">
              <a:buFont typeface="Arial" panose="020B0604020202020204" pitchFamily="34" charset="0"/>
              <a:buChar char="•"/>
            </a:pPr>
            <a:r>
              <a:rPr lang="fi-FI" altLang="fi-FI" dirty="0"/>
              <a:t>Nälkä herättää ruokahalun, mutta siihen vaikuttaa myös monet muut tekijät:</a:t>
            </a:r>
          </a:p>
          <a:p>
            <a:pPr marL="914400" lvl="1" indent="-457200">
              <a:buFont typeface="Arial" panose="020B0604020202020204" pitchFamily="34" charset="0"/>
              <a:buChar char="•"/>
            </a:pPr>
            <a:r>
              <a:rPr lang="fi-FI" altLang="fi-FI" dirty="0"/>
              <a:t>Houkutteleva ruoantuoksu</a:t>
            </a:r>
          </a:p>
          <a:p>
            <a:pPr marL="914400" lvl="1" indent="-457200">
              <a:buFont typeface="Arial" panose="020B0604020202020204" pitchFamily="34" charset="0"/>
              <a:buChar char="•"/>
            </a:pPr>
            <a:r>
              <a:rPr lang="fi-FI" altLang="fi-FI" dirty="0"/>
              <a:t>Myönteiset ruokailukokemukset</a:t>
            </a:r>
          </a:p>
          <a:p>
            <a:pPr marL="914400" lvl="1" indent="-457200">
              <a:buFont typeface="Arial" panose="020B0604020202020204" pitchFamily="34" charset="0"/>
              <a:buChar char="•"/>
            </a:pPr>
            <a:r>
              <a:rPr lang="fi-FI" altLang="fi-FI" dirty="0"/>
              <a:t>Psyykkinen ja fyysinen terveys </a:t>
            </a:r>
          </a:p>
          <a:p>
            <a:pPr marL="1371600" lvl="2" indent="-457200">
              <a:buFont typeface="Arial" panose="020B0604020202020204" pitchFamily="34" charset="0"/>
              <a:buChar char="•"/>
            </a:pPr>
            <a:r>
              <a:rPr lang="fi-FI" altLang="fi-FI" dirty="0"/>
              <a:t>Jännitys, ihastuminen, flunssa, mahatauti jne. saattavat heikentää ruokahalua tilapäisesti</a:t>
            </a:r>
          </a:p>
          <a:p>
            <a:pPr marL="1371600" lvl="2" indent="-457200">
              <a:buFont typeface="Arial" panose="020B0604020202020204" pitchFamily="34" charset="0"/>
              <a:buChar char="•"/>
            </a:pPr>
            <a:r>
              <a:rPr lang="fi-FI" altLang="fi-FI" dirty="0"/>
              <a:t>Pitkään jatkunut ruokahaluttomuus voi olla merkki sairaudesta.</a:t>
            </a:r>
          </a:p>
          <a:p>
            <a:pPr marL="457200" indent="-457200">
              <a:buFont typeface="Arial" panose="020B0604020202020204" pitchFamily="34" charset="0"/>
              <a:buChar char="•"/>
            </a:pPr>
            <a:r>
              <a:rPr lang="fi-FI" altLang="fi-FI" dirty="0"/>
              <a:t>Ihmisen elimistö tarvitsee ravintoa 3–4 tunnin välein</a:t>
            </a:r>
          </a:p>
          <a:p>
            <a:pPr marL="457200" indent="-457200">
              <a:buFont typeface="Arial" panose="020B0604020202020204" pitchFamily="34" charset="0"/>
              <a:buChar char="•"/>
            </a:pPr>
            <a:r>
              <a:rPr lang="fi-FI" altLang="fi-FI" dirty="0"/>
              <a:t>Jos ruokailuväli on pitkä </a:t>
            </a:r>
            <a:r>
              <a:rPr lang="fi-FI" altLang="fi-FI" dirty="0">
                <a:sym typeface="Wingdings" pitchFamily="2" charset="2"/>
              </a:rPr>
              <a:t> verensokeri laskee  väsymys ja ärtymys  napostelu</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8A47477-FB2B-1C8B-5618-CA1CB76373CD}"/>
              </a:ext>
            </a:extLst>
          </p:cNvPr>
          <p:cNvSpPr>
            <a:spLocks noGrp="1"/>
          </p:cNvSpPr>
          <p:nvPr>
            <p:ph type="title"/>
          </p:nvPr>
        </p:nvSpPr>
        <p:spPr/>
        <p:txBody>
          <a:bodyPr/>
          <a:lstStyle/>
          <a:p>
            <a:r>
              <a:rPr lang="fi-FI" dirty="0"/>
              <a:t>JANO</a:t>
            </a:r>
          </a:p>
        </p:txBody>
      </p:sp>
      <p:sp>
        <p:nvSpPr>
          <p:cNvPr id="3" name="Sisällön paikkamerkki 2">
            <a:extLst>
              <a:ext uri="{FF2B5EF4-FFF2-40B4-BE49-F238E27FC236}">
                <a16:creationId xmlns:a16="http://schemas.microsoft.com/office/drawing/2014/main" id="{518DA18B-5C91-0842-36F9-3AD07B470C3A}"/>
              </a:ext>
            </a:extLst>
          </p:cNvPr>
          <p:cNvSpPr>
            <a:spLocks noGrp="1"/>
          </p:cNvSpPr>
          <p:nvPr>
            <p:ph idx="1"/>
          </p:nvPr>
        </p:nvSpPr>
        <p:spPr>
          <a:xfrm>
            <a:off x="1143000" y="1645920"/>
            <a:ext cx="9601200" cy="4739640"/>
          </a:xfrm>
        </p:spPr>
        <p:txBody>
          <a:bodyPr>
            <a:normAutofit/>
          </a:bodyPr>
          <a:lstStyle/>
          <a:p>
            <a:r>
              <a:rPr lang="fi-FI" dirty="0"/>
              <a:t>Janon tunne aiheutuu veden puutteesta elimistössä. </a:t>
            </a:r>
          </a:p>
          <a:p>
            <a:r>
              <a:rPr lang="fi-FI" dirty="0"/>
              <a:t>Ihminen tarvitsee ruoan lisäksi noin           litraa nestettä päivittäin. </a:t>
            </a:r>
          </a:p>
          <a:p>
            <a:r>
              <a:rPr lang="fi-FI" dirty="0"/>
              <a:t>Loput tarvittavasta nesteestä tulee ruoan kautta. (hedelmät, vihannekset, keitot). Ihmisen kokonaistarve nesteelle päivän aikana on noin 2-3 litraa. </a:t>
            </a:r>
          </a:p>
          <a:p>
            <a:r>
              <a:rPr lang="fi-FI" dirty="0"/>
              <a:t>Mitkä asiat lisäävät nesteen tarvetta?</a:t>
            </a:r>
          </a:p>
          <a:p>
            <a:pPr lvl="1"/>
            <a:r>
              <a:rPr lang="fi-FI" dirty="0"/>
              <a:t>Liikunta (runsas hikoilu)</a:t>
            </a:r>
          </a:p>
          <a:p>
            <a:pPr lvl="1"/>
            <a:r>
              <a:rPr lang="fi-FI" dirty="0"/>
              <a:t>Suolainen ruoka</a:t>
            </a:r>
          </a:p>
          <a:p>
            <a:pPr lvl="1"/>
            <a:r>
              <a:rPr lang="fi-FI" dirty="0"/>
              <a:t>Lämpö (hikoilu, kuumat säät, sauna)</a:t>
            </a:r>
          </a:p>
          <a:p>
            <a:pPr lvl="1"/>
            <a:r>
              <a:rPr lang="fi-FI" dirty="0"/>
              <a:t>Sairaudet (kuume, oksentelu, ripuli</a:t>
            </a:r>
          </a:p>
          <a:p>
            <a:r>
              <a:rPr lang="fi-FI" dirty="0"/>
              <a:t>Ihminen ei aina tunne janoa, vaikka kaipaisi vettä </a:t>
            </a:r>
            <a:r>
              <a:rPr lang="fi-FI" dirty="0">
                <a:sym typeface="Wingdings" panose="05000000000000000000" pitchFamily="2" charset="2"/>
              </a:rPr>
              <a:t> Päänsärky, huimaus ja tajunnan hämärtyminen ovat merkkejä kehon nestevajauksesta</a:t>
            </a:r>
          </a:p>
          <a:p>
            <a:r>
              <a:rPr lang="fi-FI" dirty="0">
                <a:sym typeface="Wingdings" panose="05000000000000000000" pitchFamily="2" charset="2"/>
              </a:rPr>
              <a:t>Jatkuva jano voi olla merkki sairaudesta  esimerkiksi diabetes</a:t>
            </a:r>
            <a:endParaRPr lang="fi-FI" dirty="0"/>
          </a:p>
        </p:txBody>
      </p:sp>
      <p:sp>
        <p:nvSpPr>
          <p:cNvPr id="6" name="Tekstiruutu 5">
            <a:extLst>
              <a:ext uri="{FF2B5EF4-FFF2-40B4-BE49-F238E27FC236}">
                <a16:creationId xmlns:a16="http://schemas.microsoft.com/office/drawing/2014/main" id="{40FA78D3-B473-C11E-8252-C21056450241}"/>
              </a:ext>
            </a:extLst>
          </p:cNvPr>
          <p:cNvSpPr txBox="1"/>
          <p:nvPr/>
        </p:nvSpPr>
        <p:spPr>
          <a:xfrm>
            <a:off x="5471160" y="2078474"/>
            <a:ext cx="863600" cy="369332"/>
          </a:xfrm>
          <a:prstGeom prst="rect">
            <a:avLst/>
          </a:prstGeom>
          <a:noFill/>
        </p:spPr>
        <p:txBody>
          <a:bodyPr wrap="square" rtlCol="0">
            <a:spAutoFit/>
          </a:bodyPr>
          <a:lstStyle/>
          <a:p>
            <a:r>
              <a:rPr lang="fi-FI" dirty="0">
                <a:solidFill>
                  <a:srgbClr val="FF0000"/>
                </a:solidFill>
              </a:rPr>
              <a:t>1-1.5</a:t>
            </a:r>
          </a:p>
        </p:txBody>
      </p:sp>
      <p:pic>
        <p:nvPicPr>
          <p:cNvPr id="2050" name="Picture 2" descr="Is it true that … we should all drink more water? | Health &amp; wellbeing |  The Guardian">
            <a:extLst>
              <a:ext uri="{FF2B5EF4-FFF2-40B4-BE49-F238E27FC236}">
                <a16:creationId xmlns:a16="http://schemas.microsoft.com/office/drawing/2014/main" id="{276B9D1C-13D0-DB11-8780-D260719A0B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60560" y="0"/>
            <a:ext cx="2519680" cy="2519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9544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339" name="Picture 2">
            <a:extLst>
              <a:ext uri="{FF2B5EF4-FFF2-40B4-BE49-F238E27FC236}">
                <a16:creationId xmlns:a16="http://schemas.microsoft.com/office/drawing/2014/main" id="{DA72D14D-83A7-94B4-401D-3F296B5D822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80470" y="1589721"/>
            <a:ext cx="3878262" cy="443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kstiruutu 1">
            <a:extLst>
              <a:ext uri="{FF2B5EF4-FFF2-40B4-BE49-F238E27FC236}">
                <a16:creationId xmlns:a16="http://schemas.microsoft.com/office/drawing/2014/main" id="{02DCEA94-D635-E73B-FAC8-283EBD0C76CD}"/>
              </a:ext>
            </a:extLst>
          </p:cNvPr>
          <p:cNvSpPr txBox="1"/>
          <p:nvPr/>
        </p:nvSpPr>
        <p:spPr>
          <a:xfrm>
            <a:off x="4683760" y="1072516"/>
            <a:ext cx="7426960" cy="6709529"/>
          </a:xfrm>
          <a:prstGeom prst="rect">
            <a:avLst/>
          </a:prstGeom>
          <a:noFill/>
        </p:spPr>
        <p:txBody>
          <a:bodyPr wrap="square" rtlCol="0">
            <a:spAutoFit/>
          </a:bodyPr>
          <a:lstStyle/>
          <a:p>
            <a:pPr marL="285750" indent="-285750">
              <a:buFont typeface="Arial" panose="020B0604020202020204" pitchFamily="34" charset="0"/>
              <a:buChar char="•"/>
            </a:pPr>
            <a:r>
              <a:rPr lang="fi-FI" sz="2000" dirty="0">
                <a:solidFill>
                  <a:schemeClr val="tx2"/>
                </a:solidFill>
              </a:rPr>
              <a:t>Ihminen tarvitsee jatkuvasti energiaa ruumiinlämmön ja välttämättömien elintoimintojen ylläpitämiseen sekä aivojen toimintaan. Tätä energiaa kutsutaan: </a:t>
            </a:r>
          </a:p>
          <a:p>
            <a:endParaRPr lang="fi-FI" sz="2000" dirty="0">
              <a:solidFill>
                <a:schemeClr val="tx2"/>
              </a:solidFill>
            </a:endParaRPr>
          </a:p>
          <a:p>
            <a:pPr marL="285750" indent="-285750">
              <a:buFont typeface="Arial" panose="020B0604020202020204" pitchFamily="34" charset="0"/>
              <a:buChar char="•"/>
            </a:pPr>
            <a:r>
              <a:rPr lang="fi-FI" sz="2000" dirty="0">
                <a:solidFill>
                  <a:schemeClr val="tx2"/>
                </a:solidFill>
              </a:rPr>
              <a:t>Energiantarpeeseen vaikuttavat mm.</a:t>
            </a:r>
          </a:p>
          <a:p>
            <a:pPr marL="742950" lvl="1" indent="-285750">
              <a:buFont typeface="Arial" panose="020B0604020202020204" pitchFamily="34" charset="0"/>
              <a:buChar char="•"/>
            </a:pPr>
            <a:r>
              <a:rPr lang="fi-FI" sz="2000" dirty="0">
                <a:solidFill>
                  <a:schemeClr val="tx2"/>
                </a:solidFill>
              </a:rPr>
              <a:t>Sukupuoli</a:t>
            </a:r>
          </a:p>
          <a:p>
            <a:pPr marL="1200150" lvl="2" indent="-285750">
              <a:buFont typeface="Arial" panose="020B0604020202020204" pitchFamily="34" charset="0"/>
              <a:buChar char="•"/>
            </a:pPr>
            <a:r>
              <a:rPr lang="fi-FI" sz="2000" dirty="0">
                <a:solidFill>
                  <a:schemeClr val="tx2"/>
                </a:solidFill>
              </a:rPr>
              <a:t>Miehillä suurempi energian kulutus</a:t>
            </a:r>
          </a:p>
          <a:p>
            <a:pPr marL="742950" lvl="1" indent="-285750">
              <a:buFont typeface="Arial" panose="020B0604020202020204" pitchFamily="34" charset="0"/>
              <a:buChar char="•"/>
            </a:pPr>
            <a:r>
              <a:rPr lang="fi-FI" sz="2000" dirty="0">
                <a:solidFill>
                  <a:schemeClr val="tx2"/>
                </a:solidFill>
              </a:rPr>
              <a:t>Ikä</a:t>
            </a:r>
          </a:p>
          <a:p>
            <a:pPr marL="1200150" lvl="2" indent="-285750">
              <a:buFont typeface="Arial" panose="020B0604020202020204" pitchFamily="34" charset="0"/>
              <a:buChar char="•"/>
            </a:pPr>
            <a:r>
              <a:rPr lang="fi-FI" sz="2000" dirty="0">
                <a:solidFill>
                  <a:schemeClr val="tx2"/>
                </a:solidFill>
              </a:rPr>
              <a:t>Nuorilla suurempi energian kulutus</a:t>
            </a:r>
          </a:p>
          <a:p>
            <a:pPr marL="742950" lvl="1" indent="-285750">
              <a:buFont typeface="Arial" panose="020B0604020202020204" pitchFamily="34" charset="0"/>
              <a:buChar char="•"/>
            </a:pPr>
            <a:r>
              <a:rPr lang="fi-FI" sz="2000" dirty="0">
                <a:solidFill>
                  <a:schemeClr val="tx2"/>
                </a:solidFill>
              </a:rPr>
              <a:t>Paino (kehon pituus ja paino, lihasten määrä)</a:t>
            </a:r>
          </a:p>
          <a:p>
            <a:pPr marL="1200150" lvl="2" indent="-285750">
              <a:buFont typeface="Arial" panose="020B0604020202020204" pitchFamily="34" charset="0"/>
              <a:buChar char="•"/>
            </a:pPr>
            <a:r>
              <a:rPr lang="fi-FI" sz="2000" dirty="0">
                <a:solidFill>
                  <a:schemeClr val="tx2"/>
                </a:solidFill>
              </a:rPr>
              <a:t>Suuremmilla suurempi energian kulutus</a:t>
            </a:r>
            <a:endParaRPr lang="fi-FI" sz="2000" dirty="0">
              <a:solidFill>
                <a:schemeClr val="tx2"/>
              </a:solidFill>
              <a:sym typeface="Wingdings" pitchFamily="2" charset="2"/>
            </a:endParaRPr>
          </a:p>
          <a:p>
            <a:pPr marL="742950" lvl="1" indent="-285750">
              <a:buFont typeface="Arial" panose="020B0604020202020204" pitchFamily="34" charset="0"/>
              <a:buChar char="•"/>
            </a:pPr>
            <a:r>
              <a:rPr lang="fi-FI" sz="2000" dirty="0">
                <a:solidFill>
                  <a:schemeClr val="tx2"/>
                </a:solidFill>
                <a:sym typeface="Wingdings" pitchFamily="2" charset="2"/>
              </a:rPr>
              <a:t>Liikunta ja raskas työ lisäävät energiantarvetta!</a:t>
            </a:r>
          </a:p>
          <a:p>
            <a:pPr marL="1200150" lvl="2" indent="-285750">
              <a:buFont typeface="Arial" panose="020B0604020202020204" pitchFamily="34" charset="0"/>
              <a:buChar char="•"/>
            </a:pPr>
            <a:r>
              <a:rPr lang="fi-FI" sz="2000" dirty="0">
                <a:solidFill>
                  <a:schemeClr val="tx2"/>
                </a:solidFill>
                <a:sym typeface="Wingdings" pitchFamily="2" charset="2"/>
              </a:rPr>
              <a:t>Mitä enemmän liikkuu, sitä enemmän tarvitsee energiaa</a:t>
            </a:r>
          </a:p>
          <a:p>
            <a:pPr marL="285750" indent="-285750">
              <a:buFont typeface="Arial" panose="020B0604020202020204" pitchFamily="34" charset="0"/>
              <a:buChar char="•"/>
            </a:pPr>
            <a:endParaRPr lang="fi-FI" sz="2000" dirty="0">
              <a:solidFill>
                <a:schemeClr val="tx2"/>
              </a:solidFill>
              <a:sym typeface="Wingdings" pitchFamily="2" charset="2"/>
            </a:endParaRPr>
          </a:p>
          <a:p>
            <a:pPr marL="285750" indent="-285750">
              <a:buFont typeface="Arial" panose="020B0604020202020204" pitchFamily="34" charset="0"/>
              <a:buChar char="•"/>
            </a:pPr>
            <a:r>
              <a:rPr lang="fi-FI" sz="2000" dirty="0">
                <a:solidFill>
                  <a:schemeClr val="tx2"/>
                </a:solidFill>
                <a:sym typeface="Wingdings" pitchFamily="2" charset="2"/>
              </a:rPr>
              <a:t>15-vuotiaiden energiantarve tytöillä n. 2300 kilokaloria ja pojilla n. 2700 kilokaloria  yksilöllistä. </a:t>
            </a:r>
          </a:p>
          <a:p>
            <a:pPr marL="285750" indent="-285750">
              <a:buFont typeface="Arial" panose="020B0604020202020204" pitchFamily="34" charset="0"/>
              <a:buChar char="•"/>
            </a:pPr>
            <a:endParaRPr lang="fi-FI" dirty="0">
              <a:sym typeface="Wingdings" pitchFamily="2" charset="2"/>
            </a:endParaRPr>
          </a:p>
          <a:p>
            <a:pPr marL="285750" indent="-285750">
              <a:buFont typeface="Arial" panose="020B0604020202020204" pitchFamily="34" charset="0"/>
              <a:buChar char="•"/>
            </a:pPr>
            <a:endParaRPr lang="fi-FI" dirty="0"/>
          </a:p>
          <a:p>
            <a:endParaRPr lang="fi-FI" dirty="0"/>
          </a:p>
          <a:p>
            <a:endParaRPr lang="fi-FI" dirty="0"/>
          </a:p>
          <a:p>
            <a:endParaRPr lang="fi-FI" dirty="0"/>
          </a:p>
        </p:txBody>
      </p:sp>
      <p:sp>
        <p:nvSpPr>
          <p:cNvPr id="3" name="Otsikko 1">
            <a:extLst>
              <a:ext uri="{FF2B5EF4-FFF2-40B4-BE49-F238E27FC236}">
                <a16:creationId xmlns:a16="http://schemas.microsoft.com/office/drawing/2014/main" id="{9DF03400-9E8B-93D2-140C-C76D5CC0BC37}"/>
              </a:ext>
            </a:extLst>
          </p:cNvPr>
          <p:cNvSpPr>
            <a:spLocks noGrp="1"/>
          </p:cNvSpPr>
          <p:nvPr>
            <p:ph type="title"/>
          </p:nvPr>
        </p:nvSpPr>
        <p:spPr>
          <a:xfrm>
            <a:off x="880470" y="103821"/>
            <a:ext cx="9601200" cy="1485900"/>
          </a:xfrm>
        </p:spPr>
        <p:txBody>
          <a:bodyPr/>
          <a:lstStyle/>
          <a:p>
            <a:r>
              <a:rPr lang="fi-FI" dirty="0"/>
              <a:t>Ruoka on fyysinen välttämättömyys</a:t>
            </a:r>
          </a:p>
        </p:txBody>
      </p:sp>
      <p:sp>
        <p:nvSpPr>
          <p:cNvPr id="4" name="Tekstiruutu 3">
            <a:extLst>
              <a:ext uri="{FF2B5EF4-FFF2-40B4-BE49-F238E27FC236}">
                <a16:creationId xmlns:a16="http://schemas.microsoft.com/office/drawing/2014/main" id="{C0D6E9A7-E78B-8A32-F92A-1F0CB3059E8D}"/>
              </a:ext>
            </a:extLst>
          </p:cNvPr>
          <p:cNvSpPr txBox="1"/>
          <p:nvPr/>
        </p:nvSpPr>
        <p:spPr>
          <a:xfrm>
            <a:off x="8952590" y="1704260"/>
            <a:ext cx="2936240" cy="369332"/>
          </a:xfrm>
          <a:prstGeom prst="rect">
            <a:avLst/>
          </a:prstGeom>
          <a:noFill/>
        </p:spPr>
        <p:txBody>
          <a:bodyPr wrap="square" rtlCol="0">
            <a:spAutoFit/>
          </a:bodyPr>
          <a:lstStyle/>
          <a:p>
            <a:r>
              <a:rPr lang="fi-FI" dirty="0">
                <a:solidFill>
                  <a:srgbClr val="FF0000"/>
                </a:solidFill>
              </a:rPr>
              <a:t>lepoaineenvaihdunnaksi</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EBB2B7-EEBA-58FF-9AA9-510E0CF3C339}"/>
              </a:ext>
            </a:extLst>
          </p:cNvPr>
          <p:cNvSpPr>
            <a:spLocks noGrp="1"/>
          </p:cNvSpPr>
          <p:nvPr>
            <p:ph type="title"/>
          </p:nvPr>
        </p:nvSpPr>
        <p:spPr>
          <a:xfrm>
            <a:off x="1056289" y="277560"/>
            <a:ext cx="9601200" cy="1485900"/>
          </a:xfrm>
        </p:spPr>
        <p:txBody>
          <a:bodyPr/>
          <a:lstStyle/>
          <a:p>
            <a:r>
              <a:rPr lang="fi-FI" dirty="0"/>
              <a:t>Ruoan rakennusaineet</a:t>
            </a:r>
          </a:p>
        </p:txBody>
      </p:sp>
      <p:sp>
        <p:nvSpPr>
          <p:cNvPr id="3" name="Sisällön paikkamerkki 2">
            <a:extLst>
              <a:ext uri="{FF2B5EF4-FFF2-40B4-BE49-F238E27FC236}">
                <a16:creationId xmlns:a16="http://schemas.microsoft.com/office/drawing/2014/main" id="{E4250E9B-5BB9-4893-1526-536D3BC7C5B1}"/>
              </a:ext>
            </a:extLst>
          </p:cNvPr>
          <p:cNvSpPr>
            <a:spLocks noGrp="1"/>
          </p:cNvSpPr>
          <p:nvPr>
            <p:ph idx="1"/>
          </p:nvPr>
        </p:nvSpPr>
        <p:spPr>
          <a:xfrm>
            <a:off x="982717" y="1020509"/>
            <a:ext cx="7793421" cy="5664069"/>
          </a:xfrm>
        </p:spPr>
        <p:txBody>
          <a:bodyPr>
            <a:normAutofit/>
          </a:bodyPr>
          <a:lstStyle/>
          <a:p>
            <a:r>
              <a:rPr lang="fi-FI" dirty="0"/>
              <a:t>Ruoan tarjoaman energian lisäksi ihminen tarvitsee päivittäin myös rakennusaineita uusien solujen ja elimistölle tarpeellisten aineiden valmistukseen. Etenkin nuoruudessa! </a:t>
            </a:r>
          </a:p>
          <a:p>
            <a:r>
              <a:rPr lang="fi-FI" dirty="0"/>
              <a:t>Energiaa ja rakennusaineita saadaan ruoansisältämistä: </a:t>
            </a:r>
          </a:p>
          <a:p>
            <a:pPr lvl="1"/>
            <a:r>
              <a:rPr lang="fi-FI" dirty="0"/>
              <a:t>Hiilihydraatit</a:t>
            </a:r>
          </a:p>
          <a:p>
            <a:pPr lvl="1"/>
            <a:r>
              <a:rPr lang="fi-FI" dirty="0"/>
              <a:t>Proteiinit</a:t>
            </a:r>
          </a:p>
          <a:p>
            <a:pPr lvl="1"/>
            <a:r>
              <a:rPr lang="fi-FI" dirty="0"/>
              <a:t>Rasvat</a:t>
            </a:r>
          </a:p>
          <a:p>
            <a:pPr lvl="1"/>
            <a:r>
              <a:rPr lang="fi-FI" dirty="0"/>
              <a:t>Kivennäisaineet</a:t>
            </a:r>
          </a:p>
          <a:p>
            <a:pPr lvl="1"/>
            <a:r>
              <a:rPr lang="fi-FI" dirty="0"/>
              <a:t>Vitamiinit</a:t>
            </a:r>
          </a:p>
          <a:p>
            <a:r>
              <a:rPr lang="fi-FI" dirty="0"/>
              <a:t>Kaikkia ravintoaineita voidaan käyttää kehon rakennusaineina, mutta vai osasta saa energiaa. Seuraavalla sivulla kuva kertoo kaiken oleellisen.</a:t>
            </a:r>
          </a:p>
          <a:p>
            <a:r>
              <a:rPr lang="fi-FI" dirty="0"/>
              <a:t>Ihminen tarvitsee päivittäin noin     :</a:t>
            </a:r>
            <a:r>
              <a:rPr lang="fi-FI" dirty="0" err="1"/>
              <a:t>tä</a:t>
            </a:r>
            <a:r>
              <a:rPr lang="fi-FI" dirty="0"/>
              <a:t> erilaista ravintoainetta. Toisia enemmän ja toisia vähemmän.</a:t>
            </a:r>
          </a:p>
        </p:txBody>
      </p:sp>
      <p:sp>
        <p:nvSpPr>
          <p:cNvPr id="4" name="Tekstiruutu 3">
            <a:extLst>
              <a:ext uri="{FF2B5EF4-FFF2-40B4-BE49-F238E27FC236}">
                <a16:creationId xmlns:a16="http://schemas.microsoft.com/office/drawing/2014/main" id="{155584DA-C28C-FFF7-F357-0A330FE976A6}"/>
              </a:ext>
            </a:extLst>
          </p:cNvPr>
          <p:cNvSpPr txBox="1"/>
          <p:nvPr/>
        </p:nvSpPr>
        <p:spPr>
          <a:xfrm>
            <a:off x="7468651" y="2041020"/>
            <a:ext cx="1757680" cy="369332"/>
          </a:xfrm>
          <a:prstGeom prst="rect">
            <a:avLst/>
          </a:prstGeom>
          <a:noFill/>
        </p:spPr>
        <p:txBody>
          <a:bodyPr wrap="square" rtlCol="0">
            <a:spAutoFit/>
          </a:bodyPr>
          <a:lstStyle/>
          <a:p>
            <a:r>
              <a:rPr lang="fi-FI" dirty="0">
                <a:solidFill>
                  <a:srgbClr val="FF0000"/>
                </a:solidFill>
              </a:rPr>
              <a:t>ravintoaineista</a:t>
            </a:r>
          </a:p>
        </p:txBody>
      </p:sp>
      <p:pic>
        <p:nvPicPr>
          <p:cNvPr id="3076" name="Picture 4" descr="MIKSI TARVITSEMME HIILIHYDRAATTEJA, PROTEIINIA JA RASVAA?">
            <a:extLst>
              <a:ext uri="{FF2B5EF4-FFF2-40B4-BE49-F238E27FC236}">
                <a16:creationId xmlns:a16="http://schemas.microsoft.com/office/drawing/2014/main" id="{1A2A8B54-402C-8167-4851-0A1BCE1BB0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18304" y="2903328"/>
            <a:ext cx="3315555" cy="2334151"/>
          </a:xfrm>
          <a:prstGeom prst="rect">
            <a:avLst/>
          </a:prstGeom>
          <a:noFill/>
          <a:extLst>
            <a:ext uri="{909E8E84-426E-40DD-AFC4-6F175D3DCCD1}">
              <a14:hiddenFill xmlns:a14="http://schemas.microsoft.com/office/drawing/2010/main">
                <a:solidFill>
                  <a:srgbClr val="FFFFFF"/>
                </a:solidFill>
              </a14:hiddenFill>
            </a:ext>
          </a:extLst>
        </p:spPr>
      </p:pic>
      <p:sp>
        <p:nvSpPr>
          <p:cNvPr id="7" name="Tekstiruutu 6">
            <a:extLst>
              <a:ext uri="{FF2B5EF4-FFF2-40B4-BE49-F238E27FC236}">
                <a16:creationId xmlns:a16="http://schemas.microsoft.com/office/drawing/2014/main" id="{0859418C-8368-86C4-6F61-B392B77B4007}"/>
              </a:ext>
            </a:extLst>
          </p:cNvPr>
          <p:cNvSpPr txBox="1"/>
          <p:nvPr/>
        </p:nvSpPr>
        <p:spPr>
          <a:xfrm>
            <a:off x="4871894" y="5384347"/>
            <a:ext cx="833120" cy="369332"/>
          </a:xfrm>
          <a:prstGeom prst="rect">
            <a:avLst/>
          </a:prstGeom>
          <a:noFill/>
        </p:spPr>
        <p:txBody>
          <a:bodyPr wrap="square" rtlCol="0">
            <a:spAutoFit/>
          </a:bodyPr>
          <a:lstStyle/>
          <a:p>
            <a:r>
              <a:rPr lang="fi-FI" dirty="0">
                <a:solidFill>
                  <a:srgbClr val="FF0000"/>
                </a:solidFill>
              </a:rPr>
              <a:t>50</a:t>
            </a:r>
          </a:p>
        </p:txBody>
      </p:sp>
    </p:spTree>
    <p:extLst>
      <p:ext uri="{BB962C8B-B14F-4D97-AF65-F5344CB8AC3E}">
        <p14:creationId xmlns:p14="http://schemas.microsoft.com/office/powerpoint/2010/main" val="4148129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18EA699-BEB7-09F3-F36F-FFB63EF673C3}"/>
              </a:ext>
            </a:extLst>
          </p:cNvPr>
          <p:cNvSpPr>
            <a:spLocks noGrp="1"/>
          </p:cNvSpPr>
          <p:nvPr>
            <p:ph type="title"/>
          </p:nvPr>
        </p:nvSpPr>
        <p:spPr/>
        <p:txBody>
          <a:bodyPr/>
          <a:lstStyle/>
          <a:p>
            <a:endParaRPr lang="fi-FI"/>
          </a:p>
        </p:txBody>
      </p:sp>
      <p:sp>
        <p:nvSpPr>
          <p:cNvPr id="4" name="AutoShape 2">
            <a:extLst>
              <a:ext uri="{FF2B5EF4-FFF2-40B4-BE49-F238E27FC236}">
                <a16:creationId xmlns:a16="http://schemas.microsoft.com/office/drawing/2014/main" id="{5A19A06B-DF20-5611-8AA3-8B1E3107ED7D}"/>
              </a:ext>
            </a:extLst>
          </p:cNvPr>
          <p:cNvSpPr>
            <a:spLocks noGrp="1" noChangeAspect="1" noChangeArrowheads="1"/>
          </p:cNvSpPr>
          <p:nvPr>
            <p:ph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i-FI"/>
          </a:p>
        </p:txBody>
      </p:sp>
      <p:pic>
        <p:nvPicPr>
          <p:cNvPr id="6" name="Kuva 5">
            <a:extLst>
              <a:ext uri="{FF2B5EF4-FFF2-40B4-BE49-F238E27FC236}">
                <a16:creationId xmlns:a16="http://schemas.microsoft.com/office/drawing/2014/main" id="{07B6B862-89D0-4F4D-1A71-F767D2BA2102}"/>
              </a:ext>
            </a:extLst>
          </p:cNvPr>
          <p:cNvPicPr>
            <a:picLocks noChangeAspect="1"/>
          </p:cNvPicPr>
          <p:nvPr/>
        </p:nvPicPr>
        <p:blipFill>
          <a:blip r:embed="rId2"/>
          <a:stretch>
            <a:fillRect/>
          </a:stretch>
        </p:blipFill>
        <p:spPr>
          <a:xfrm>
            <a:off x="952500" y="0"/>
            <a:ext cx="10287000" cy="6858000"/>
          </a:xfrm>
          <a:prstGeom prst="rect">
            <a:avLst/>
          </a:prstGeom>
        </p:spPr>
      </p:pic>
    </p:spTree>
    <p:extLst>
      <p:ext uri="{BB962C8B-B14F-4D97-AF65-F5344CB8AC3E}">
        <p14:creationId xmlns:p14="http://schemas.microsoft.com/office/powerpoint/2010/main" val="816746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Otsikko 11">
            <a:extLst>
              <a:ext uri="{FF2B5EF4-FFF2-40B4-BE49-F238E27FC236}">
                <a16:creationId xmlns:a16="http://schemas.microsoft.com/office/drawing/2014/main" id="{74F3CE7F-24D0-FF41-B9DF-4F563BFD38F7}"/>
              </a:ext>
            </a:extLst>
          </p:cNvPr>
          <p:cNvSpPr>
            <a:spLocks noGrp="1"/>
          </p:cNvSpPr>
          <p:nvPr>
            <p:ph type="title"/>
          </p:nvPr>
        </p:nvSpPr>
        <p:spPr>
          <a:xfrm>
            <a:off x="3425826" y="106364"/>
            <a:ext cx="6240463" cy="1112837"/>
          </a:xfrm>
        </p:spPr>
        <p:txBody>
          <a:bodyPr/>
          <a:lstStyle/>
          <a:p>
            <a:r>
              <a:rPr lang="fi-FI" altLang="fi-FI" sz="4000" b="1" dirty="0">
                <a:solidFill>
                  <a:schemeClr val="tx1"/>
                </a:solidFill>
              </a:rPr>
              <a:t>Ruokatermejä</a:t>
            </a:r>
          </a:p>
        </p:txBody>
      </p:sp>
      <p:pic>
        <p:nvPicPr>
          <p:cNvPr id="3" name="Picture 2">
            <a:extLst>
              <a:ext uri="{FF2B5EF4-FFF2-40B4-BE49-F238E27FC236}">
                <a16:creationId xmlns:a16="http://schemas.microsoft.com/office/drawing/2014/main" id="{4297B911-2D7E-1C7E-F901-CF9CEE290AE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1210" y="843145"/>
            <a:ext cx="2815431" cy="2821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F86DF2C6-903F-82D3-C67D-BC0340E044E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77161" y="3465028"/>
            <a:ext cx="3160002" cy="3193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9132C344-F7B7-1542-1BF0-AE10A4FA47C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81310" y="752969"/>
            <a:ext cx="2911789" cy="3001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Kuva 1">
            <a:extLst>
              <a:ext uri="{FF2B5EF4-FFF2-40B4-BE49-F238E27FC236}">
                <a16:creationId xmlns:a16="http://schemas.microsoft.com/office/drawing/2014/main" id="{31F0ECB5-E1BE-63AA-0474-521031F0FEF8}"/>
              </a:ext>
            </a:extLst>
          </p:cNvPr>
          <p:cNvPicPr>
            <a:picLocks noChangeAspect="1"/>
          </p:cNvPicPr>
          <p:nvPr/>
        </p:nvPicPr>
        <p:blipFill>
          <a:blip r:embed="rId6"/>
          <a:stretch>
            <a:fillRect/>
          </a:stretch>
        </p:blipFill>
        <p:spPr>
          <a:xfrm>
            <a:off x="7048583" y="0"/>
            <a:ext cx="5143500" cy="6858000"/>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E3DFFBD-009F-4054-82C5-C93B8068557A}"/>
              </a:ext>
            </a:extLst>
          </p:cNvPr>
          <p:cNvSpPr>
            <a:spLocks noGrp="1"/>
          </p:cNvSpPr>
          <p:nvPr>
            <p:ph type="title"/>
          </p:nvPr>
        </p:nvSpPr>
        <p:spPr>
          <a:xfrm>
            <a:off x="1295400" y="101600"/>
            <a:ext cx="9601200" cy="1485900"/>
          </a:xfrm>
        </p:spPr>
        <p:txBody>
          <a:bodyPr/>
          <a:lstStyle/>
          <a:p>
            <a:r>
              <a:rPr lang="fi-FI" dirty="0"/>
              <a:t>Ruoka ja psyykkinen terveys</a:t>
            </a:r>
          </a:p>
        </p:txBody>
      </p:sp>
      <p:sp>
        <p:nvSpPr>
          <p:cNvPr id="3" name="Sisällön paikkamerkki 2">
            <a:extLst>
              <a:ext uri="{FF2B5EF4-FFF2-40B4-BE49-F238E27FC236}">
                <a16:creationId xmlns:a16="http://schemas.microsoft.com/office/drawing/2014/main" id="{25DDEE90-E294-C30F-4781-E473D0DE61CB}"/>
              </a:ext>
            </a:extLst>
          </p:cNvPr>
          <p:cNvSpPr>
            <a:spLocks noGrp="1"/>
          </p:cNvSpPr>
          <p:nvPr>
            <p:ph idx="1"/>
          </p:nvPr>
        </p:nvSpPr>
        <p:spPr>
          <a:xfrm>
            <a:off x="1295400" y="894080"/>
            <a:ext cx="9601200" cy="5621020"/>
          </a:xfrm>
        </p:spPr>
        <p:txBody>
          <a:bodyPr>
            <a:normAutofit fontScale="92500" lnSpcReduction="20000"/>
          </a:bodyPr>
          <a:lstStyle/>
          <a:p>
            <a:pPr marL="0" indent="0">
              <a:buNone/>
            </a:pPr>
            <a:r>
              <a:rPr lang="fi-FI" dirty="0">
                <a:solidFill>
                  <a:srgbClr val="00B050"/>
                </a:solidFill>
              </a:rPr>
              <a:t>TOTTA</a:t>
            </a:r>
            <a:r>
              <a:rPr lang="fi-FI" dirty="0"/>
              <a:t> VAI </a:t>
            </a:r>
            <a:r>
              <a:rPr lang="fi-FI" dirty="0">
                <a:solidFill>
                  <a:srgbClr val="C00000"/>
                </a:solidFill>
              </a:rPr>
              <a:t>TARUA</a:t>
            </a:r>
            <a:r>
              <a:rPr lang="fi-FI" dirty="0"/>
              <a:t>?</a:t>
            </a:r>
          </a:p>
          <a:p>
            <a:pPr marL="457200" indent="-457200">
              <a:buAutoNum type="arabicPeriod"/>
            </a:pPr>
            <a:r>
              <a:rPr lang="fi-FI" dirty="0"/>
              <a:t>Ruokailuun liittyy paljon erilaisia tunteita.</a:t>
            </a:r>
          </a:p>
          <a:p>
            <a:pPr lvl="1"/>
            <a:r>
              <a:rPr lang="fi-FI" dirty="0">
                <a:solidFill>
                  <a:srgbClr val="00B050"/>
                </a:solidFill>
              </a:rPr>
              <a:t>TOTTA</a:t>
            </a:r>
          </a:p>
          <a:p>
            <a:pPr lvl="1"/>
            <a:r>
              <a:rPr lang="fi-FI" dirty="0"/>
              <a:t>Jo ensimmäisinä elinkuukausina vauva oppii liittämään rakkauden, turvallisuuden, läheisyyden ja mielihyvän tunteet ruokailuun. </a:t>
            </a:r>
          </a:p>
          <a:p>
            <a:pPr lvl="1"/>
            <a:r>
              <a:rPr lang="fi-FI" dirty="0"/>
              <a:t>Hyvä ruoka tuo hyvän mielen</a:t>
            </a:r>
          </a:p>
          <a:p>
            <a:pPr lvl="1"/>
            <a:r>
              <a:rPr lang="fi-FI" dirty="0"/>
              <a:t>Tutut maut tuovat mieleen muistoja</a:t>
            </a:r>
          </a:p>
          <a:p>
            <a:pPr marL="457200" indent="-457200">
              <a:buFont typeface="+mj-lt"/>
              <a:buAutoNum type="arabicPeriod"/>
            </a:pPr>
            <a:r>
              <a:rPr lang="fi-FI" dirty="0"/>
              <a:t>Uuteen makuun tottuminen vaatii 1-2 toistoa. </a:t>
            </a:r>
          </a:p>
          <a:p>
            <a:pPr lvl="1"/>
            <a:r>
              <a:rPr lang="fi-FI" dirty="0">
                <a:solidFill>
                  <a:srgbClr val="C00000"/>
                </a:solidFill>
              </a:rPr>
              <a:t>TARUA</a:t>
            </a:r>
          </a:p>
          <a:p>
            <a:pPr lvl="1"/>
            <a:r>
              <a:rPr lang="fi-FI" dirty="0"/>
              <a:t>Uuteen makuun tottuminen saattaa vaatia jopa 20 toistoa. </a:t>
            </a:r>
          </a:p>
          <a:p>
            <a:pPr lvl="1"/>
            <a:r>
              <a:rPr lang="fi-FI" dirty="0"/>
              <a:t>Makuaisti on oppiva aisti, älä luovuta kerrasta. Liika ”nirsoilu” tekee ruokavaliosta suppean ja usein terveyden kannalta riittämättömän. </a:t>
            </a:r>
          </a:p>
          <a:p>
            <a:pPr marL="457200" indent="-457200">
              <a:buFont typeface="+mj-lt"/>
              <a:buAutoNum type="arabicPeriod"/>
            </a:pPr>
            <a:r>
              <a:rPr lang="fi-FI" dirty="0"/>
              <a:t>On parempi, että syömistä ohjaa fyysisen nälän sijasta tunteet.</a:t>
            </a:r>
          </a:p>
          <a:p>
            <a:pPr lvl="1"/>
            <a:r>
              <a:rPr lang="fi-FI" dirty="0">
                <a:solidFill>
                  <a:srgbClr val="C00000"/>
                </a:solidFill>
              </a:rPr>
              <a:t>TARUA</a:t>
            </a:r>
          </a:p>
          <a:p>
            <a:pPr lvl="1"/>
            <a:r>
              <a:rPr lang="fi-FI" dirty="0"/>
              <a:t>Tällöin puhutaan tunnesyömisestä, jota jokainen joskus harrastaa.</a:t>
            </a:r>
          </a:p>
          <a:p>
            <a:pPr lvl="1"/>
            <a:r>
              <a:rPr lang="fi-FI" dirty="0"/>
              <a:t>Terveyden ja painonhallinnan kannalta kuitenkin ongelmallista.</a:t>
            </a:r>
          </a:p>
          <a:p>
            <a:pPr lvl="1"/>
            <a:r>
              <a:rPr lang="fi-FI" dirty="0"/>
              <a:t>Nälkä lähtee syömällä, mutta yksinäisyyttä, surua tai ahdistusta se ei poista.</a:t>
            </a:r>
          </a:p>
          <a:p>
            <a:pPr lvl="1"/>
            <a:endParaRPr lang="fi-FI" dirty="0"/>
          </a:p>
          <a:p>
            <a:pPr marL="530352" lvl="1" indent="0">
              <a:buNone/>
            </a:pPr>
            <a:endParaRPr lang="fi-FI" dirty="0"/>
          </a:p>
        </p:txBody>
      </p:sp>
    </p:spTree>
    <p:extLst>
      <p:ext uri="{BB962C8B-B14F-4D97-AF65-F5344CB8AC3E}">
        <p14:creationId xmlns:p14="http://schemas.microsoft.com/office/powerpoint/2010/main" val="895177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E3DFFBD-009F-4054-82C5-C93B8068557A}"/>
              </a:ext>
            </a:extLst>
          </p:cNvPr>
          <p:cNvSpPr>
            <a:spLocks noGrp="1"/>
          </p:cNvSpPr>
          <p:nvPr>
            <p:ph type="title"/>
          </p:nvPr>
        </p:nvSpPr>
        <p:spPr>
          <a:xfrm>
            <a:off x="1295400" y="101600"/>
            <a:ext cx="9601200" cy="1485900"/>
          </a:xfrm>
        </p:spPr>
        <p:txBody>
          <a:bodyPr/>
          <a:lstStyle/>
          <a:p>
            <a:r>
              <a:rPr lang="fi-FI" dirty="0"/>
              <a:t>Ruoka ja sosiaalinen terveys</a:t>
            </a:r>
          </a:p>
        </p:txBody>
      </p:sp>
      <p:sp>
        <p:nvSpPr>
          <p:cNvPr id="3" name="Sisällön paikkamerkki 2">
            <a:extLst>
              <a:ext uri="{FF2B5EF4-FFF2-40B4-BE49-F238E27FC236}">
                <a16:creationId xmlns:a16="http://schemas.microsoft.com/office/drawing/2014/main" id="{25DDEE90-E294-C30F-4781-E473D0DE61CB}"/>
              </a:ext>
            </a:extLst>
          </p:cNvPr>
          <p:cNvSpPr>
            <a:spLocks noGrp="1"/>
          </p:cNvSpPr>
          <p:nvPr>
            <p:ph idx="1"/>
          </p:nvPr>
        </p:nvSpPr>
        <p:spPr>
          <a:xfrm>
            <a:off x="751840" y="650240"/>
            <a:ext cx="11247120" cy="5994400"/>
          </a:xfrm>
        </p:spPr>
        <p:txBody>
          <a:bodyPr>
            <a:normAutofit fontScale="85000" lnSpcReduction="20000"/>
          </a:bodyPr>
          <a:lstStyle/>
          <a:p>
            <a:pPr marL="0" indent="0">
              <a:buNone/>
            </a:pPr>
            <a:r>
              <a:rPr lang="fi-FI" dirty="0">
                <a:solidFill>
                  <a:srgbClr val="00B050"/>
                </a:solidFill>
              </a:rPr>
              <a:t>TOTTA</a:t>
            </a:r>
            <a:r>
              <a:rPr lang="fi-FI" dirty="0"/>
              <a:t> VAI </a:t>
            </a:r>
            <a:r>
              <a:rPr lang="fi-FI" dirty="0">
                <a:solidFill>
                  <a:srgbClr val="C00000"/>
                </a:solidFill>
              </a:rPr>
              <a:t>TARUA</a:t>
            </a:r>
            <a:r>
              <a:rPr lang="fi-FI" dirty="0"/>
              <a:t>?</a:t>
            </a:r>
          </a:p>
          <a:p>
            <a:pPr marL="457200" indent="-457200">
              <a:buAutoNum type="arabicPeriod"/>
            </a:pPr>
            <a:r>
              <a:rPr lang="fi-FI" dirty="0"/>
              <a:t>Ruoka yhdistää ihmisiä</a:t>
            </a:r>
          </a:p>
          <a:p>
            <a:pPr lvl="1"/>
            <a:r>
              <a:rPr lang="fi-FI" dirty="0">
                <a:solidFill>
                  <a:srgbClr val="00B050"/>
                </a:solidFill>
              </a:rPr>
              <a:t>TOTTA</a:t>
            </a:r>
          </a:p>
          <a:p>
            <a:pPr lvl="1"/>
            <a:r>
              <a:rPr lang="fi-FI" dirty="0"/>
              <a:t>Hyvässä seurassa ruoka maistuu paremmalta kuin yksin.</a:t>
            </a:r>
          </a:p>
          <a:p>
            <a:pPr lvl="1"/>
            <a:r>
              <a:rPr lang="fi-FI" dirty="0"/>
              <a:t>Ruokailu perheen/kavereiden kanssa lujittaa sosiaalista terveyttä.</a:t>
            </a:r>
          </a:p>
          <a:p>
            <a:pPr lvl="1"/>
            <a:r>
              <a:rPr lang="fi-FI" dirty="0"/>
              <a:t>Yhteiset ateriat ovat tilaisuus jakaa päivän kuulumisia, viettää aikaa ja viihtyä.</a:t>
            </a:r>
          </a:p>
          <a:p>
            <a:pPr marL="457200" indent="-457200">
              <a:buFont typeface="+mj-lt"/>
              <a:buAutoNum type="arabicPeriod"/>
            </a:pPr>
            <a:r>
              <a:rPr lang="fi-FI" dirty="0"/>
              <a:t>Ruokatottumuksiin aikuisena vaikuttaa eniten lapsen/nuoren omat mieltymykset siitä, mitä he ovat päättäneet syödä. </a:t>
            </a:r>
          </a:p>
          <a:p>
            <a:pPr lvl="1"/>
            <a:r>
              <a:rPr lang="fi-FI" dirty="0">
                <a:solidFill>
                  <a:srgbClr val="C00000"/>
                </a:solidFill>
              </a:rPr>
              <a:t>TARUA</a:t>
            </a:r>
          </a:p>
          <a:p>
            <a:pPr lvl="1"/>
            <a:r>
              <a:rPr lang="fi-FI" dirty="0"/>
              <a:t>Eniten ruokatottumuksiin ja valintoihin myöhemmällä iällä vaikuttavat vanhemmat (kotona opitut ruokatottumukset)</a:t>
            </a:r>
          </a:p>
          <a:p>
            <a:pPr lvl="1"/>
            <a:r>
              <a:rPr lang="fi-FI" dirty="0"/>
              <a:t>Vanhemmat antavat mallin siitä, millaisia asioita syödään.</a:t>
            </a:r>
          </a:p>
          <a:p>
            <a:pPr lvl="1"/>
            <a:r>
              <a:rPr lang="fi-FI" dirty="0"/>
              <a:t>Nuorena kotoa omaksuttu terveellinen ja monipuolinen ruokavalio edistää terveyttä läpi elämän.</a:t>
            </a:r>
          </a:p>
          <a:p>
            <a:pPr marL="457200" indent="-457200">
              <a:buFont typeface="+mj-lt"/>
              <a:buAutoNum type="arabicPeriod"/>
            </a:pPr>
            <a:r>
              <a:rPr lang="fi-FI" dirty="0"/>
              <a:t>Ruokailuun liittyvistä tavoista, ruokavaliosta ja ateria-ajoista muodostuu tietylle alueelle tai kansalle ominainen ruokakulttuuri.</a:t>
            </a:r>
          </a:p>
          <a:p>
            <a:pPr lvl="1"/>
            <a:r>
              <a:rPr lang="fi-FI" dirty="0">
                <a:solidFill>
                  <a:srgbClr val="00B050"/>
                </a:solidFill>
              </a:rPr>
              <a:t>TOTTA</a:t>
            </a:r>
          </a:p>
          <a:p>
            <a:pPr lvl="1"/>
            <a:r>
              <a:rPr lang="fi-FI" dirty="0"/>
              <a:t>Rannikko alueilla syödään perinteisesti runsaasti kalaa ja mereneläviä, lämpimissä maissa enemmän kasviksia ja hedelmiä.</a:t>
            </a:r>
          </a:p>
          <a:p>
            <a:pPr lvl="1"/>
            <a:r>
              <a:rPr lang="fi-FI" dirty="0"/>
              <a:t>Ympäristön lämpötila vaikuttaa ateria aikoihin </a:t>
            </a:r>
            <a:r>
              <a:rPr lang="fi-FI" dirty="0">
                <a:sym typeface="Wingdings" panose="05000000000000000000" pitchFamily="2" charset="2"/>
              </a:rPr>
              <a:t> kuumissa maissa päivällinen syödään kun aurinko on laskenut ja ilma viilentynyt.</a:t>
            </a:r>
          </a:p>
          <a:p>
            <a:pPr lvl="1"/>
            <a:r>
              <a:rPr lang="fi-FI" dirty="0">
                <a:sym typeface="Wingdings" panose="05000000000000000000" pitchFamily="2" charset="2"/>
              </a:rPr>
              <a:t>Ruokakulttuureja yhdistää tietty piirre: Yhdessä syöminen kuvastaa sitä, että välitämme toisistamme ja arvostamme tarjolla olevaa ruokaa.</a:t>
            </a:r>
            <a:endParaRPr lang="fi-FI" dirty="0"/>
          </a:p>
          <a:p>
            <a:pPr marL="530352" lvl="1" indent="0">
              <a:buNone/>
            </a:pPr>
            <a:endParaRPr lang="fi-FI" dirty="0"/>
          </a:p>
        </p:txBody>
      </p:sp>
    </p:spTree>
    <p:extLst>
      <p:ext uri="{BB962C8B-B14F-4D97-AF65-F5344CB8AC3E}">
        <p14:creationId xmlns:p14="http://schemas.microsoft.com/office/powerpoint/2010/main" val="3054426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Otsikko 2">
            <a:extLst>
              <a:ext uri="{FF2B5EF4-FFF2-40B4-BE49-F238E27FC236}">
                <a16:creationId xmlns:a16="http://schemas.microsoft.com/office/drawing/2014/main" id="{AF508864-E56C-4B13-67E1-6C211721D67E}"/>
              </a:ext>
            </a:extLst>
          </p:cNvPr>
          <p:cNvSpPr>
            <a:spLocks noGrp="1"/>
          </p:cNvSpPr>
          <p:nvPr>
            <p:ph type="title"/>
          </p:nvPr>
        </p:nvSpPr>
        <p:spPr>
          <a:xfrm>
            <a:off x="3695700" y="-25765"/>
            <a:ext cx="7886700" cy="1325562"/>
          </a:xfrm>
        </p:spPr>
        <p:txBody>
          <a:bodyPr/>
          <a:lstStyle/>
          <a:p>
            <a:r>
              <a:rPr lang="fi-FI" altLang="fi-FI" sz="4000" b="1" dirty="0">
                <a:solidFill>
                  <a:srgbClr val="00A7B8"/>
                </a:solidFill>
                <a:latin typeface="Cambria" panose="02040503050406030204" pitchFamily="18" charset="0"/>
              </a:rPr>
              <a:t>Miksi ihminen syö? LÄKSY</a:t>
            </a:r>
          </a:p>
        </p:txBody>
      </p:sp>
      <p:sp>
        <p:nvSpPr>
          <p:cNvPr id="3" name="Sisällön paikkamerkki 7">
            <a:extLst>
              <a:ext uri="{FF2B5EF4-FFF2-40B4-BE49-F238E27FC236}">
                <a16:creationId xmlns:a16="http://schemas.microsoft.com/office/drawing/2014/main" id="{25210F9C-8D55-3DA6-5BEB-A2AD3D036400}"/>
              </a:ext>
            </a:extLst>
          </p:cNvPr>
          <p:cNvSpPr>
            <a:spLocks noGrp="1"/>
          </p:cNvSpPr>
          <p:nvPr>
            <p:ph idx="1"/>
          </p:nvPr>
        </p:nvSpPr>
        <p:spPr>
          <a:xfrm>
            <a:off x="2498409" y="3929518"/>
            <a:ext cx="2000250" cy="2076450"/>
          </a:xfrm>
        </p:spPr>
        <p:txBody>
          <a:bodyPr>
            <a:normAutofit fontScale="92500" lnSpcReduction="10000"/>
          </a:bodyPr>
          <a:lstStyle/>
          <a:p>
            <a:r>
              <a:rPr lang="fi-FI" altLang="fi-FI" sz="1800" dirty="0">
                <a:latin typeface="Cambria" panose="02040503050406030204" pitchFamily="18" charset="0"/>
              </a:rPr>
              <a:t>nälkä</a:t>
            </a:r>
          </a:p>
          <a:p>
            <a:r>
              <a:rPr lang="fi-FI" altLang="fi-FI" sz="1800" dirty="0">
                <a:latin typeface="Cambria" panose="02040503050406030204" pitchFamily="18" charset="0"/>
              </a:rPr>
              <a:t>jano</a:t>
            </a:r>
          </a:p>
          <a:p>
            <a:r>
              <a:rPr lang="fi-FI" altLang="fi-FI" sz="1800" dirty="0">
                <a:latin typeface="Cambria" panose="02040503050406030204" pitchFamily="18" charset="0"/>
              </a:rPr>
              <a:t>energiantarve</a:t>
            </a:r>
          </a:p>
          <a:p>
            <a:r>
              <a:rPr lang="fi-FI" altLang="fi-FI" sz="1800" dirty="0">
                <a:latin typeface="Cambria" panose="02040503050406030204" pitchFamily="18" charset="0"/>
              </a:rPr>
              <a:t>ravintoaineiden saanti</a:t>
            </a:r>
          </a:p>
          <a:p>
            <a:r>
              <a:rPr lang="fi-FI" altLang="fi-FI" sz="1800" dirty="0">
                <a:latin typeface="Cambria" panose="02040503050406030204" pitchFamily="18" charset="0"/>
              </a:rPr>
              <a:t>kasvu</a:t>
            </a:r>
          </a:p>
        </p:txBody>
      </p:sp>
      <p:sp>
        <p:nvSpPr>
          <p:cNvPr id="10244" name="Dian numeron paikkamerkki 1">
            <a:extLst>
              <a:ext uri="{FF2B5EF4-FFF2-40B4-BE49-F238E27FC236}">
                <a16:creationId xmlns:a16="http://schemas.microsoft.com/office/drawing/2014/main" id="{E0B66E60-C311-81DD-C80E-958701CF0A06}"/>
              </a:ext>
            </a:extLst>
          </p:cNvPr>
          <p:cNvSpPr txBox="1">
            <a:spLocks noChangeArrowheads="1"/>
          </p:cNvSpPr>
          <p:nvPr/>
        </p:nvSpPr>
        <p:spPr bwMode="auto">
          <a:xfrm>
            <a:off x="1614489" y="6477000"/>
            <a:ext cx="280987"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nchorCtr="1"/>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hangingPunct="1">
              <a:lnSpc>
                <a:spcPct val="100000"/>
              </a:lnSpc>
              <a:spcBef>
                <a:spcPct val="0"/>
              </a:spcBef>
              <a:buFontTx/>
              <a:buNone/>
            </a:pPr>
            <a:fld id="{866A51C7-15BA-7841-90A0-7B06622F770A}" type="slidenum">
              <a:rPr lang="fi-FI" altLang="fi-FI" sz="900">
                <a:solidFill>
                  <a:srgbClr val="000000"/>
                </a:solidFill>
              </a:rPr>
              <a:pPr hangingPunct="1">
                <a:lnSpc>
                  <a:spcPct val="100000"/>
                </a:lnSpc>
                <a:spcBef>
                  <a:spcPct val="0"/>
                </a:spcBef>
                <a:buFontTx/>
                <a:buNone/>
              </a:pPr>
              <a:t>13</a:t>
            </a:fld>
            <a:endParaRPr lang="fi-FI" altLang="fi-FI" sz="900">
              <a:solidFill>
                <a:srgbClr val="000000"/>
              </a:solidFill>
            </a:endParaRPr>
          </a:p>
        </p:txBody>
      </p:sp>
      <p:sp>
        <p:nvSpPr>
          <p:cNvPr id="8" name="Sisällön paikkamerkki 7">
            <a:extLst>
              <a:ext uri="{FF2B5EF4-FFF2-40B4-BE49-F238E27FC236}">
                <a16:creationId xmlns:a16="http://schemas.microsoft.com/office/drawing/2014/main" id="{9C15D557-791A-590A-7E80-1812E06E624B}"/>
              </a:ext>
            </a:extLst>
          </p:cNvPr>
          <p:cNvSpPr txBox="1"/>
          <p:nvPr/>
        </p:nvSpPr>
        <p:spPr>
          <a:xfrm>
            <a:off x="5062222" y="3929518"/>
            <a:ext cx="1897063" cy="2076450"/>
          </a:xfrm>
          <a:prstGeom prst="rect">
            <a:avLst/>
          </a:prstGeom>
          <a:noFill/>
          <a:ln cap="flat">
            <a:noFill/>
          </a:ln>
        </p:spPr>
        <p:txBody>
          <a:bodyPr lIns="68580" tIns="34290" rIns="68580" bIns="34290"/>
          <a:lstStyle/>
          <a:p>
            <a:pPr marL="257175" indent="-257175" defTabSz="685800">
              <a:spcBef>
                <a:spcPts val="450"/>
              </a:spcBef>
              <a:buSzPct val="100000"/>
              <a:buFont typeface="Arial"/>
              <a:buChar char="•"/>
              <a:defRPr sz="1800" b="0" i="0" u="none" strike="noStrike" kern="0" cap="none" spc="0" baseline="0">
                <a:solidFill>
                  <a:srgbClr val="000000"/>
                </a:solidFill>
                <a:uFillTx/>
              </a:defRPr>
            </a:pPr>
            <a:r>
              <a:rPr lang="fi-FI" kern="0" dirty="0">
                <a:solidFill>
                  <a:srgbClr val="000000"/>
                </a:solidFill>
                <a:latin typeface="Cambria" panose="02040503050406030204" pitchFamily="18" charset="0"/>
              </a:rPr>
              <a:t>ruoan tuoma mielihyvä ja ilo</a:t>
            </a:r>
          </a:p>
          <a:p>
            <a:pPr marL="257175" indent="-257175" defTabSz="685800">
              <a:spcBef>
                <a:spcPts val="450"/>
              </a:spcBef>
              <a:buSzPct val="100000"/>
              <a:buFont typeface="Arial"/>
              <a:buChar char="•"/>
              <a:defRPr sz="1800" b="0" i="0" u="none" strike="noStrike" kern="0" cap="none" spc="0" baseline="0">
                <a:solidFill>
                  <a:srgbClr val="000000"/>
                </a:solidFill>
                <a:uFillTx/>
              </a:defRPr>
            </a:pPr>
            <a:r>
              <a:rPr lang="fi-FI" kern="0" dirty="0">
                <a:solidFill>
                  <a:srgbClr val="000000"/>
                </a:solidFill>
                <a:latin typeface="Cambria" panose="02040503050406030204" pitchFamily="18" charset="0"/>
              </a:rPr>
              <a:t>syöminen herättää mielitekoja</a:t>
            </a:r>
          </a:p>
          <a:p>
            <a:pPr marL="257175" indent="-257175" defTabSz="685800">
              <a:spcBef>
                <a:spcPts val="450"/>
              </a:spcBef>
              <a:buSzPct val="100000"/>
              <a:buFont typeface="Arial"/>
              <a:buChar char="•"/>
              <a:defRPr sz="1800" b="0" i="0" u="none" strike="noStrike" kern="0" cap="none" spc="0" baseline="0">
                <a:solidFill>
                  <a:srgbClr val="000000"/>
                </a:solidFill>
                <a:uFillTx/>
              </a:defRPr>
            </a:pPr>
            <a:r>
              <a:rPr lang="fi-FI" kern="0" dirty="0">
                <a:solidFill>
                  <a:srgbClr val="000000"/>
                </a:solidFill>
                <a:latin typeface="Cambria" panose="02040503050406030204" pitchFamily="18" charset="0"/>
              </a:rPr>
              <a:t>ruoka lohtuna</a:t>
            </a:r>
          </a:p>
        </p:txBody>
      </p:sp>
      <p:sp>
        <p:nvSpPr>
          <p:cNvPr id="9" name="Sisällön paikkamerkki 7">
            <a:extLst>
              <a:ext uri="{FF2B5EF4-FFF2-40B4-BE49-F238E27FC236}">
                <a16:creationId xmlns:a16="http://schemas.microsoft.com/office/drawing/2014/main" id="{D86D3112-3E68-34A8-5819-AAD97EAEEDAC}"/>
              </a:ext>
            </a:extLst>
          </p:cNvPr>
          <p:cNvSpPr txBox="1"/>
          <p:nvPr/>
        </p:nvSpPr>
        <p:spPr>
          <a:xfrm>
            <a:off x="7522846" y="3929518"/>
            <a:ext cx="1898650" cy="2076450"/>
          </a:xfrm>
          <a:prstGeom prst="rect">
            <a:avLst/>
          </a:prstGeom>
          <a:noFill/>
          <a:ln cap="flat">
            <a:noFill/>
          </a:ln>
        </p:spPr>
        <p:txBody>
          <a:bodyPr lIns="68580" tIns="34290" rIns="68580" bIns="34290"/>
          <a:lstStyle/>
          <a:p>
            <a:pPr marL="257175" indent="-257175" defTabSz="685800">
              <a:spcBef>
                <a:spcPts val="450"/>
              </a:spcBef>
              <a:buSzPct val="100000"/>
              <a:buFont typeface="Arial"/>
              <a:buChar char="•"/>
              <a:defRPr sz="1800" b="0" i="0" u="none" strike="noStrike" kern="0" cap="none" spc="0" baseline="0">
                <a:solidFill>
                  <a:srgbClr val="000000"/>
                </a:solidFill>
                <a:uFillTx/>
              </a:defRPr>
            </a:pPr>
            <a:r>
              <a:rPr lang="fi-FI" kern="0" dirty="0">
                <a:solidFill>
                  <a:srgbClr val="000000"/>
                </a:solidFill>
                <a:latin typeface="Cambria" panose="02040503050406030204" pitchFamily="18" charset="0"/>
              </a:rPr>
              <a:t>yhdessäolo ruoan äärellä</a:t>
            </a:r>
          </a:p>
          <a:p>
            <a:pPr marL="257175" indent="-257175" defTabSz="685800">
              <a:spcBef>
                <a:spcPts val="450"/>
              </a:spcBef>
              <a:buSzPct val="100000"/>
              <a:buFont typeface="Arial"/>
              <a:buChar char="•"/>
              <a:defRPr sz="1800" b="0" i="0" u="none" strike="noStrike" kern="0" cap="none" spc="0" baseline="0">
                <a:solidFill>
                  <a:srgbClr val="000000"/>
                </a:solidFill>
                <a:uFillTx/>
              </a:defRPr>
            </a:pPr>
            <a:r>
              <a:rPr lang="fi-FI" kern="0" dirty="0">
                <a:solidFill>
                  <a:srgbClr val="000000"/>
                </a:solidFill>
                <a:latin typeface="Cambria" panose="02040503050406030204" pitchFamily="18" charset="0"/>
              </a:rPr>
              <a:t>ruoanlaitto yhdessä</a:t>
            </a:r>
          </a:p>
          <a:p>
            <a:pPr marL="257175" indent="-257175" defTabSz="685800">
              <a:spcBef>
                <a:spcPts val="450"/>
              </a:spcBef>
              <a:buSzPct val="100000"/>
              <a:buFont typeface="Arial"/>
              <a:buChar char="•"/>
              <a:defRPr sz="1800" b="0" i="0" u="none" strike="noStrike" kern="0" cap="none" spc="0" baseline="0">
                <a:solidFill>
                  <a:srgbClr val="000000"/>
                </a:solidFill>
                <a:uFillTx/>
              </a:defRPr>
            </a:pPr>
            <a:r>
              <a:rPr lang="fi-FI" kern="0" dirty="0">
                <a:solidFill>
                  <a:srgbClr val="000000"/>
                </a:solidFill>
                <a:latin typeface="Cambria" panose="02040503050406030204" pitchFamily="18" charset="0"/>
              </a:rPr>
              <a:t>perheruokailut</a:t>
            </a:r>
          </a:p>
          <a:p>
            <a:pPr marL="257175" indent="-257175" defTabSz="685800">
              <a:spcBef>
                <a:spcPts val="450"/>
              </a:spcBef>
              <a:buSzPct val="100000"/>
              <a:buFont typeface="Arial"/>
              <a:buChar char="•"/>
              <a:defRPr sz="1800" b="0" i="0" u="none" strike="noStrike" kern="0" cap="none" spc="0" baseline="0">
                <a:solidFill>
                  <a:srgbClr val="000000"/>
                </a:solidFill>
                <a:uFillTx/>
              </a:defRPr>
            </a:pPr>
            <a:r>
              <a:rPr lang="fi-FI" kern="0" dirty="0">
                <a:solidFill>
                  <a:srgbClr val="000000"/>
                </a:solidFill>
                <a:latin typeface="Cambria" panose="02040503050406030204" pitchFamily="18" charset="0"/>
              </a:rPr>
              <a:t>juhlaruokailut</a:t>
            </a:r>
          </a:p>
          <a:p>
            <a:pPr marL="257175" indent="-257175" defTabSz="685800">
              <a:spcBef>
                <a:spcPts val="450"/>
              </a:spcBef>
              <a:buClr>
                <a:srgbClr val="5B9BD5"/>
              </a:buClr>
              <a:buSzPct val="100000"/>
              <a:buFont typeface="Arial"/>
              <a:buChar char="•"/>
              <a:defRPr sz="1800" b="0" i="0" u="none" strike="noStrike" kern="0" cap="none" spc="0" baseline="0">
                <a:solidFill>
                  <a:srgbClr val="000000"/>
                </a:solidFill>
                <a:uFillTx/>
              </a:defRPr>
            </a:pPr>
            <a:endParaRPr lang="fi-FI" kern="0" dirty="0">
              <a:solidFill>
                <a:srgbClr val="000000"/>
              </a:solidFill>
              <a:latin typeface="Calibri"/>
            </a:endParaRPr>
          </a:p>
        </p:txBody>
      </p:sp>
      <p:sp>
        <p:nvSpPr>
          <p:cNvPr id="10" name="Ellipsi 5">
            <a:extLst>
              <a:ext uri="{FF2B5EF4-FFF2-40B4-BE49-F238E27FC236}">
                <a16:creationId xmlns:a16="http://schemas.microsoft.com/office/drawing/2014/main" id="{C8F8D11E-2F00-8A58-610D-BB2782411862}"/>
              </a:ext>
            </a:extLst>
          </p:cNvPr>
          <p:cNvSpPr/>
          <p:nvPr/>
        </p:nvSpPr>
        <p:spPr>
          <a:xfrm>
            <a:off x="2498409" y="2530879"/>
            <a:ext cx="1803400" cy="1165225"/>
          </a:xfrm>
          <a:prstGeom prst="ellipse">
            <a:avLst/>
          </a:prstGeom>
          <a:solidFill>
            <a:srgbClr val="01A8B8"/>
          </a:solidFill>
          <a:ln>
            <a:noFill/>
          </a:ln>
        </p:spPr>
        <p:style>
          <a:lnRef idx="2">
            <a:schemeClr val="accent3"/>
          </a:lnRef>
          <a:fillRef idx="1">
            <a:schemeClr val="lt1"/>
          </a:fillRef>
          <a:effectRef idx="0">
            <a:schemeClr val="accent3"/>
          </a:effectRef>
          <a:fontRef idx="minor">
            <a:schemeClr val="dk1"/>
          </a:fontRef>
        </p:style>
        <p:txBody>
          <a:bodyPr anchor="ctr"/>
          <a:lstStyle/>
          <a:p>
            <a:pPr algn="ctr">
              <a:defRPr/>
            </a:pPr>
            <a:r>
              <a:rPr lang="fi-FI" dirty="0">
                <a:solidFill>
                  <a:schemeClr val="bg1"/>
                </a:solidFill>
                <a:latin typeface="Cambria" panose="02040503050406030204" pitchFamily="18" charset="0"/>
              </a:rPr>
              <a:t>Fyysiset syyt</a:t>
            </a:r>
          </a:p>
        </p:txBody>
      </p:sp>
      <p:sp>
        <p:nvSpPr>
          <p:cNvPr id="11" name="Ellipsi 5">
            <a:extLst>
              <a:ext uri="{FF2B5EF4-FFF2-40B4-BE49-F238E27FC236}">
                <a16:creationId xmlns:a16="http://schemas.microsoft.com/office/drawing/2014/main" id="{23ABFA8E-69FE-A58E-2CDF-1B02E5B374BB}"/>
              </a:ext>
            </a:extLst>
          </p:cNvPr>
          <p:cNvSpPr/>
          <p:nvPr/>
        </p:nvSpPr>
        <p:spPr>
          <a:xfrm>
            <a:off x="5055871" y="2530567"/>
            <a:ext cx="1847850" cy="1165225"/>
          </a:xfrm>
          <a:prstGeom prst="ellipse">
            <a:avLst/>
          </a:prstGeom>
          <a:solidFill>
            <a:srgbClr val="01A8B8"/>
          </a:solidFill>
          <a:ln>
            <a:noFill/>
          </a:ln>
        </p:spPr>
        <p:style>
          <a:lnRef idx="2">
            <a:schemeClr val="accent3"/>
          </a:lnRef>
          <a:fillRef idx="1">
            <a:schemeClr val="lt1"/>
          </a:fillRef>
          <a:effectRef idx="0">
            <a:schemeClr val="accent3"/>
          </a:effectRef>
          <a:fontRef idx="minor">
            <a:schemeClr val="dk1"/>
          </a:fontRef>
        </p:style>
        <p:txBody>
          <a:bodyPr anchor="ctr"/>
          <a:lstStyle/>
          <a:p>
            <a:pPr algn="ctr">
              <a:defRPr/>
            </a:pPr>
            <a:r>
              <a:rPr lang="fi-FI" dirty="0">
                <a:solidFill>
                  <a:schemeClr val="bg1"/>
                </a:solidFill>
                <a:latin typeface="Cambria" panose="02040503050406030204" pitchFamily="18" charset="0"/>
              </a:rPr>
              <a:t>Psyykkiset syyt</a:t>
            </a:r>
          </a:p>
        </p:txBody>
      </p:sp>
      <p:sp>
        <p:nvSpPr>
          <p:cNvPr id="12" name="Ellipsi 5">
            <a:extLst>
              <a:ext uri="{FF2B5EF4-FFF2-40B4-BE49-F238E27FC236}">
                <a16:creationId xmlns:a16="http://schemas.microsoft.com/office/drawing/2014/main" id="{24256501-D85A-B8F8-20E3-91EAB9649078}"/>
              </a:ext>
            </a:extLst>
          </p:cNvPr>
          <p:cNvSpPr/>
          <p:nvPr/>
        </p:nvSpPr>
        <p:spPr>
          <a:xfrm>
            <a:off x="7522846" y="2530566"/>
            <a:ext cx="1847850" cy="1165225"/>
          </a:xfrm>
          <a:prstGeom prst="ellipse">
            <a:avLst/>
          </a:prstGeom>
          <a:solidFill>
            <a:srgbClr val="01A8B8"/>
          </a:solidFill>
          <a:ln>
            <a:noFill/>
          </a:ln>
        </p:spPr>
        <p:style>
          <a:lnRef idx="2">
            <a:schemeClr val="accent3"/>
          </a:lnRef>
          <a:fillRef idx="1">
            <a:schemeClr val="lt1"/>
          </a:fillRef>
          <a:effectRef idx="0">
            <a:schemeClr val="accent3"/>
          </a:effectRef>
          <a:fontRef idx="minor">
            <a:schemeClr val="dk1"/>
          </a:fontRef>
        </p:style>
        <p:txBody>
          <a:bodyPr anchor="ctr"/>
          <a:lstStyle/>
          <a:p>
            <a:pPr algn="ctr">
              <a:defRPr/>
            </a:pPr>
            <a:r>
              <a:rPr lang="fi-FI" dirty="0">
                <a:solidFill>
                  <a:schemeClr val="bg1"/>
                </a:solidFill>
                <a:latin typeface="Cambria" panose="02040503050406030204" pitchFamily="18" charset="0"/>
              </a:rPr>
              <a:t>Sosiaaliset syyt</a:t>
            </a:r>
          </a:p>
        </p:txBody>
      </p:sp>
      <p:sp>
        <p:nvSpPr>
          <p:cNvPr id="2" name="Tekstiruutu 1">
            <a:extLst>
              <a:ext uri="{FF2B5EF4-FFF2-40B4-BE49-F238E27FC236}">
                <a16:creationId xmlns:a16="http://schemas.microsoft.com/office/drawing/2014/main" id="{F72E84AF-EDC2-059A-CA98-2D5D05EB9FE3}"/>
              </a:ext>
            </a:extLst>
          </p:cNvPr>
          <p:cNvSpPr txBox="1"/>
          <p:nvPr/>
        </p:nvSpPr>
        <p:spPr>
          <a:xfrm>
            <a:off x="1428058" y="859206"/>
            <a:ext cx="9646342" cy="1200329"/>
          </a:xfrm>
          <a:prstGeom prst="rect">
            <a:avLst/>
          </a:prstGeom>
          <a:noFill/>
        </p:spPr>
        <p:txBody>
          <a:bodyPr wrap="square" rtlCol="0">
            <a:spAutoFit/>
          </a:bodyPr>
          <a:lstStyle/>
          <a:p>
            <a:pPr marL="285750" indent="-285750">
              <a:buFont typeface="Arial" panose="020B0604020202020204" pitchFamily="34" charset="0"/>
              <a:buChar char="•"/>
            </a:pPr>
            <a:r>
              <a:rPr lang="fi-FI" sz="2400" dirty="0">
                <a:latin typeface="Cambria" panose="02040503050406030204" pitchFamily="18" charset="0"/>
              </a:rPr>
              <a:t>Jokainen kirjoittaa vihkoon mahdollisimman monta syytä siihen, miksi ihminen syö. Kirjoita vähintään kolme syytä jokaisen terveyden osa-alueen alle.</a:t>
            </a:r>
            <a:endParaRPr lang="fi-FI"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0" end="0"/>
                                            </p:txEl>
                                          </p:spTgt>
                                        </p:tgtEl>
                                        <p:attrNameLst>
                                          <p:attrName>style.visibility</p:attrName>
                                        </p:attrNameLst>
                                      </p:cBhvr>
                                      <p:to>
                                        <p:strVal val="visible"/>
                                      </p:to>
                                    </p:set>
                                    <p:animEffect transition="in" filter="fade">
                                      <p:cBhvr>
                                        <p:cTn id="26" dur="5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Effect transition="in" filter="fade">
                                      <p:cBhvr>
                                        <p:cTn id="31" dur="500"/>
                                        <p:tgtEl>
                                          <p:spTgt spid="3">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animEffect transition="in" filter="fade">
                                      <p:cBhvr>
                                        <p:cTn id="36" dur="500"/>
                                        <p:tgtEl>
                                          <p:spTgt spid="3">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
                                            <p:txEl>
                                              <p:pRg st="3" end="3"/>
                                            </p:txEl>
                                          </p:spTgt>
                                        </p:tgtEl>
                                        <p:attrNameLst>
                                          <p:attrName>style.visibility</p:attrName>
                                        </p:attrNameLst>
                                      </p:cBhvr>
                                      <p:to>
                                        <p:strVal val="visible"/>
                                      </p:to>
                                    </p:set>
                                    <p:animEffect transition="in" filter="fade">
                                      <p:cBhvr>
                                        <p:cTn id="41" dur="500"/>
                                        <p:tgtEl>
                                          <p:spTgt spid="3">
                                            <p:txEl>
                                              <p:pRg st="3" end="3"/>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3">
                                            <p:txEl>
                                              <p:pRg st="4" end="4"/>
                                            </p:txEl>
                                          </p:spTgt>
                                        </p:tgtEl>
                                        <p:attrNameLst>
                                          <p:attrName>style.visibility</p:attrName>
                                        </p:attrNameLst>
                                      </p:cBhvr>
                                      <p:to>
                                        <p:strVal val="visible"/>
                                      </p:to>
                                    </p:set>
                                    <p:animEffect transition="in" filter="fade">
                                      <p:cBhvr>
                                        <p:cTn id="46" dur="500"/>
                                        <p:tgtEl>
                                          <p:spTgt spid="3">
                                            <p:txEl>
                                              <p:pRg st="4" end="4"/>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8">
                                            <p:txEl>
                                              <p:pRg st="0" end="0"/>
                                            </p:txEl>
                                          </p:spTgt>
                                        </p:tgtEl>
                                        <p:attrNameLst>
                                          <p:attrName>style.visibility</p:attrName>
                                        </p:attrNameLst>
                                      </p:cBhvr>
                                      <p:to>
                                        <p:strVal val="visible"/>
                                      </p:to>
                                    </p:set>
                                    <p:animEffect transition="in" filter="fade">
                                      <p:cBhvr>
                                        <p:cTn id="51" dur="500"/>
                                        <p:tgtEl>
                                          <p:spTgt spid="8">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8">
                                            <p:txEl>
                                              <p:pRg st="1" end="1"/>
                                            </p:txEl>
                                          </p:spTgt>
                                        </p:tgtEl>
                                        <p:attrNameLst>
                                          <p:attrName>style.visibility</p:attrName>
                                        </p:attrNameLst>
                                      </p:cBhvr>
                                      <p:to>
                                        <p:strVal val="visible"/>
                                      </p:to>
                                    </p:set>
                                    <p:animEffect transition="in" filter="fade">
                                      <p:cBhvr>
                                        <p:cTn id="56" dur="500"/>
                                        <p:tgtEl>
                                          <p:spTgt spid="8">
                                            <p:txEl>
                                              <p:pRg st="1" end="1"/>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8">
                                            <p:txEl>
                                              <p:pRg st="2" end="2"/>
                                            </p:txEl>
                                          </p:spTgt>
                                        </p:tgtEl>
                                        <p:attrNameLst>
                                          <p:attrName>style.visibility</p:attrName>
                                        </p:attrNameLst>
                                      </p:cBhvr>
                                      <p:to>
                                        <p:strVal val="visible"/>
                                      </p:to>
                                    </p:set>
                                    <p:animEffect transition="in" filter="fade">
                                      <p:cBhvr>
                                        <p:cTn id="61" dur="500"/>
                                        <p:tgtEl>
                                          <p:spTgt spid="8">
                                            <p:txEl>
                                              <p:pRg st="2" end="2"/>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9">
                                            <p:txEl>
                                              <p:pRg st="0" end="0"/>
                                            </p:txEl>
                                          </p:spTgt>
                                        </p:tgtEl>
                                        <p:attrNameLst>
                                          <p:attrName>style.visibility</p:attrName>
                                        </p:attrNameLst>
                                      </p:cBhvr>
                                      <p:to>
                                        <p:strVal val="visible"/>
                                      </p:to>
                                    </p:set>
                                    <p:animEffect transition="in" filter="fade">
                                      <p:cBhvr>
                                        <p:cTn id="66" dur="500"/>
                                        <p:tgtEl>
                                          <p:spTgt spid="9">
                                            <p:txEl>
                                              <p:pRg st="0" end="0"/>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9">
                                            <p:txEl>
                                              <p:pRg st="1" end="1"/>
                                            </p:txEl>
                                          </p:spTgt>
                                        </p:tgtEl>
                                        <p:attrNameLst>
                                          <p:attrName>style.visibility</p:attrName>
                                        </p:attrNameLst>
                                      </p:cBhvr>
                                      <p:to>
                                        <p:strVal val="visible"/>
                                      </p:to>
                                    </p:set>
                                    <p:animEffect transition="in" filter="fade">
                                      <p:cBhvr>
                                        <p:cTn id="71" dur="500"/>
                                        <p:tgtEl>
                                          <p:spTgt spid="9">
                                            <p:txEl>
                                              <p:pRg st="1" end="1"/>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9">
                                            <p:txEl>
                                              <p:pRg st="2" end="2"/>
                                            </p:txEl>
                                          </p:spTgt>
                                        </p:tgtEl>
                                        <p:attrNameLst>
                                          <p:attrName>style.visibility</p:attrName>
                                        </p:attrNameLst>
                                      </p:cBhvr>
                                      <p:to>
                                        <p:strVal val="visible"/>
                                      </p:to>
                                    </p:set>
                                    <p:animEffect transition="in" filter="fade">
                                      <p:cBhvr>
                                        <p:cTn id="76" dur="500"/>
                                        <p:tgtEl>
                                          <p:spTgt spid="9">
                                            <p:txEl>
                                              <p:pRg st="2" end="2"/>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9">
                                            <p:txEl>
                                              <p:pRg st="3" end="3"/>
                                            </p:txEl>
                                          </p:spTgt>
                                        </p:tgtEl>
                                        <p:attrNameLst>
                                          <p:attrName>style.visibility</p:attrName>
                                        </p:attrNameLst>
                                      </p:cBhvr>
                                      <p:to>
                                        <p:strVal val="visible"/>
                                      </p:to>
                                    </p:set>
                                    <p:animEffect transition="in" filter="fade">
                                      <p:cBhvr>
                                        <p:cTn id="81"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build="p"/>
      <p:bldP spid="9" grpId="0" build="p"/>
      <p:bldP spid="10" grpId="0" animBg="1"/>
      <p:bldP spid="11" grpId="0" animBg="1"/>
      <p:bldP spid="12" grpId="0" animBg="1"/>
    </p:bldLst>
  </p:timing>
</p:sld>
</file>

<file path=ppt/theme/theme1.xml><?xml version="1.0" encoding="utf-8"?>
<a:theme xmlns:a="http://schemas.openxmlformats.org/drawingml/2006/main" name="Rajattu">
  <a:themeElements>
    <a:clrScheme name="Rajattu">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Rajattu">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ajattu">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Rajattu</Template>
  <TotalTime>200</TotalTime>
  <Words>927</Words>
  <Application>Microsoft Office PowerPoint</Application>
  <PresentationFormat>Laajakuva</PresentationFormat>
  <Paragraphs>137</Paragraphs>
  <Slides>13</Slides>
  <Notes>4</Notes>
  <HiddenSlides>0</HiddenSlides>
  <MMClips>0</MMClips>
  <ScaleCrop>false</ScaleCrop>
  <HeadingPairs>
    <vt:vector size="6" baseType="variant">
      <vt:variant>
        <vt:lpstr>Käytetyt fontit</vt:lpstr>
      </vt:variant>
      <vt:variant>
        <vt:i4>8</vt:i4>
      </vt:variant>
      <vt:variant>
        <vt:lpstr>Teema</vt:lpstr>
      </vt:variant>
      <vt:variant>
        <vt:i4>1</vt:i4>
      </vt:variant>
      <vt:variant>
        <vt:lpstr>Dian otsikot</vt:lpstr>
      </vt:variant>
      <vt:variant>
        <vt:i4>13</vt:i4>
      </vt:variant>
    </vt:vector>
  </HeadingPairs>
  <TitlesOfParts>
    <vt:vector size="22" baseType="lpstr">
      <vt:lpstr>Aptos</vt:lpstr>
      <vt:lpstr>Arial</vt:lpstr>
      <vt:lpstr>Calibri</vt:lpstr>
      <vt:lpstr>Cambria</vt:lpstr>
      <vt:lpstr>Franklin Gothic Book</vt:lpstr>
      <vt:lpstr>Normaali järjestelmäfontti</vt:lpstr>
      <vt:lpstr>Times New Roman</vt:lpstr>
      <vt:lpstr>Wingdings</vt:lpstr>
      <vt:lpstr>Rajattu</vt:lpstr>
      <vt:lpstr>RAVINNOSTA ELINVOIMAA</vt:lpstr>
      <vt:lpstr>Tavoitteet</vt:lpstr>
      <vt:lpstr>Herättely aiheeseen: parikeskustelu</vt:lpstr>
      <vt:lpstr>LUE KAPPALE 5</vt:lpstr>
      <vt:lpstr>Nälän ja kylläisyyden tunteiden syntyminen</vt:lpstr>
      <vt:lpstr>JANO</vt:lpstr>
      <vt:lpstr>Ruoka on fyysinen välttämättömyys</vt:lpstr>
      <vt:lpstr>Ruoan rakennusaineet</vt:lpstr>
      <vt:lpstr>PowerPoint-esitys</vt:lpstr>
      <vt:lpstr>Ruokatermejä</vt:lpstr>
      <vt:lpstr>Ruoka ja psyykkinen terveys</vt:lpstr>
      <vt:lpstr>Ruoka ja sosiaalinen terveys</vt:lpstr>
      <vt:lpstr>Miksi ihminen syö? LÄKSY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Janika Kivelä</dc:creator>
  <cp:lastModifiedBy>Janika Kivelä</cp:lastModifiedBy>
  <cp:revision>5</cp:revision>
  <dcterms:created xsi:type="dcterms:W3CDTF">2026-09-08T08:24:52Z</dcterms:created>
  <dcterms:modified xsi:type="dcterms:W3CDTF">2026-10-17T16:36:38Z</dcterms:modified>
</cp:coreProperties>
</file>