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http://customooxmlschemas.google.com/">
      <go:slidesCustomData xmlns:go="http://customooxmlschemas.google.com/" r:id="rId10" roundtripDataSignature="AMtx7mgUspPsSkHmNmKnqegbRa2t5zBds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10" Type="http://customschemas.google.com/relationships/presentationmetadata" Target="metadata"/><Relationship Id="rId9" Type="http://schemas.openxmlformats.org/officeDocument/2006/relationships/slide" Target="slides/slide4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8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1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0" name="Google Shape;40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3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2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5" name="Google Shape;45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3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51" name="Google Shape;51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4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56" name="Google Shape;56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6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6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5" name="Google Shape;15;p7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6" name="Google Shape;16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9" name="Google Shape;19;p8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0" name="Google Shape;20;p8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1" name="Google Shape;21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22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9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24" name="Google Shape;24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10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" name="Google Shape;27;p10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28" name="Google Shape;28;p10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29" name="Google Shape;29;p10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30" name="Google Shape;30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11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33" name="Google Shape;33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34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12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36" name="Google Shape;36;p12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37" name="Google Shape;37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image" Target="../media/image1.jpg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9" Type="http://schemas.openxmlformats.org/officeDocument/2006/relationships/theme" Target="../theme/theme1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blipFill>
          <a:blip r:embed="rId1">
            <a:alphaModFix/>
          </a:blip>
          <a:stretch>
            <a:fillRect/>
          </a:stretch>
        </a:blip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p5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17500" lvl="1" marL="9144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17500" lvl="2" marL="13716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17500" lvl="3" marL="18288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17500" lvl="4" marL="22860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17500" lvl="5" marL="27432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17500" lvl="6" marL="32004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17500" lvl="7" marL="36576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17500" lvl="8" marL="4114800" marR="0" rtl="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2.jp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"/>
          <p:cNvSpPr txBox="1"/>
          <p:nvPr>
            <p:ph type="ctrTitle"/>
          </p:nvPr>
        </p:nvSpPr>
        <p:spPr>
          <a:xfrm>
            <a:off x="311700" y="1276137"/>
            <a:ext cx="8520600" cy="2591225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</a:pPr>
            <a:r>
              <a:rPr b="1" lang="fi" sz="3200">
                <a:solidFill>
                  <a:srgbClr val="EF8600"/>
                </a:solidFill>
                <a:latin typeface="Calibri"/>
                <a:ea typeface="Calibri"/>
                <a:cs typeface="Calibri"/>
                <a:sym typeface="Calibri"/>
              </a:rPr>
              <a:t>Skeema 2</a:t>
            </a:r>
            <a:br>
              <a:rPr b="1" lang="fi" sz="3200">
                <a:solidFill>
                  <a:srgbClr val="EF8600"/>
                </a:solidFill>
                <a:latin typeface="Calibri"/>
                <a:ea typeface="Calibri"/>
                <a:cs typeface="Calibri"/>
                <a:sym typeface="Calibri"/>
              </a:rPr>
            </a:br>
            <a:br>
              <a:rPr b="1" lang="fi" sz="3200">
                <a:solidFill>
                  <a:srgbClr val="EF8600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b="1" lang="fi" sz="3200">
                <a:solidFill>
                  <a:srgbClr val="EF8600"/>
                </a:solidFill>
                <a:latin typeface="Calibri"/>
                <a:ea typeface="Calibri"/>
                <a:cs typeface="Calibri"/>
                <a:sym typeface="Calibri"/>
              </a:rPr>
              <a:t>6.14 Ajattelu monipuolistuu nuoruusvuosina</a:t>
            </a:r>
            <a:br>
              <a:rPr b="1" lang="fi" sz="3200">
                <a:solidFill>
                  <a:srgbClr val="EF8600"/>
                </a:solidFill>
                <a:latin typeface="Calibri"/>
                <a:ea typeface="Calibri"/>
                <a:cs typeface="Calibri"/>
                <a:sym typeface="Calibri"/>
              </a:rPr>
            </a:br>
            <a:br>
              <a:rPr b="1" lang="fi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b="1" lang="fi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Ydinsisältö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6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2"/>
          <p:cNvSpPr txBox="1"/>
          <p:nvPr>
            <p:ph type="title"/>
          </p:nvPr>
        </p:nvSpPr>
        <p:spPr>
          <a:xfrm>
            <a:off x="311700" y="57977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lang="fi">
                <a:latin typeface="Calibri"/>
                <a:ea typeface="Calibri"/>
                <a:cs typeface="Calibri"/>
                <a:sym typeface="Calibri"/>
              </a:rPr>
              <a:t>Ajattelu monipuolistuu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8" name="Google Shape;48;p2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50"/>
              <a:buChar char="●"/>
            </a:pPr>
            <a:r>
              <a:rPr lang="fi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Aivojen kypsymisen, opetuksen ja kokemusten myötä ajattelu monipuolistuu nuoruusvuosina.</a:t>
            </a:r>
            <a:endParaRPr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50"/>
              <a:buChar char="●"/>
            </a:pPr>
            <a:r>
              <a:rPr lang="fi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Abstraktien käsitteiden ymmärrys lisääntyy.</a:t>
            </a:r>
            <a:endParaRPr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50"/>
              <a:buChar char="●"/>
            </a:pPr>
            <a:r>
              <a:rPr lang="fi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Piaget: Formaalisten operaatioiden vaihe</a:t>
            </a:r>
            <a:endParaRPr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1750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</a:pPr>
            <a:r>
              <a:rPr lang="fi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Alkaa noin 11 vuoden iässä.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1750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</a:pPr>
            <a:r>
              <a:rPr lang="fi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Looginen päättely kehittyy.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1750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</a:pPr>
            <a:r>
              <a:rPr lang="fi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Abstraktien käsitteiden ymmärrys lisääntyy.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1750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</a:pPr>
            <a:r>
              <a:rPr lang="fi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Hypoteettinen päättely mahdollistuu.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1750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</a:pPr>
            <a:r>
              <a:rPr lang="fi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Kyetään tekemään olettamuksia ja teorioita asioista ja ilmiöistä.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Kuva, joka sisältää kohteen teksti, käyntikortti&#10;&#10;Kuvaus luotu automaattisesti" id="53" name="Google Shape;53;p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408580" y="1190432"/>
            <a:ext cx="5923429" cy="305847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4"/>
          <p:cNvSpPr txBox="1"/>
          <p:nvPr>
            <p:ph type="title"/>
          </p:nvPr>
        </p:nvSpPr>
        <p:spPr>
          <a:xfrm>
            <a:off x="311700" y="5746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lang="fi">
                <a:latin typeface="Calibri"/>
                <a:ea typeface="Calibri"/>
                <a:cs typeface="Calibri"/>
                <a:sym typeface="Calibri"/>
              </a:rPr>
              <a:t>Pelaaminen vaikuttaa kognitiivisiin kykyihin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9" name="Google Shape;59;p4"/>
          <p:cNvSpPr txBox="1"/>
          <p:nvPr>
            <p:ph idx="1" type="body"/>
          </p:nvPr>
        </p:nvSpPr>
        <p:spPr>
          <a:xfrm>
            <a:off x="311699" y="1176146"/>
            <a:ext cx="4098935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fi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Hyvät puolet</a:t>
            </a:r>
            <a:endParaRPr b="1"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556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Char char="●"/>
            </a:pPr>
            <a:r>
              <a:rPr lang="fi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Avaruudellinen hahmottaminen kehittyy.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556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Char char="●"/>
            </a:pPr>
            <a:r>
              <a:rPr lang="fi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Kielitaito kehittyy.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556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Char char="●"/>
            </a:pPr>
            <a:r>
              <a:rPr lang="fi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Päättelykyky kehittyy.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120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60" name="Google Shape;60;p4"/>
          <p:cNvSpPr txBox="1"/>
          <p:nvPr>
            <p:ph idx="2" type="body"/>
          </p:nvPr>
        </p:nvSpPr>
        <p:spPr>
          <a:xfrm>
            <a:off x="4832400" y="1165097"/>
            <a:ext cx="3999900" cy="2640421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fi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Huonot puolet</a:t>
            </a:r>
            <a:endParaRPr b="1"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556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Char char="●"/>
            </a:pPr>
            <a:r>
              <a:rPr lang="fi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Luova mielikuvitus voi kärsiä.</a:t>
            </a:r>
            <a:endParaRPr/>
          </a:p>
          <a:p>
            <a:pPr indent="-3556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Char char="●"/>
            </a:pPr>
            <a:r>
              <a:rPr lang="fi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Sanavarasto jää yksipuoliseksi.</a:t>
            </a:r>
            <a:endParaRPr/>
          </a:p>
          <a:p>
            <a:pPr indent="-3556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Char char="●"/>
            </a:pPr>
            <a:r>
              <a:rPr lang="fi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Suurten asiakokonaisuuksien hahmottaminen voi olla vaikeaa.</a:t>
            </a:r>
            <a:endParaRPr/>
          </a:p>
          <a:p>
            <a:pPr indent="-3556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Char char="●"/>
            </a:pPr>
            <a:r>
              <a:rPr lang="fi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Multitaskaaminen eli monen asian tekeminen samaan aikaan heikentää keskittymiskykyä.</a:t>
            </a:r>
            <a:endParaRPr/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1200"/>
              </a:spcAft>
              <a:buSzPts val="1400"/>
              <a:buNone/>
            </a:pPr>
            <a:r>
              <a:t/>
            </a:r>
            <a:endParaRPr/>
          </a:p>
        </p:txBody>
      </p:sp>
      <p:pic>
        <p:nvPicPr>
          <p:cNvPr id="61" name="Google Shape;61;p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49775" y="2479550"/>
            <a:ext cx="2829027" cy="232492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/>
</file>