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5" r:id="rId4"/>
    <p:sldId id="264" r:id="rId5"/>
    <p:sldId id="286" r:id="rId6"/>
    <p:sldId id="288" r:id="rId7"/>
    <p:sldId id="294" r:id="rId8"/>
    <p:sldId id="301" r:id="rId9"/>
    <p:sldId id="258" r:id="rId10"/>
    <p:sldId id="284" r:id="rId11"/>
    <p:sldId id="266" r:id="rId12"/>
    <p:sldId id="270" r:id="rId13"/>
    <p:sldId id="295" r:id="rId14"/>
    <p:sldId id="297" r:id="rId15"/>
    <p:sldId id="267" r:id="rId16"/>
    <p:sldId id="271" r:id="rId17"/>
    <p:sldId id="299" r:id="rId18"/>
    <p:sldId id="272" r:id="rId19"/>
    <p:sldId id="298" r:id="rId20"/>
    <p:sldId id="277" r:id="rId21"/>
    <p:sldId id="283" r:id="rId22"/>
    <p:sldId id="281" r:id="rId23"/>
    <p:sldId id="274" r:id="rId24"/>
    <p:sldId id="275" r:id="rId25"/>
    <p:sldId id="280" r:id="rId26"/>
    <p:sldId id="273" r:id="rId27"/>
    <p:sldId id="285" r:id="rId28"/>
    <p:sldId id="296" r:id="rId29"/>
    <p:sldId id="291" r:id="rId30"/>
    <p:sldId id="290" r:id="rId31"/>
    <p:sldId id="278" r:id="rId32"/>
    <p:sldId id="279" r:id="rId33"/>
    <p:sldId id="276" r:id="rId34"/>
    <p:sldId id="282" r:id="rId35"/>
    <p:sldId id="287" r:id="rId36"/>
    <p:sldId id="289" r:id="rId37"/>
    <p:sldId id="293" r:id="rId38"/>
    <p:sldId id="269" r:id="rId39"/>
    <p:sldId id="300" r:id="rId40"/>
    <p:sldId id="302" r:id="rId41"/>
  </p:sldIdLst>
  <p:sldSz cx="12192000" cy="6858000"/>
  <p:notesSz cx="6799263" cy="99298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 smtClean="0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408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50956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8216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4400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65880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3043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46607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62093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 smtClean="0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08136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77825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32039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66480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ksen 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680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si tai epäto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14536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0462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06771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 smtClean="0"/>
              <a:t>Muokkaa tekstin perustyylejä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EFC85-6E4F-4040-91C0-E05BF416C70A}" type="datetimeFigureOut">
              <a:rPr lang="fi-FI" smtClean="0"/>
              <a:t>24.8.2018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A66E35-A3A4-4457-BB57-0E67AC21BC72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64946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9.emf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emf"/><Relationship Id="rId3" Type="http://schemas.openxmlformats.org/officeDocument/2006/relationships/image" Target="../media/image49.emf"/><Relationship Id="rId7" Type="http://schemas.openxmlformats.org/officeDocument/2006/relationships/image" Target="../media/image53.emf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emf"/><Relationship Id="rId5" Type="http://schemas.openxmlformats.org/officeDocument/2006/relationships/image" Target="../media/image51.emf"/><Relationship Id="rId4" Type="http://schemas.openxmlformats.org/officeDocument/2006/relationships/image" Target="../media/image50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b="1" dirty="0" smtClean="0"/>
              <a:t>Eskolanmäen koulu </a:t>
            </a:r>
            <a:br>
              <a:rPr lang="fi-FI" b="1" dirty="0" smtClean="0"/>
            </a:br>
            <a:r>
              <a:rPr lang="fi-FI" b="1" dirty="0" smtClean="0"/>
              <a:t>1978-2018</a:t>
            </a:r>
            <a:endParaRPr lang="fi-FI" b="1" dirty="0"/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fi-FI" sz="4000" b="1" smtClean="0"/>
          </a:p>
          <a:p>
            <a:r>
              <a:rPr lang="fi-FI" sz="4000" b="1" smtClean="0"/>
              <a:t>5.5.2018</a:t>
            </a:r>
            <a:endParaRPr lang="fi-FI" sz="4000" b="1" dirty="0"/>
          </a:p>
        </p:txBody>
      </p:sp>
    </p:spTree>
    <p:extLst>
      <p:ext uri="{BB962C8B-B14F-4D97-AF65-F5344CB8AC3E}">
        <p14:creationId xmlns:p14="http://schemas.microsoft.com/office/powerpoint/2010/main" val="339158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smtClean="0"/>
              <a:t>		Koulun rakentaminen 1977-78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677334" y="1709652"/>
            <a:ext cx="8596668" cy="3880773"/>
          </a:xfrm>
        </p:spPr>
        <p:txBody>
          <a:bodyPr>
            <a:noAutofit/>
          </a:bodyPr>
          <a:lstStyle/>
          <a:p>
            <a:r>
              <a:rPr lang="fi-FI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Koulun rakentaminen liittyy Eskolanmäen alueen rakentamiseen 1970-luvulla Kouvolan kehittymisen ja asukasmäärän kasvamisen </a:t>
            </a:r>
            <a:r>
              <a:rPr lang="fi-FI" sz="24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takia.</a:t>
            </a:r>
          </a:p>
          <a:p>
            <a:r>
              <a:rPr lang="fi-FI" sz="24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Ensimmäiset </a:t>
            </a:r>
            <a:r>
              <a:rPr lang="fi-FI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kerrostalot valmistuivat 1973. Kasvava alue tarvitsi myös palveluita. 1970-luvun puolivälin jälkeen alueelle rakennettiin Eskolanmäen palvelutalo, Eskolanmäen koulu, </a:t>
            </a:r>
            <a:r>
              <a:rPr lang="fi-FI" sz="24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Pentsojan</a:t>
            </a:r>
            <a:r>
              <a:rPr lang="fi-FI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leikkipuisto ja Haanojan Haali</a:t>
            </a:r>
            <a:r>
              <a:rPr lang="fi-FI" sz="24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. 1984 </a:t>
            </a:r>
            <a:r>
              <a:rPr lang="fi-FI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rakennettiin Haanojan lähikirjasto ja hammashoitola. </a:t>
            </a:r>
          </a:p>
          <a:p>
            <a:r>
              <a:rPr lang="fi-FI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Eskolanmäen koulu </a:t>
            </a:r>
            <a:r>
              <a:rPr lang="fi-FI" sz="2400" b="1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valmistui </a:t>
            </a:r>
            <a:r>
              <a:rPr lang="fi-FI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kahdessa vaiheessa 1977-78, ala-asteen valmistuessa ensin. </a:t>
            </a:r>
            <a:endParaRPr lang="fi-FI" sz="2400" b="1" dirty="0"/>
          </a:p>
        </p:txBody>
      </p:sp>
    </p:spTree>
    <p:extLst>
      <p:ext uri="{BB962C8B-B14F-4D97-AF65-F5344CB8AC3E}">
        <p14:creationId xmlns:p14="http://schemas.microsoft.com/office/powerpoint/2010/main" val="24333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smtClean="0"/>
              <a:t>Koulun rakentaminen 1977-78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i-FI" sz="2000" b="1" dirty="0" smtClean="0"/>
              <a:t>Kankaron ala-aste (nykyiset alaluokat) valmistui 1977</a:t>
            </a:r>
          </a:p>
          <a:p>
            <a:r>
              <a:rPr lang="fi-FI" sz="2000" b="1" dirty="0" smtClean="0"/>
              <a:t>Kankaron ala-asteella oli oma rehtori vuoteen 1998 asti, jolloin nimeksi tuli Eskolanmäen ala-aste</a:t>
            </a:r>
          </a:p>
          <a:p>
            <a:r>
              <a:rPr lang="fi-FI" sz="2000" b="1" dirty="0" smtClean="0"/>
              <a:t>Noin 300-350 oppilasta</a:t>
            </a:r>
          </a:p>
          <a:p>
            <a:r>
              <a:rPr lang="fi-FI" sz="2000" b="1" dirty="0" smtClean="0"/>
              <a:t>15 opettajaa</a:t>
            </a:r>
          </a:p>
          <a:p>
            <a:pPr marL="0" indent="0">
              <a:buNone/>
            </a:pPr>
            <a:endParaRPr lang="fi-FI" sz="2000" b="1" dirty="0" smtClean="0"/>
          </a:p>
          <a:p>
            <a:pPr marL="0" indent="0">
              <a:buNone/>
            </a:pPr>
            <a:r>
              <a:rPr lang="fi-FI" sz="2000" b="1" dirty="0" smtClean="0"/>
              <a:t>Eskolanmäen yläaste (yläluokat) 1978</a:t>
            </a:r>
          </a:p>
          <a:p>
            <a:r>
              <a:rPr lang="fi-FI" sz="2000" b="1" dirty="0" smtClean="0"/>
              <a:t>Yli 300 oppilasta</a:t>
            </a:r>
          </a:p>
          <a:p>
            <a:r>
              <a:rPr lang="fi-FI" sz="2000" b="1" dirty="0" smtClean="0"/>
              <a:t>Opettajat tulivat keskustan kouluista, kun </a:t>
            </a:r>
            <a:r>
              <a:rPr lang="fi-FI" sz="2000" b="1" dirty="0" err="1" smtClean="0"/>
              <a:t>Torkkelin</a:t>
            </a:r>
            <a:r>
              <a:rPr lang="fi-FI" sz="2000" b="1" dirty="0" smtClean="0"/>
              <a:t> ja Lyseon lukiot yhdistyivät </a:t>
            </a:r>
          </a:p>
          <a:p>
            <a:r>
              <a:rPr lang="fi-FI" sz="2000" b="1" dirty="0" smtClean="0"/>
              <a:t>26 opettajaa</a:t>
            </a:r>
          </a:p>
          <a:p>
            <a:r>
              <a:rPr lang="fi-FI" sz="2000" b="1" dirty="0" smtClean="0"/>
              <a:t>Otettiin käyttöön 15.8.1978</a:t>
            </a:r>
          </a:p>
          <a:p>
            <a:pPr marL="0" indent="0">
              <a:buNone/>
            </a:pPr>
            <a:endParaRPr lang="fi-FI" b="1" dirty="0" smtClean="0"/>
          </a:p>
        </p:txBody>
      </p:sp>
    </p:spTree>
    <p:extLst>
      <p:ext uri="{BB962C8B-B14F-4D97-AF65-F5344CB8AC3E}">
        <p14:creationId xmlns:p14="http://schemas.microsoft.com/office/powerpoint/2010/main" val="80608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sz="4000" b="1" dirty="0" smtClean="0"/>
              <a:t>Eskolanmäen koulu noin 1980 </a:t>
            </a:r>
            <a:br>
              <a:rPr lang="fi-FI" sz="4000" b="1" dirty="0" smtClean="0"/>
            </a:br>
            <a:r>
              <a:rPr lang="fi-FI" sz="2000" b="1" dirty="0" smtClean="0"/>
              <a:t>(Arkkitehtinä Eeva </a:t>
            </a:r>
            <a:r>
              <a:rPr lang="fi-FI" sz="2000" b="1" dirty="0" err="1" smtClean="0"/>
              <a:t>Keppo</a:t>
            </a:r>
            <a:r>
              <a:rPr lang="fi-FI" sz="2000" b="1" dirty="0" smtClean="0"/>
              <a:t>-Vuolteenaho)</a:t>
            </a:r>
            <a:endParaRPr lang="fi-FI" sz="2000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8282" y="1636461"/>
            <a:ext cx="7429568" cy="5221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334040" y="155354"/>
            <a:ext cx="8596668" cy="907152"/>
          </a:xfrm>
        </p:spPr>
        <p:txBody>
          <a:bodyPr/>
          <a:lstStyle/>
          <a:p>
            <a:r>
              <a:rPr lang="fi-FI" dirty="0" smtClean="0"/>
              <a:t>	</a:t>
            </a:r>
            <a:r>
              <a:rPr lang="fi-FI" b="1" dirty="0" smtClean="0"/>
              <a:t>Koulun rehtorit 1977-2018</a:t>
            </a:r>
            <a:endParaRPr lang="fi-FI" b="1" dirty="0"/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69048" y="906092"/>
            <a:ext cx="5157787" cy="823912"/>
          </a:xfrm>
        </p:spPr>
        <p:txBody>
          <a:bodyPr/>
          <a:lstStyle/>
          <a:p>
            <a:r>
              <a:rPr lang="fi-FI" b="1" dirty="0" smtClean="0"/>
              <a:t>Kankaron ala-aste ja Eskolanmäen alaluokat:</a:t>
            </a:r>
            <a:endParaRPr lang="fi-FI" b="1" dirty="0"/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101388" y="1813244"/>
            <a:ext cx="3679203" cy="411988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fi-FI" b="1" dirty="0"/>
              <a:t>Ilmari </a:t>
            </a:r>
            <a:r>
              <a:rPr lang="fi-FI" b="1" dirty="0" smtClean="0"/>
              <a:t>Koskinen 1977-1995</a:t>
            </a:r>
          </a:p>
          <a:p>
            <a:endParaRPr lang="fi-FI" b="1" dirty="0"/>
          </a:p>
          <a:p>
            <a:endParaRPr lang="fi-FI" b="1" dirty="0" smtClean="0"/>
          </a:p>
          <a:p>
            <a:endParaRPr lang="fi-FI" b="1" dirty="0"/>
          </a:p>
          <a:p>
            <a:pPr marL="0" indent="0">
              <a:buNone/>
            </a:pPr>
            <a:endParaRPr lang="fi-FI" b="1" dirty="0"/>
          </a:p>
          <a:p>
            <a:r>
              <a:rPr lang="fi-FI" b="1" dirty="0" smtClean="0"/>
              <a:t>Keijo Hulkkonen 1995-2001</a:t>
            </a:r>
          </a:p>
          <a:p>
            <a:r>
              <a:rPr lang="fi-FI" b="1" dirty="0" smtClean="0"/>
              <a:t>Teija Toppila-Mörsky 2001- </a:t>
            </a:r>
          </a:p>
          <a:p>
            <a:pPr marL="0" indent="0">
              <a:buNone/>
            </a:pPr>
            <a:endParaRPr lang="fi-FI" dirty="0" smtClean="0"/>
          </a:p>
          <a:p>
            <a:pPr marL="0" indent="0">
              <a:buNone/>
            </a:pPr>
            <a:endParaRPr lang="fi-FI" dirty="0"/>
          </a:p>
          <a:p>
            <a:pPr marL="0" indent="0">
              <a:buNone/>
            </a:pPr>
            <a:endParaRPr lang="fi-FI" dirty="0" smtClean="0"/>
          </a:p>
          <a:p>
            <a:pPr marL="0" indent="0">
              <a:buNone/>
            </a:pPr>
            <a:endParaRPr lang="fi-FI" dirty="0"/>
          </a:p>
        </p:txBody>
      </p:sp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>
          <a:xfrm>
            <a:off x="6702287" y="606953"/>
            <a:ext cx="5183188" cy="649771"/>
          </a:xfrm>
        </p:spPr>
        <p:txBody>
          <a:bodyPr/>
          <a:lstStyle/>
          <a:p>
            <a:r>
              <a:rPr lang="fi-FI" b="1" dirty="0" smtClean="0"/>
              <a:t>Eskolanmäen yläaste:</a:t>
            </a:r>
            <a:endParaRPr lang="fi-FI" b="1" dirty="0"/>
          </a:p>
        </p:txBody>
      </p:sp>
      <p:sp>
        <p:nvSpPr>
          <p:cNvPr id="6" name="Sisällön paikkamerkki 5"/>
          <p:cNvSpPr>
            <a:spLocks noGrp="1"/>
          </p:cNvSpPr>
          <p:nvPr>
            <p:ph sz="quarter" idx="4"/>
          </p:nvPr>
        </p:nvSpPr>
        <p:spPr>
          <a:xfrm>
            <a:off x="6585530" y="1289001"/>
            <a:ext cx="5300802" cy="4405181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fi-FI" b="1" dirty="0"/>
              <a:t>Urpo Koskela </a:t>
            </a:r>
            <a:r>
              <a:rPr lang="fi-FI" b="1" dirty="0" smtClean="0"/>
              <a:t>1978-88</a:t>
            </a:r>
          </a:p>
          <a:p>
            <a:pPr marL="0" indent="0">
              <a:buNone/>
            </a:pPr>
            <a:endParaRPr lang="fi-FI" b="1" dirty="0" smtClean="0"/>
          </a:p>
          <a:p>
            <a:pPr marL="0" indent="0">
              <a:buNone/>
            </a:pPr>
            <a:endParaRPr lang="fi-FI" b="1" dirty="0" smtClean="0"/>
          </a:p>
          <a:p>
            <a:pPr marL="0" indent="0">
              <a:buNone/>
            </a:pPr>
            <a:endParaRPr lang="fi-FI" b="1" dirty="0" smtClean="0"/>
          </a:p>
          <a:p>
            <a:r>
              <a:rPr lang="fi-FI" b="1" dirty="0" smtClean="0"/>
              <a:t>Anja </a:t>
            </a:r>
            <a:r>
              <a:rPr lang="fi-FI" b="1" dirty="0"/>
              <a:t>Aholainen </a:t>
            </a:r>
            <a:r>
              <a:rPr lang="fi-FI" b="1" dirty="0" smtClean="0"/>
              <a:t>1988-89</a:t>
            </a:r>
          </a:p>
          <a:p>
            <a:pPr marL="0" indent="0">
              <a:buNone/>
            </a:pPr>
            <a:endParaRPr lang="fi-FI" b="1" dirty="0"/>
          </a:p>
          <a:p>
            <a:pPr marL="0" indent="0">
              <a:buNone/>
            </a:pPr>
            <a:endParaRPr lang="fi-FI" b="1" dirty="0" smtClean="0"/>
          </a:p>
          <a:p>
            <a:r>
              <a:rPr lang="fi-FI" b="1" dirty="0" smtClean="0"/>
              <a:t>Keijo </a:t>
            </a:r>
            <a:r>
              <a:rPr lang="fi-FI" b="1" dirty="0"/>
              <a:t>Hulkkonen </a:t>
            </a:r>
            <a:r>
              <a:rPr lang="fi-FI" b="1" dirty="0" smtClean="0"/>
              <a:t>1989-2001</a:t>
            </a:r>
          </a:p>
          <a:p>
            <a:endParaRPr lang="fi-FI" sz="1600" b="1" dirty="0"/>
          </a:p>
          <a:p>
            <a:pPr marL="0" indent="0">
              <a:buNone/>
            </a:pPr>
            <a:endParaRPr lang="fi-FI" sz="1600" b="1" dirty="0" smtClean="0"/>
          </a:p>
          <a:p>
            <a:pPr marL="0" indent="0">
              <a:buNone/>
            </a:pPr>
            <a:endParaRPr lang="fi-FI" sz="1600" b="1" dirty="0"/>
          </a:p>
          <a:p>
            <a:pPr marL="0" indent="0">
              <a:buNone/>
            </a:pPr>
            <a:endParaRPr lang="fi-FI" sz="1600" b="1" dirty="0" smtClean="0"/>
          </a:p>
          <a:p>
            <a:pPr marL="0" indent="0">
              <a:buNone/>
            </a:pPr>
            <a:endParaRPr lang="fi-FI" sz="1600" b="1" dirty="0"/>
          </a:p>
        </p:txBody>
      </p:sp>
      <p:sp>
        <p:nvSpPr>
          <p:cNvPr id="7" name="Tekstiruutu 6"/>
          <p:cNvSpPr txBox="1"/>
          <p:nvPr/>
        </p:nvSpPr>
        <p:spPr>
          <a:xfrm>
            <a:off x="335413" y="5888401"/>
            <a:ext cx="11005460" cy="4308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i-FI" sz="2200" b="1" dirty="0" smtClean="0"/>
              <a:t>Teija on ollut </a:t>
            </a:r>
            <a:r>
              <a:rPr lang="fi-FI" sz="2200" b="1" dirty="0" err="1" smtClean="0"/>
              <a:t>Eskolanmäen</a:t>
            </a:r>
            <a:r>
              <a:rPr lang="fi-FI" sz="2200" b="1" dirty="0" smtClean="0"/>
              <a:t> (</a:t>
            </a:r>
            <a:r>
              <a:rPr lang="fi-FI" sz="2200" b="1" dirty="0" err="1" smtClean="0"/>
              <a:t>yhtenäis</a:t>
            </a:r>
            <a:r>
              <a:rPr lang="fi-FI" sz="2200" b="1" dirty="0" smtClean="0"/>
              <a:t>-)koulun rehtorina vuodesta 2001 lähtien.</a:t>
            </a:r>
            <a:endParaRPr lang="fi-FI" sz="2200" b="1" dirty="0"/>
          </a:p>
        </p:txBody>
      </p:sp>
      <p:pic>
        <p:nvPicPr>
          <p:cNvPr id="9" name="Kuva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39436" y="2449610"/>
            <a:ext cx="1571141" cy="1163068"/>
          </a:xfrm>
          <a:prstGeom prst="rect">
            <a:avLst/>
          </a:prstGeom>
        </p:spPr>
      </p:pic>
      <p:pic>
        <p:nvPicPr>
          <p:cNvPr id="10" name="Kuva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10059085" y="3825203"/>
            <a:ext cx="2204069" cy="1518083"/>
          </a:xfrm>
          <a:prstGeom prst="rect">
            <a:avLst/>
          </a:prstGeom>
        </p:spPr>
      </p:pic>
      <p:pic>
        <p:nvPicPr>
          <p:cNvPr id="12" name="Kuva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3568019" y="3801497"/>
            <a:ext cx="1783841" cy="1358695"/>
          </a:xfrm>
          <a:prstGeom prst="rect">
            <a:avLst/>
          </a:prstGeom>
        </p:spPr>
      </p:pic>
      <p:pic>
        <p:nvPicPr>
          <p:cNvPr id="13" name="Kuva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10067185" y="1687629"/>
            <a:ext cx="2187871" cy="1448710"/>
          </a:xfrm>
          <a:prstGeom prst="rect">
            <a:avLst/>
          </a:prstGeom>
        </p:spPr>
      </p:pic>
      <p:pic>
        <p:nvPicPr>
          <p:cNvPr id="16" name="Kuva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9286" y="1962390"/>
            <a:ext cx="1446244" cy="231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50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059719" y="102524"/>
            <a:ext cx="8596668" cy="986444"/>
          </a:xfrm>
        </p:spPr>
        <p:txBody>
          <a:bodyPr>
            <a:normAutofit fontScale="90000"/>
          </a:bodyPr>
          <a:lstStyle/>
          <a:p>
            <a:r>
              <a:rPr lang="fi-FI" b="1" dirty="0" smtClean="0"/>
              <a:t>	</a:t>
            </a:r>
            <a:r>
              <a:rPr lang="fi-FI" b="1" dirty="0" err="1" smtClean="0"/>
              <a:t>Kankaron</a:t>
            </a:r>
            <a:r>
              <a:rPr lang="fi-FI" b="1" dirty="0" smtClean="0"/>
              <a:t> ala-asteen opettajia 1977-78</a:t>
            </a:r>
            <a:endParaRPr lang="fi-FI" b="1" dirty="0"/>
          </a:p>
        </p:txBody>
      </p:sp>
      <p:sp>
        <p:nvSpPr>
          <p:cNvPr id="4" name="Tekstiruutu 3"/>
          <p:cNvSpPr txBox="1"/>
          <p:nvPr/>
        </p:nvSpPr>
        <p:spPr>
          <a:xfrm>
            <a:off x="585894" y="5815490"/>
            <a:ext cx="1052822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600" b="1" dirty="0"/>
              <a:t>Y</a:t>
            </a:r>
            <a:r>
              <a:rPr lang="fi-FI" sz="1600" b="1" dirty="0" smtClean="0"/>
              <a:t>lärivillä: Sakari Viinikainen, Ilmari Koskinen, Juha Jantunen, Liisa Julkunen, Helena Kääriäinen ja Riitta Viinikainen</a:t>
            </a:r>
            <a:endParaRPr lang="fi-FI" sz="1600" b="1" dirty="0"/>
          </a:p>
          <a:p>
            <a:r>
              <a:rPr lang="fi-FI" sz="1600" b="1" dirty="0" smtClean="0"/>
              <a:t>Alarivillä: Raija Valve, Maarit Pulkkinen, Kaija Paakkanen, Kyllikki Pyykkö, Raili </a:t>
            </a:r>
            <a:r>
              <a:rPr lang="fi-FI" sz="1600" b="1" dirty="0" err="1" smtClean="0"/>
              <a:t>Muhti</a:t>
            </a:r>
            <a:r>
              <a:rPr lang="fi-FI" sz="1600" b="1" dirty="0" smtClean="0"/>
              <a:t> (koulusihteeri) ja Raimo Salminen</a:t>
            </a:r>
          </a:p>
          <a:p>
            <a:endParaRPr lang="fi-FI" dirty="0"/>
          </a:p>
        </p:txBody>
      </p:sp>
      <p:pic>
        <p:nvPicPr>
          <p:cNvPr id="7" name="Sisällön paikkamerkki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2765313" y="-833552"/>
            <a:ext cx="5136906" cy="815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02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 smtClean="0"/>
              <a:t>Eskolanmäen</a:t>
            </a:r>
            <a:r>
              <a:rPr lang="fi-FI" dirty="0" smtClean="0"/>
              <a:t> koulun pitkäaikaisia opettajia</a:t>
            </a:r>
            <a:endParaRPr lang="fi-FI" dirty="0"/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/>
          <a:lstStyle/>
          <a:p>
            <a:r>
              <a:rPr lang="fi-FI" b="1" dirty="0" smtClean="0"/>
              <a:t>Luokanopettajia:</a:t>
            </a:r>
            <a:endParaRPr lang="fi-FI" b="1" dirty="0"/>
          </a:p>
        </p:txBody>
      </p:sp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fi-FI" b="1" dirty="0" smtClean="0"/>
              <a:t>Aineenopettajia:</a:t>
            </a:r>
            <a:endParaRPr lang="fi-FI" b="1" dirty="0"/>
          </a:p>
        </p:txBody>
      </p:sp>
      <p:sp>
        <p:nvSpPr>
          <p:cNvPr id="6" name="Sisällön paikkamerkki 5"/>
          <p:cNvSpPr>
            <a:spLocks noGrp="1"/>
          </p:cNvSpPr>
          <p:nvPr>
            <p:ph sz="quarter" idx="4"/>
          </p:nvPr>
        </p:nvSpPr>
        <p:spPr>
          <a:xfrm>
            <a:off x="5088383" y="2731290"/>
            <a:ext cx="4185617" cy="3304117"/>
          </a:xfrm>
        </p:spPr>
        <p:txBody>
          <a:bodyPr>
            <a:normAutofit lnSpcReduction="10000"/>
          </a:bodyPr>
          <a:lstStyle/>
          <a:p>
            <a:r>
              <a:rPr lang="fi-FI" sz="2000" b="1" dirty="0"/>
              <a:t>Anja Aholainen		</a:t>
            </a:r>
            <a:endParaRPr lang="fi-FI" sz="2000" b="1" dirty="0" smtClean="0"/>
          </a:p>
          <a:p>
            <a:r>
              <a:rPr lang="fi-FI" sz="2000" b="1" dirty="0" smtClean="0"/>
              <a:t>Annikki </a:t>
            </a:r>
            <a:r>
              <a:rPr lang="fi-FI" sz="2000" b="1" dirty="0"/>
              <a:t>Junnonen</a:t>
            </a:r>
          </a:p>
          <a:p>
            <a:r>
              <a:rPr lang="fi-FI" sz="2000" b="1" dirty="0"/>
              <a:t>Irma Tammilehto		</a:t>
            </a:r>
            <a:endParaRPr lang="fi-FI" sz="2000" b="1" dirty="0" smtClean="0"/>
          </a:p>
          <a:p>
            <a:r>
              <a:rPr lang="fi-FI" sz="2000" b="1" dirty="0" smtClean="0"/>
              <a:t>Raili </a:t>
            </a:r>
            <a:r>
              <a:rPr lang="fi-FI" sz="2000" b="1" dirty="0" err="1"/>
              <a:t>Mankki</a:t>
            </a:r>
            <a:r>
              <a:rPr lang="fi-FI" sz="2000" b="1" dirty="0"/>
              <a:t>		</a:t>
            </a:r>
          </a:p>
          <a:p>
            <a:r>
              <a:rPr lang="fi-FI" sz="2000" b="1" dirty="0"/>
              <a:t>Liisa </a:t>
            </a:r>
            <a:r>
              <a:rPr lang="fi-FI" sz="2000" b="1" dirty="0" smtClean="0"/>
              <a:t>Suova</a:t>
            </a:r>
          </a:p>
          <a:p>
            <a:r>
              <a:rPr lang="fi-FI" sz="2000" b="1" dirty="0" smtClean="0"/>
              <a:t>Terttu Tamminen</a:t>
            </a:r>
          </a:p>
          <a:p>
            <a:r>
              <a:rPr lang="fi-FI" sz="2000" b="1" dirty="0"/>
              <a:t>Sirkka </a:t>
            </a:r>
            <a:r>
              <a:rPr lang="fi-FI" sz="2000" b="1" dirty="0" smtClean="0"/>
              <a:t>Tiihonen</a:t>
            </a:r>
          </a:p>
          <a:p>
            <a:r>
              <a:rPr lang="fi-FI" sz="2000" b="1" dirty="0" smtClean="0"/>
              <a:t>Eila Andersson</a:t>
            </a:r>
            <a:endParaRPr lang="fi-FI" sz="2000" b="1" dirty="0"/>
          </a:p>
          <a:p>
            <a:endParaRPr lang="fi-FI" sz="2000" b="1" dirty="0" smtClean="0"/>
          </a:p>
          <a:p>
            <a:endParaRPr lang="fi-FI" b="1" dirty="0"/>
          </a:p>
        </p:txBody>
      </p:sp>
      <p:sp>
        <p:nvSpPr>
          <p:cNvPr id="9" name="Sisällön paikkamerkki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fi-FI" sz="2000" b="1" dirty="0"/>
              <a:t>Pirkko Salminen</a:t>
            </a:r>
          </a:p>
          <a:p>
            <a:r>
              <a:rPr lang="fi-FI" sz="2000" b="1" dirty="0"/>
              <a:t>Raimo </a:t>
            </a:r>
            <a:r>
              <a:rPr lang="fi-FI" sz="2000" b="1" dirty="0" smtClean="0"/>
              <a:t>Salminen</a:t>
            </a:r>
          </a:p>
          <a:p>
            <a:r>
              <a:rPr lang="fi-FI" sz="2000" b="1" dirty="0" smtClean="0"/>
              <a:t>Markku Pellava</a:t>
            </a:r>
            <a:endParaRPr lang="fi-FI" sz="2000" b="1" dirty="0"/>
          </a:p>
          <a:p>
            <a:r>
              <a:rPr lang="fi-FI" sz="2000" b="1" dirty="0"/>
              <a:t>Liisa Puustinen</a:t>
            </a:r>
          </a:p>
          <a:p>
            <a:r>
              <a:rPr lang="fi-FI" sz="2000" b="1" dirty="0"/>
              <a:t>Juha Jantunen</a:t>
            </a:r>
          </a:p>
          <a:p>
            <a:r>
              <a:rPr lang="fi-FI" sz="2000" b="1" dirty="0"/>
              <a:t>Helena </a:t>
            </a:r>
            <a:r>
              <a:rPr lang="fi-FI" sz="2000" b="1" dirty="0" smtClean="0"/>
              <a:t>Laaksonen</a:t>
            </a:r>
          </a:p>
          <a:p>
            <a:r>
              <a:rPr lang="fi-FI" sz="2000" b="1" dirty="0" smtClean="0"/>
              <a:t>Pirjo Olkkonen</a:t>
            </a:r>
          </a:p>
          <a:p>
            <a:r>
              <a:rPr lang="fi-FI" sz="2000" b="1" smtClean="0"/>
              <a:t>Osmo Ylönen</a:t>
            </a:r>
            <a:endParaRPr lang="fi-FI" sz="2000" b="1" dirty="0" smtClean="0"/>
          </a:p>
          <a:p>
            <a:pPr marL="0" indent="0">
              <a:buNone/>
            </a:pPr>
            <a:endParaRPr lang="fi-FI" b="1" dirty="0"/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2629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 smtClean="0"/>
              <a:t>Kankaron</a:t>
            </a:r>
            <a:r>
              <a:rPr lang="fi-FI" dirty="0" smtClean="0"/>
              <a:t> koulu 20 vuotta 25.10.1997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519392" y="1462319"/>
            <a:ext cx="2922077" cy="4605971"/>
          </a:xfrm>
        </p:spPr>
        <p:txBody>
          <a:bodyPr>
            <a:normAutofit fontScale="25000" lnSpcReduction="20000"/>
          </a:bodyPr>
          <a:lstStyle/>
          <a:p>
            <a:r>
              <a:rPr lang="fi-FI" sz="6400" b="1" dirty="0" smtClean="0"/>
              <a:t>Laulu </a:t>
            </a:r>
            <a:r>
              <a:rPr lang="fi-FI" sz="6400" b="1" dirty="0" err="1" smtClean="0"/>
              <a:t>Kankaron</a:t>
            </a:r>
            <a:r>
              <a:rPr lang="fi-FI" sz="6400" b="1" dirty="0" smtClean="0"/>
              <a:t> koululle:</a:t>
            </a:r>
          </a:p>
          <a:p>
            <a:pPr marL="0" indent="0">
              <a:buNone/>
            </a:pPr>
            <a:r>
              <a:rPr lang="fi-FI" sz="5600" b="1" dirty="0"/>
              <a:t>Peruskoulun alkuaikaan</a:t>
            </a:r>
          </a:p>
          <a:p>
            <a:pPr marL="0" indent="0">
              <a:buNone/>
            </a:pPr>
            <a:r>
              <a:rPr lang="fi-FI" sz="5600" b="1" dirty="0"/>
              <a:t>koulutukseen satsattiin.</a:t>
            </a:r>
          </a:p>
          <a:p>
            <a:pPr marL="0" indent="0">
              <a:buNone/>
            </a:pPr>
            <a:r>
              <a:rPr lang="fi-FI" sz="5600" b="1" dirty="0"/>
              <a:t>Eipä ollut Kouvolakaan</a:t>
            </a:r>
          </a:p>
          <a:p>
            <a:pPr marL="0" indent="0">
              <a:buNone/>
            </a:pPr>
            <a:r>
              <a:rPr lang="fi-FI" sz="5600" b="1" dirty="0"/>
              <a:t>vielä niin köyhä niin.</a:t>
            </a:r>
          </a:p>
          <a:p>
            <a:pPr marL="0" indent="0">
              <a:buNone/>
            </a:pPr>
            <a:r>
              <a:rPr lang="fi-FI" sz="5600" b="1" dirty="0" err="1"/>
              <a:t>Kankaro</a:t>
            </a:r>
            <a:r>
              <a:rPr lang="fi-FI" sz="5600" b="1" dirty="0"/>
              <a:t> sai ala-asteen,</a:t>
            </a:r>
          </a:p>
          <a:p>
            <a:pPr marL="0" indent="0">
              <a:buNone/>
            </a:pPr>
            <a:r>
              <a:rPr lang="fi-FI" sz="5600" b="1" dirty="0"/>
              <a:t>ikioman rehtorin.</a:t>
            </a:r>
          </a:p>
          <a:p>
            <a:pPr marL="0" indent="0">
              <a:buNone/>
            </a:pPr>
            <a:r>
              <a:rPr lang="fi-FI" sz="5600" b="1" dirty="0"/>
              <a:t>Länsipäähän yläaste</a:t>
            </a:r>
          </a:p>
          <a:p>
            <a:pPr marL="0" indent="0">
              <a:buNone/>
            </a:pPr>
            <a:r>
              <a:rPr lang="fi-FI" sz="5600" b="1" dirty="0"/>
              <a:t>pian lisättiin.</a:t>
            </a:r>
          </a:p>
          <a:p>
            <a:pPr marL="0" indent="0">
              <a:buNone/>
            </a:pPr>
            <a:r>
              <a:rPr lang="fi-FI" sz="5600" b="1" dirty="0"/>
              <a:t> </a:t>
            </a:r>
          </a:p>
          <a:p>
            <a:pPr marL="0" indent="0">
              <a:buNone/>
            </a:pPr>
            <a:r>
              <a:rPr lang="fi-FI" sz="5600" b="1" dirty="0" err="1"/>
              <a:t>Kankaro</a:t>
            </a:r>
            <a:r>
              <a:rPr lang="fi-FI" sz="5600" b="1" dirty="0"/>
              <a:t> </a:t>
            </a:r>
            <a:r>
              <a:rPr lang="fi-FI" sz="5600" b="1" dirty="0" err="1"/>
              <a:t>kakskyt</a:t>
            </a:r>
            <a:r>
              <a:rPr lang="fi-FI" sz="5600" b="1" dirty="0"/>
              <a:t> vuotta</a:t>
            </a:r>
          </a:p>
          <a:p>
            <a:pPr marL="0" indent="0">
              <a:buNone/>
            </a:pPr>
            <a:r>
              <a:rPr lang="fi-FI" sz="5600" b="1" dirty="0"/>
              <a:t>opettanut et </a:t>
            </a:r>
            <a:r>
              <a:rPr lang="fi-FI" sz="5600" b="1" dirty="0" err="1"/>
              <a:t>oo</a:t>
            </a:r>
            <a:r>
              <a:rPr lang="fi-FI" sz="5600" b="1" dirty="0"/>
              <a:t> suotta.</a:t>
            </a:r>
          </a:p>
          <a:p>
            <a:pPr marL="0" indent="0">
              <a:buNone/>
            </a:pPr>
            <a:r>
              <a:rPr lang="fi-FI" sz="5600" b="1" dirty="0"/>
              <a:t>Jäljen jätit varmaan</a:t>
            </a:r>
          </a:p>
          <a:p>
            <a:pPr marL="0" indent="0">
              <a:buNone/>
            </a:pPr>
            <a:r>
              <a:rPr lang="fi-FI" sz="5600" b="1" dirty="0"/>
              <a:t>kaikkiin sydämiin.</a:t>
            </a:r>
          </a:p>
          <a:p>
            <a:pPr marL="0" indent="0">
              <a:buNone/>
            </a:pPr>
            <a:r>
              <a:rPr lang="fi-FI" sz="4300" b="1" dirty="0"/>
              <a:t> 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2795657" y="1769890"/>
            <a:ext cx="3480452" cy="472235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fi-FI" sz="5600" b="1" dirty="0"/>
              <a:t>Muuttuu koko yhteiskunta,</a:t>
            </a:r>
          </a:p>
          <a:p>
            <a:pPr marL="0" indent="0">
              <a:buNone/>
            </a:pPr>
            <a:r>
              <a:rPr lang="fi-FI" sz="5600" b="1" dirty="0"/>
              <a:t>miksi ei siis koulutkin. </a:t>
            </a:r>
            <a:r>
              <a:rPr lang="fi-FI" sz="5600" b="1" dirty="0" err="1"/>
              <a:t>Mut</a:t>
            </a:r>
            <a:endParaRPr lang="fi-FI" sz="5600" b="1" dirty="0"/>
          </a:p>
          <a:p>
            <a:pPr marL="0" indent="0">
              <a:buNone/>
            </a:pPr>
            <a:r>
              <a:rPr lang="fi-FI" sz="5600" b="1" dirty="0"/>
              <a:t>tuskin tekee </a:t>
            </a:r>
            <a:r>
              <a:rPr lang="fi-FI" sz="5600" b="1" dirty="0" err="1"/>
              <a:t>tarpeettomiks</a:t>
            </a:r>
            <a:r>
              <a:rPr lang="fi-FI" sz="5600" b="1" dirty="0"/>
              <a:t> kone rehtorit.</a:t>
            </a:r>
          </a:p>
          <a:p>
            <a:pPr marL="0" indent="0">
              <a:buNone/>
            </a:pPr>
            <a:r>
              <a:rPr lang="fi-FI" sz="5600" b="1" dirty="0"/>
              <a:t>Jotain meiltä aina puuttuu,</a:t>
            </a:r>
          </a:p>
          <a:p>
            <a:pPr marL="0" indent="0">
              <a:buNone/>
            </a:pPr>
            <a:r>
              <a:rPr lang="fi-FI" sz="5600" b="1" dirty="0"/>
              <a:t>turhaan sitä surisit,</a:t>
            </a:r>
          </a:p>
          <a:p>
            <a:pPr marL="0" indent="0">
              <a:buNone/>
            </a:pPr>
            <a:r>
              <a:rPr lang="fi-FI" sz="5600" b="1" dirty="0"/>
              <a:t>kehityshän katostakin poisti ämpärit.</a:t>
            </a:r>
          </a:p>
          <a:p>
            <a:pPr marL="0" indent="0">
              <a:buNone/>
            </a:pPr>
            <a:r>
              <a:rPr lang="fi-FI" sz="5600" b="1" dirty="0"/>
              <a:t> </a:t>
            </a:r>
          </a:p>
          <a:p>
            <a:pPr marL="0" indent="0">
              <a:buNone/>
            </a:pPr>
            <a:r>
              <a:rPr lang="fi-FI" sz="5600" b="1" dirty="0"/>
              <a:t>Parhaansa kun kaikki tekee,</a:t>
            </a:r>
          </a:p>
          <a:p>
            <a:pPr marL="0" indent="0">
              <a:buNone/>
            </a:pPr>
            <a:r>
              <a:rPr lang="fi-FI" sz="5600" b="1" dirty="0"/>
              <a:t>valoisasti kaiken näkee,</a:t>
            </a:r>
          </a:p>
          <a:p>
            <a:pPr marL="0" indent="0">
              <a:buNone/>
            </a:pPr>
            <a:r>
              <a:rPr lang="fi-FI" sz="5600" b="1" dirty="0" err="1"/>
              <a:t>voisko</a:t>
            </a:r>
            <a:r>
              <a:rPr lang="fi-FI" sz="5600" b="1" dirty="0"/>
              <a:t> mennä mynkään</a:t>
            </a:r>
          </a:p>
          <a:p>
            <a:pPr marL="0" indent="0">
              <a:buNone/>
            </a:pPr>
            <a:r>
              <a:rPr lang="fi-FI" sz="5600" b="1" dirty="0"/>
              <a:t>koulu mitenkään!</a:t>
            </a:r>
          </a:p>
          <a:p>
            <a:pPr marL="0" indent="0">
              <a:buNone/>
            </a:pPr>
            <a:r>
              <a:rPr lang="fi-FI" sz="5600" b="1" dirty="0"/>
              <a:t> </a:t>
            </a:r>
          </a:p>
          <a:p>
            <a:pPr marL="0" indent="0">
              <a:buNone/>
            </a:pPr>
            <a:r>
              <a:rPr lang="fi-FI" sz="5600" b="1" dirty="0" err="1"/>
              <a:t>Kankaro</a:t>
            </a:r>
            <a:r>
              <a:rPr lang="fi-FI" sz="5600" b="1" dirty="0"/>
              <a:t> </a:t>
            </a:r>
            <a:r>
              <a:rPr lang="fi-FI" sz="5600" b="1" dirty="0" err="1"/>
              <a:t>kakskyt</a:t>
            </a:r>
            <a:r>
              <a:rPr lang="fi-FI" sz="5600" b="1" dirty="0"/>
              <a:t> vuotta</a:t>
            </a:r>
          </a:p>
          <a:p>
            <a:pPr marL="0" indent="0">
              <a:buNone/>
            </a:pPr>
            <a:r>
              <a:rPr lang="fi-FI" sz="5600" b="1" dirty="0"/>
              <a:t>opettanut et </a:t>
            </a:r>
            <a:r>
              <a:rPr lang="fi-FI" sz="5600" b="1" dirty="0" err="1"/>
              <a:t>oo</a:t>
            </a:r>
            <a:r>
              <a:rPr lang="fi-FI" sz="5600" b="1" dirty="0"/>
              <a:t> suotta.</a:t>
            </a:r>
          </a:p>
          <a:p>
            <a:pPr marL="0" indent="0">
              <a:buNone/>
            </a:pPr>
            <a:r>
              <a:rPr lang="fi-FI" sz="5600" b="1" dirty="0" smtClean="0"/>
              <a:t>Jäljen </a:t>
            </a:r>
            <a:r>
              <a:rPr lang="fi-FI" sz="5600" b="1" dirty="0"/>
              <a:t>jätit varmaan</a:t>
            </a:r>
          </a:p>
          <a:p>
            <a:pPr marL="0" indent="0">
              <a:buNone/>
            </a:pPr>
            <a:r>
              <a:rPr lang="fi-FI" sz="5600" b="1" dirty="0"/>
              <a:t>kaikkiin sydämiin.</a:t>
            </a:r>
          </a:p>
          <a:p>
            <a:endParaRPr lang="fi-FI" dirty="0"/>
          </a:p>
        </p:txBody>
      </p:sp>
      <p:pic>
        <p:nvPicPr>
          <p:cNvPr id="5" name="Kuva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10048165" y="133852"/>
            <a:ext cx="2277687" cy="2009983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038868" y="2136116"/>
            <a:ext cx="5669517" cy="393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44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590550" y="355000"/>
            <a:ext cx="10515600" cy="1325563"/>
          </a:xfrm>
        </p:spPr>
        <p:txBody>
          <a:bodyPr/>
          <a:lstStyle/>
          <a:p>
            <a:r>
              <a:rPr lang="fi-FI" b="1" dirty="0" smtClean="0"/>
              <a:t>	Hauskin luokkakuva: 9A 1985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999" y="1680563"/>
            <a:ext cx="7967575" cy="517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8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smtClean="0"/>
              <a:t>    Tietokoneet otettiin käyttöön 1982</a:t>
            </a:r>
            <a:endParaRPr lang="fi-FI" b="1" dirty="0"/>
          </a:p>
        </p:txBody>
      </p:sp>
      <p:pic>
        <p:nvPicPr>
          <p:cNvPr id="5" name="Sisällön paikkamerkki 4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7339"/>
            <a:ext cx="6400800" cy="479066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6400800" y="2373138"/>
            <a:ext cx="5377070" cy="4484861"/>
          </a:xfrm>
        </p:spPr>
        <p:txBody>
          <a:bodyPr>
            <a:normAutofit/>
          </a:bodyPr>
          <a:lstStyle/>
          <a:p>
            <a:r>
              <a:rPr lang="fi-FI" sz="2000" b="1" dirty="0" smtClean="0"/>
              <a:t>Tietokoneille oli oma tila aulassa.</a:t>
            </a:r>
          </a:p>
          <a:p>
            <a:r>
              <a:rPr lang="fi-FI" sz="2000" b="1" dirty="0" smtClean="0"/>
              <a:t>Kymmenkunta </a:t>
            </a:r>
            <a:r>
              <a:rPr lang="fi-FI" sz="2000" b="1" dirty="0"/>
              <a:t>tietokonetta. Tietokoneiden käyttöön oli omat vuorot. </a:t>
            </a:r>
            <a:endParaRPr lang="fi-FI" sz="2000" b="1" dirty="0" smtClean="0"/>
          </a:p>
          <a:p>
            <a:r>
              <a:rPr lang="fi-FI" sz="2000" b="1" dirty="0" smtClean="0"/>
              <a:t>Enimmäkseen harjoiteltiin </a:t>
            </a:r>
            <a:r>
              <a:rPr lang="fi-FI" sz="2000" b="1" dirty="0"/>
              <a:t>tietokoneen käyttöä, esim. </a:t>
            </a:r>
            <a:r>
              <a:rPr lang="fi-FI" sz="2000" b="1" dirty="0" smtClean="0"/>
              <a:t>tekstinkäsittelyohjelma Wordia</a:t>
            </a:r>
            <a:r>
              <a:rPr lang="fi-FI" sz="20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7591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	</a:t>
            </a:r>
            <a:r>
              <a:rPr lang="fi-FI" b="1" dirty="0" smtClean="0"/>
              <a:t>Vuoden koulu 1995: Eskolanmäen yläaste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fi-FI" dirty="0" smtClean="0"/>
              <a:t>Eskolanmäen yläaste valittiin Suomessa vuoden kouluksi</a:t>
            </a:r>
          </a:p>
          <a:p>
            <a:r>
              <a:rPr lang="fi-FI" dirty="0" smtClean="0"/>
              <a:t>Perusteena oli: ”Suuntautuminen ulos yhteiskuntaan sekä raikas uudistusmieli”</a:t>
            </a:r>
          </a:p>
          <a:p>
            <a:r>
              <a:rPr lang="fi-FI" dirty="0" smtClean="0"/>
              <a:t>Koulu oli luonnontieteellisissä ja kansainvälisissä projekteissa aktiivinen</a:t>
            </a:r>
            <a:endParaRPr lang="fi-FI" dirty="0"/>
          </a:p>
          <a:p>
            <a:endParaRPr lang="fi-FI" dirty="0" smtClean="0"/>
          </a:p>
          <a:p>
            <a:r>
              <a:rPr lang="fi-FI" dirty="0" smtClean="0"/>
              <a:t>Samana vuonna aloitettiin </a:t>
            </a:r>
            <a:r>
              <a:rPr lang="fi-FI" dirty="0" err="1" smtClean="0"/>
              <a:t>Hitech</a:t>
            </a:r>
            <a:r>
              <a:rPr lang="fi-FI" dirty="0" smtClean="0"/>
              <a:t> – erikoislinja, jossa painotetaan luonnontieteitä ja englantia</a:t>
            </a:r>
            <a:endParaRPr lang="fi-FI" dirty="0"/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37019" y="1330036"/>
            <a:ext cx="3902386" cy="552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48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891444" y="216131"/>
            <a:ext cx="4685607" cy="734725"/>
          </a:xfrm>
        </p:spPr>
        <p:txBody>
          <a:bodyPr/>
          <a:lstStyle/>
          <a:p>
            <a:r>
              <a:rPr lang="fi-FI" b="1" dirty="0" smtClean="0"/>
              <a:t>Vuoden koulu 1995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6538" y="840212"/>
            <a:ext cx="8894618" cy="598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493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5" y="609599"/>
            <a:ext cx="6155728" cy="1485207"/>
          </a:xfrm>
        </p:spPr>
        <p:txBody>
          <a:bodyPr>
            <a:normAutofit fontScale="90000"/>
          </a:bodyPr>
          <a:lstStyle/>
          <a:p>
            <a:r>
              <a:rPr lang="fi-FI" dirty="0" smtClean="0"/>
              <a:t>Myrkkyjuna (</a:t>
            </a:r>
            <a:r>
              <a:rPr lang="fi-FI" dirty="0" err="1" smtClean="0"/>
              <a:t>Toxic</a:t>
            </a:r>
            <a:r>
              <a:rPr lang="fi-FI" dirty="0" smtClean="0"/>
              <a:t> Train) ja Euroopan kemianteollisuuden järjestön tiedeopetuspalkinto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677334" y="2160589"/>
            <a:ext cx="3562157" cy="4522844"/>
          </a:xfrm>
        </p:spPr>
        <p:txBody>
          <a:bodyPr>
            <a:normAutofit/>
          </a:bodyPr>
          <a:lstStyle/>
          <a:p>
            <a:r>
              <a:rPr lang="fi-FI" b="1" dirty="0" smtClean="0"/>
              <a:t>7A – luokan tutkimus Venäjältä Kouvolan kautta kuljetettavista vaarallisista aineista 1995</a:t>
            </a:r>
          </a:p>
          <a:p>
            <a:r>
              <a:rPr lang="fi-FI" b="1" dirty="0" smtClean="0"/>
              <a:t>Projekti sisälsi vierailun ratapihantoimintaan, kirjallisuuden tutkimiseen, aineiden ominaisuuksien tutkimiseen kemian luokassa ja yhteenvedon.</a:t>
            </a:r>
          </a:p>
          <a:p>
            <a:r>
              <a:rPr lang="fi-FI" b="1" dirty="0" smtClean="0"/>
              <a:t>Yhteensä 17 tunnin kokonaisuus</a:t>
            </a:r>
          </a:p>
          <a:p>
            <a:r>
              <a:rPr lang="fi-FI" b="1" dirty="0" smtClean="0"/>
              <a:t>Yhteistoiminnallista oppimista</a:t>
            </a:r>
          </a:p>
          <a:p>
            <a:endParaRPr lang="fi-FI" dirty="0" smtClean="0"/>
          </a:p>
          <a:p>
            <a:endParaRPr lang="fi-FI" dirty="0" smtClean="0"/>
          </a:p>
          <a:p>
            <a:endParaRPr lang="fi-FI" dirty="0"/>
          </a:p>
        </p:txBody>
      </p:sp>
      <p:pic>
        <p:nvPicPr>
          <p:cNvPr id="6" name="Kuva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8557437" y="-1248810"/>
            <a:ext cx="2385753" cy="4883373"/>
          </a:xfrm>
          <a:prstGeom prst="rect">
            <a:avLst/>
          </a:prstGeom>
        </p:spPr>
      </p:pic>
      <p:pic>
        <p:nvPicPr>
          <p:cNvPr id="4" name="Kuva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839" y="3601777"/>
            <a:ext cx="4046161" cy="3256223"/>
          </a:xfrm>
          <a:prstGeom prst="rect">
            <a:avLst/>
          </a:prstGeom>
        </p:spPr>
      </p:pic>
      <p:pic>
        <p:nvPicPr>
          <p:cNvPr id="5" name="Kuva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438" y="2934393"/>
            <a:ext cx="4037774" cy="363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6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sz="3200" dirty="0" smtClean="0">
                <a:solidFill>
                  <a:srgbClr val="90C226"/>
                </a:solidFill>
              </a:rPr>
              <a:t>Euroopan </a:t>
            </a:r>
            <a:r>
              <a:rPr lang="fi-FI" sz="3200" dirty="0">
                <a:solidFill>
                  <a:srgbClr val="90C226"/>
                </a:solidFill>
              </a:rPr>
              <a:t>kemianteollisuuden järjestön </a:t>
            </a:r>
            <a:r>
              <a:rPr lang="fi-FI" sz="3200" dirty="0" smtClean="0">
                <a:solidFill>
                  <a:srgbClr val="90C226"/>
                </a:solidFill>
              </a:rPr>
              <a:t>tiedeopetuspalkinto 1995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3212716" y="1865509"/>
            <a:ext cx="4184035" cy="3880772"/>
          </a:xfrm>
          <a:ln>
            <a:solidFill>
              <a:schemeClr val="accent2"/>
            </a:solidFill>
          </a:ln>
        </p:spPr>
        <p:txBody>
          <a:bodyPr/>
          <a:lstStyle/>
          <a:p>
            <a:r>
              <a:rPr lang="fi-FI" b="1" dirty="0" smtClean="0"/>
              <a:t>Loppukilpailussa oli 21 projektia 8 maasta</a:t>
            </a:r>
          </a:p>
          <a:p>
            <a:r>
              <a:rPr lang="fi-FI" b="1" dirty="0" smtClean="0"/>
              <a:t>Kansainvälinen tuomaristo kiitti Myrkkyjuna-projektia oppilaskeskeiseksi työksi, jossa oli tehty todellista tutkimusta paikallisesti kiinnostavasta ja tärkeästä aiheesta</a:t>
            </a:r>
          </a:p>
          <a:p>
            <a:r>
              <a:rPr lang="fi-FI" b="1" dirty="0" smtClean="0"/>
              <a:t>Palkintoon kuului maineen ja rahapalkinnon lisäksi opintomatka Ranskaan.</a:t>
            </a:r>
          </a:p>
          <a:p>
            <a:endParaRPr lang="fi-FI" b="1" dirty="0"/>
          </a:p>
        </p:txBody>
      </p:sp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99531" y="3089494"/>
            <a:ext cx="4184650" cy="2845176"/>
          </a:xfrm>
          <a:prstGeom prst="rect">
            <a:avLst/>
          </a:prstGeom>
        </p:spPr>
      </p:pic>
      <p:sp>
        <p:nvSpPr>
          <p:cNvPr id="7" name="Tekstiruutu 6"/>
          <p:cNvSpPr txBox="1"/>
          <p:nvPr/>
        </p:nvSpPr>
        <p:spPr>
          <a:xfrm>
            <a:off x="7668202" y="5934670"/>
            <a:ext cx="44473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 smtClean="0"/>
              <a:t>Kouvolan kaupunginjohtaja Aimo Ahti ja opettaja Anja Aholainen Suomen palkintojenjakotilaisuudessa.</a:t>
            </a:r>
            <a:endParaRPr lang="fi-FI" dirty="0"/>
          </a:p>
        </p:txBody>
      </p:sp>
      <p:pic>
        <p:nvPicPr>
          <p:cNvPr id="9" name="Kuva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08" y="1718934"/>
            <a:ext cx="2779128" cy="406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5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			</a:t>
            </a:r>
            <a:r>
              <a:rPr lang="fi-FI" b="1" dirty="0" err="1" smtClean="0"/>
              <a:t>Hitech</a:t>
            </a:r>
            <a:r>
              <a:rPr lang="fi-FI" b="1" dirty="0" smtClean="0"/>
              <a:t> – linja 1995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838200" y="1825625"/>
            <a:ext cx="3949931" cy="4351338"/>
          </a:xfrm>
        </p:spPr>
        <p:txBody>
          <a:bodyPr/>
          <a:lstStyle/>
          <a:p>
            <a:r>
              <a:rPr lang="fi-FI" sz="2400" b="1" dirty="0"/>
              <a:t>Perehdytään kokeellisesti havaintoja tekemällä luonnonilmiöihin, </a:t>
            </a:r>
          </a:p>
          <a:p>
            <a:r>
              <a:rPr lang="fi-FI" sz="2400" b="1" dirty="0"/>
              <a:t>opetellaan tähtitieteen perusteita ja elektroniikkaa sekä tehdään laboratoriotöitä </a:t>
            </a:r>
          </a:p>
          <a:p>
            <a:r>
              <a:rPr lang="fi-FI" sz="2400" b="1" dirty="0"/>
              <a:t>ja opintokäyntejä.</a:t>
            </a:r>
          </a:p>
          <a:p>
            <a:endParaRPr lang="fi-FI" dirty="0"/>
          </a:p>
        </p:txBody>
      </p:sp>
      <p:pic>
        <p:nvPicPr>
          <p:cNvPr id="4" name="Picture 3" descr="C:\Documents and Settings\Raili\Omat tiedostot\Omat kuvatiedostot\'05_12_10_01\DCIM\101MSDCF\DSC001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076" y="2094807"/>
            <a:ext cx="6350924" cy="4763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kstiruutu 4"/>
          <p:cNvSpPr txBox="1"/>
          <p:nvPr/>
        </p:nvSpPr>
        <p:spPr>
          <a:xfrm>
            <a:off x="6584834" y="1571587"/>
            <a:ext cx="5378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800" dirty="0" smtClean="0"/>
              <a:t>Laboratoriotyöpaja Heurekassa</a:t>
            </a:r>
            <a:endParaRPr lang="fi-FI" sz="2800" dirty="0"/>
          </a:p>
        </p:txBody>
      </p:sp>
    </p:spTree>
    <p:extLst>
      <p:ext uri="{BB962C8B-B14F-4D97-AF65-F5344CB8AC3E}">
        <p14:creationId xmlns:p14="http://schemas.microsoft.com/office/powerpoint/2010/main" val="364561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4911"/>
          </a:xfrm>
        </p:spPr>
        <p:txBody>
          <a:bodyPr/>
          <a:lstStyle/>
          <a:p>
            <a:r>
              <a:rPr lang="fi-FI" b="1" dirty="0" err="1" smtClean="0"/>
              <a:t>Hitech</a:t>
            </a:r>
            <a:r>
              <a:rPr lang="fi-FI" b="1" dirty="0" smtClean="0"/>
              <a:t> tutustumassa vedenpuhdistamoon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3201" y="1122218"/>
            <a:ext cx="8203264" cy="5714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96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Keskon ympäristöpalkinto 2001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0873" y="1463040"/>
            <a:ext cx="8960327" cy="545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4" y="584662"/>
            <a:ext cx="8596668" cy="1320800"/>
          </a:xfrm>
        </p:spPr>
        <p:txBody>
          <a:bodyPr/>
          <a:lstStyle/>
          <a:p>
            <a:r>
              <a:rPr lang="fi-FI" b="1" dirty="0" smtClean="0"/>
              <a:t>Kansainvälisyys Eskolanmäen koulussa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677334" y="2177215"/>
            <a:ext cx="4184035" cy="3117992"/>
          </a:xfrm>
        </p:spPr>
        <p:txBody>
          <a:bodyPr>
            <a:normAutofit lnSpcReduction="10000"/>
          </a:bodyPr>
          <a:lstStyle/>
          <a:p>
            <a:r>
              <a:rPr lang="fi-FI" sz="2000" b="1" dirty="0" smtClean="0"/>
              <a:t>Kansainvälistymisen apuna ovat olleet Kouvolan ystävyyskaupungit:</a:t>
            </a:r>
          </a:p>
          <a:p>
            <a:pPr marL="0" indent="0">
              <a:buNone/>
            </a:pPr>
            <a:r>
              <a:rPr lang="fi-FI" sz="2000" b="1" dirty="0" smtClean="0"/>
              <a:t>	-Ruotsissa </a:t>
            </a:r>
            <a:r>
              <a:rPr lang="fi-FI" sz="2000" b="1" dirty="0" err="1" smtClean="0"/>
              <a:t>Lidköping</a:t>
            </a:r>
            <a:endParaRPr lang="fi-FI" sz="2000" b="1" dirty="0" smtClean="0"/>
          </a:p>
          <a:p>
            <a:pPr marL="0" indent="0">
              <a:buNone/>
            </a:pPr>
            <a:r>
              <a:rPr lang="fi-FI" sz="2000" b="1" dirty="0" smtClean="0"/>
              <a:t>	-Norjassa </a:t>
            </a:r>
            <a:r>
              <a:rPr lang="fi-FI" sz="2000" b="1" dirty="0" err="1" smtClean="0"/>
              <a:t>Norde</a:t>
            </a:r>
            <a:r>
              <a:rPr lang="fi-FI" sz="2000" b="1" dirty="0" smtClean="0"/>
              <a:t> </a:t>
            </a:r>
            <a:r>
              <a:rPr lang="fi-FI" sz="2000" b="1" dirty="0" err="1" smtClean="0"/>
              <a:t>Aurdal</a:t>
            </a:r>
            <a:endParaRPr lang="fi-FI" sz="2000" b="1" dirty="0" smtClean="0"/>
          </a:p>
          <a:p>
            <a:pPr marL="0" indent="0">
              <a:buNone/>
            </a:pPr>
            <a:r>
              <a:rPr lang="fi-FI" sz="2000" b="1" dirty="0" smtClean="0"/>
              <a:t>	-Tanskassa </a:t>
            </a:r>
            <a:r>
              <a:rPr lang="fi-FI" sz="2000" b="1" dirty="0" err="1" smtClean="0"/>
              <a:t>Skanderborg</a:t>
            </a:r>
            <a:endParaRPr lang="fi-FI" sz="2000" b="1" dirty="0" smtClean="0"/>
          </a:p>
          <a:p>
            <a:pPr marL="0" indent="0">
              <a:buNone/>
            </a:pPr>
            <a:r>
              <a:rPr lang="fi-FI" sz="2000" b="1" dirty="0" smtClean="0"/>
              <a:t>	(-Venäjällä </a:t>
            </a:r>
            <a:r>
              <a:rPr lang="fi-FI" sz="2000" b="1" dirty="0" err="1" smtClean="0"/>
              <a:t>Vologda</a:t>
            </a:r>
            <a:r>
              <a:rPr lang="fi-FI" sz="2000" b="1" dirty="0" smtClean="0"/>
              <a:t>)</a:t>
            </a:r>
            <a:endParaRPr lang="fi-FI" sz="2000" b="1" dirty="0"/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fi-FI" b="1" dirty="0" smtClean="0"/>
              <a:t>Toisen sysäys kansainvälisyyteen oli Suomen liittyminen Euroopan unioniin 1995 ja </a:t>
            </a:r>
            <a:r>
              <a:rPr lang="fi-FI" b="1" dirty="0" err="1" smtClean="0"/>
              <a:t>Comenius</a:t>
            </a:r>
            <a:r>
              <a:rPr lang="fi-FI" b="1" dirty="0" smtClean="0"/>
              <a:t> – hankkeet ympäri Eurooppaa</a:t>
            </a:r>
            <a:endParaRPr lang="fi-FI" b="1" dirty="0"/>
          </a:p>
          <a:p>
            <a:r>
              <a:rPr lang="fi-FI" b="1" dirty="0" smtClean="0"/>
              <a:t>Myös </a:t>
            </a:r>
            <a:r>
              <a:rPr lang="fi-FI" b="1" dirty="0" err="1" smtClean="0"/>
              <a:t>Hitech</a:t>
            </a:r>
            <a:r>
              <a:rPr lang="fi-FI" b="1" dirty="0" smtClean="0"/>
              <a:t> – luokat ja muut opintoretket ovat </a:t>
            </a:r>
            <a:r>
              <a:rPr lang="fi-FI" b="1" dirty="0" err="1" smtClean="0"/>
              <a:t>suuntauneet</a:t>
            </a:r>
            <a:r>
              <a:rPr lang="fi-FI" b="1" dirty="0" smtClean="0"/>
              <a:t> yli rajojen, esimerkiksi 2014 </a:t>
            </a:r>
            <a:r>
              <a:rPr lang="fi-FI" b="1" dirty="0" err="1" smtClean="0"/>
              <a:t>Cern:iin</a:t>
            </a:r>
            <a:r>
              <a:rPr lang="fi-FI" b="1" dirty="0" smtClean="0"/>
              <a:t> </a:t>
            </a:r>
            <a:r>
              <a:rPr lang="fi-FI" b="1" dirty="0"/>
              <a:t>G</a:t>
            </a:r>
            <a:r>
              <a:rPr lang="fi-FI" b="1" dirty="0" smtClean="0"/>
              <a:t>eneveen</a:t>
            </a:r>
          </a:p>
          <a:p>
            <a:r>
              <a:rPr lang="fi-FI" b="1" dirty="0" smtClean="0"/>
              <a:t>Koulussamme on vieraillut Pisa –tulosten innoittamina useita opettajien ryhmiä, esimerkiksi Turkista, Espanjasta, Kiinasta, Englannista ja Venäjältä</a:t>
            </a:r>
            <a:endParaRPr lang="fi-FI" b="1" dirty="0"/>
          </a:p>
        </p:txBody>
      </p:sp>
    </p:spTree>
    <p:extLst>
      <p:ext uri="{BB962C8B-B14F-4D97-AF65-F5344CB8AC3E}">
        <p14:creationId xmlns:p14="http://schemas.microsoft.com/office/powerpoint/2010/main" val="335656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03069"/>
          </a:xfrm>
        </p:spPr>
        <p:txBody>
          <a:bodyPr/>
          <a:lstStyle/>
          <a:p>
            <a:r>
              <a:rPr lang="fi-FI" dirty="0" smtClean="0"/>
              <a:t>Kansainvälisiä projekteja 1990-luvulta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fi-FI" dirty="0"/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657557" y="1612669"/>
            <a:ext cx="2827040" cy="4164138"/>
          </a:xfrm>
          <a:prstGeom prst="rect">
            <a:avLst/>
          </a:prstGeom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51513"/>
            <a:ext cx="3657557" cy="4106487"/>
          </a:xfrm>
          <a:prstGeom prst="rect">
            <a:avLst/>
          </a:prstGeom>
        </p:spPr>
      </p:pic>
      <p:pic>
        <p:nvPicPr>
          <p:cNvPr id="7" name="Kuva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4873" y="2676699"/>
            <a:ext cx="2799129" cy="418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08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0344"/>
          </a:xfrm>
        </p:spPr>
        <p:txBody>
          <a:bodyPr/>
          <a:lstStyle/>
          <a:p>
            <a:r>
              <a:rPr lang="fi-FI" b="1" dirty="0" err="1" smtClean="0"/>
              <a:t>Comenius</a:t>
            </a:r>
            <a:r>
              <a:rPr lang="fi-FI" b="1" dirty="0" smtClean="0"/>
              <a:t>-projekti 2012</a:t>
            </a:r>
            <a:endParaRPr lang="fi-FI" b="1" dirty="0"/>
          </a:p>
        </p:txBody>
      </p:sp>
      <p:pic>
        <p:nvPicPr>
          <p:cNvPr id="1026" name="Kuva 0" descr="pk-vas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47775"/>
            <a:ext cx="4945063" cy="561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Kuva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8242" y="1997721"/>
            <a:ext cx="4759191" cy="3172794"/>
          </a:xfrm>
          <a:prstGeom prst="rect">
            <a:avLst/>
          </a:prstGeom>
        </p:spPr>
      </p:pic>
      <p:sp>
        <p:nvSpPr>
          <p:cNvPr id="5" name="Tekstiruutu 4"/>
          <p:cNvSpPr txBox="1"/>
          <p:nvPr/>
        </p:nvSpPr>
        <p:spPr>
          <a:xfrm>
            <a:off x="6941127" y="440006"/>
            <a:ext cx="2094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b="1" dirty="0" smtClean="0"/>
              <a:t>Here </a:t>
            </a:r>
            <a:r>
              <a:rPr lang="fi-FI" sz="2400" b="1" dirty="0" err="1" smtClean="0"/>
              <a:t>we</a:t>
            </a:r>
            <a:r>
              <a:rPr lang="fi-FI" sz="2400" b="1" dirty="0" smtClean="0"/>
              <a:t> </a:t>
            </a:r>
            <a:r>
              <a:rPr lang="fi-FI" sz="2400" b="1" dirty="0" err="1" smtClean="0"/>
              <a:t>are</a:t>
            </a:r>
            <a:r>
              <a:rPr lang="fi-FI" sz="2400" b="1" dirty="0" smtClean="0"/>
              <a:t>: 8A </a:t>
            </a:r>
            <a:r>
              <a:rPr lang="fi-FI" sz="2400" b="1" dirty="0" err="1" smtClean="0"/>
              <a:t>from</a:t>
            </a:r>
            <a:r>
              <a:rPr lang="fi-FI" sz="2400" b="1" dirty="0" smtClean="0"/>
              <a:t> Finland</a:t>
            </a:r>
            <a:endParaRPr lang="fi-FI" sz="2400" b="1" dirty="0"/>
          </a:p>
        </p:txBody>
      </p:sp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9659388" y="0"/>
            <a:ext cx="2532611" cy="1620982"/>
          </a:xfrm>
          <a:prstGeom prst="cloudCallout">
            <a:avLst>
              <a:gd name="adj1" fmla="val -20833"/>
              <a:gd name="adj2" fmla="val 62500"/>
            </a:avLst>
          </a:prstGeom>
          <a:solidFill>
            <a:srgbClr val="FFFFFF"/>
          </a:solidFill>
          <a:ln w="25560">
            <a:solidFill>
              <a:srgbClr val="F79646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9pPr>
          </a:lstStyle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sz="2000" b="1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Eeti</a:t>
            </a:r>
            <a:endParaRPr lang="fi-FI" altLang="fi-FI" sz="2000" b="1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dirty="0" smtClean="0">
                <a:solidFill>
                  <a:srgbClr val="000000"/>
                </a:solidFill>
                <a:latin typeface="Calibri" panose="020F0502020204030204" pitchFamily="34" charset="0"/>
              </a:rPr>
              <a:t>*</a:t>
            </a:r>
            <a:r>
              <a:rPr lang="fi-FI" altLang="fi-FI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loves</a:t>
            </a:r>
            <a:r>
              <a:rPr lang="fi-FI" altLang="fi-FI" dirty="0" smtClean="0">
                <a:solidFill>
                  <a:srgbClr val="000000"/>
                </a:solidFill>
                <a:latin typeface="Calibri" panose="020F0502020204030204" pitchFamily="34" charset="0"/>
              </a:rPr>
              <a:t> slalom, </a:t>
            </a:r>
            <a:r>
              <a:rPr lang="fi-FI" altLang="fi-FI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swimming</a:t>
            </a:r>
            <a:r>
              <a:rPr lang="fi-FI" altLang="fi-FI" dirty="0" smtClean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fi-FI" altLang="fi-FI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trampoline</a:t>
            </a:r>
            <a:endParaRPr lang="fi-FI" altLang="fi-FI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AutoShape 8"/>
          <p:cNvSpPr>
            <a:spLocks noChangeArrowheads="1"/>
          </p:cNvSpPr>
          <p:nvPr/>
        </p:nvSpPr>
        <p:spPr bwMode="auto">
          <a:xfrm>
            <a:off x="5240434" y="2642138"/>
            <a:ext cx="2621222" cy="1883959"/>
          </a:xfrm>
          <a:prstGeom prst="cloudCallout">
            <a:avLst>
              <a:gd name="adj1" fmla="val -20833"/>
              <a:gd name="adj2" fmla="val 62500"/>
            </a:avLst>
          </a:prstGeom>
          <a:solidFill>
            <a:srgbClr val="FFFFFF"/>
          </a:solidFill>
          <a:ln w="25560">
            <a:solidFill>
              <a:srgbClr val="F79646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9pPr>
          </a:lstStyle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sz="20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Valtteri</a:t>
            </a:r>
          </a:p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Arial" panose="020B0604020202020204" pitchFamily="34" charset="0"/>
              <a:buChar char="•"/>
            </a:pP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Has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a Labrador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retriever</a:t>
            </a:r>
            <a:endParaRPr lang="fi-FI" altLang="fi-FI" sz="2000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  <a:buFont typeface="Arial" panose="020B0604020202020204" pitchFamily="34" charset="0"/>
              <a:buChar char="•"/>
            </a:pP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Loves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circus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movies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reading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slalom</a:t>
            </a:r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7475911" y="4751664"/>
            <a:ext cx="3449782" cy="1913832"/>
          </a:xfrm>
          <a:prstGeom prst="cloudCallout">
            <a:avLst>
              <a:gd name="adj1" fmla="val -20833"/>
              <a:gd name="adj2" fmla="val 62500"/>
            </a:avLst>
          </a:prstGeom>
          <a:solidFill>
            <a:srgbClr val="FFFFFF"/>
          </a:solidFill>
          <a:ln w="25560">
            <a:solidFill>
              <a:srgbClr val="F79646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Arial Unicode MS" pitchFamily="34" charset="-128"/>
              </a:defRPr>
            </a:lvl9pPr>
          </a:lstStyle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sz="20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Erno</a:t>
            </a:r>
          </a:p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*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plays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drums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likes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music (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not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opera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)</a:t>
            </a:r>
          </a:p>
          <a:p>
            <a:pPr defTabSz="449263" eaLnBrk="1" fontAlgn="base" hangingPunct="1"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*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plays</a:t>
            </a:r>
            <a:r>
              <a:rPr lang="fi-FI" altLang="fi-FI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fi-FI" altLang="fi-FI" sz="2000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floorball</a:t>
            </a:r>
            <a:endParaRPr lang="fi-FI" altLang="fi-FI" sz="2000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99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917713" y="100081"/>
            <a:ext cx="10515600" cy="697941"/>
          </a:xfrm>
        </p:spPr>
        <p:txBody>
          <a:bodyPr>
            <a:normAutofit fontScale="90000"/>
          </a:bodyPr>
          <a:lstStyle/>
          <a:p>
            <a:r>
              <a:rPr lang="fi-FI" dirty="0" smtClean="0"/>
              <a:t>	</a:t>
            </a:r>
            <a:r>
              <a:rPr lang="fi-FI" b="1" dirty="0" smtClean="0"/>
              <a:t>Ulkomaalaisia tutustumassa </a:t>
            </a:r>
            <a:r>
              <a:rPr lang="fi-FI" b="1" dirty="0" err="1" smtClean="0"/>
              <a:t>Eskolanmäen</a:t>
            </a:r>
            <a:r>
              <a:rPr lang="fi-FI" b="1" dirty="0" smtClean="0"/>
              <a:t> kouluun</a:t>
            </a:r>
            <a:r>
              <a:rPr lang="fi-FI" dirty="0"/>
              <a:t/>
            </a:r>
            <a:br>
              <a:rPr lang="fi-FI" dirty="0"/>
            </a:b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91440" y="1033682"/>
            <a:ext cx="3133898" cy="1842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i-FI" sz="2000" b="1" dirty="0" smtClean="0"/>
              <a:t>Japanilaisia opettajia tutustumassa suomalaiseen koulutusjärjestelmään 1993.</a:t>
            </a:r>
            <a:endParaRPr lang="fi-FI" sz="2000" b="1" dirty="0"/>
          </a:p>
        </p:txBody>
      </p:sp>
      <p:pic>
        <p:nvPicPr>
          <p:cNvPr id="4" name="Kuva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696" y="876752"/>
            <a:ext cx="4287440" cy="3139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Kuva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94922"/>
            <a:ext cx="3949148" cy="276307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7166" y="3260844"/>
            <a:ext cx="5204834" cy="3721847"/>
          </a:xfrm>
          <a:prstGeom prst="rect">
            <a:avLst/>
          </a:prstGeom>
        </p:spPr>
      </p:pic>
      <p:sp>
        <p:nvSpPr>
          <p:cNvPr id="7" name="Tekstiruutu 6"/>
          <p:cNvSpPr txBox="1"/>
          <p:nvPr/>
        </p:nvSpPr>
        <p:spPr>
          <a:xfrm>
            <a:off x="7612247" y="2422508"/>
            <a:ext cx="2621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000" b="1" dirty="0" smtClean="0"/>
              <a:t>Kiinalaisia opettajia </a:t>
            </a:r>
          </a:p>
          <a:p>
            <a:r>
              <a:rPr lang="fi-FI" sz="2000" b="1" dirty="0" smtClean="0"/>
              <a:t>vierailemassa 2018</a:t>
            </a:r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181996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796637" y="42545"/>
            <a:ext cx="10515600" cy="1325563"/>
          </a:xfrm>
        </p:spPr>
        <p:txBody>
          <a:bodyPr>
            <a:normAutofit/>
          </a:bodyPr>
          <a:lstStyle/>
          <a:p>
            <a:pPr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fi-FI" sz="7200" b="1" kern="0" dirty="0" smtClean="0">
                <a:ln w="6731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262626"/>
                </a:solidFill>
                <a:effectLst>
                  <a:outerShdw dist="38100" dir="2700000" algn="bl">
                    <a:srgbClr val="4472C4"/>
                  </a:outerShdw>
                </a:effectLst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ESKIS</a:t>
            </a:r>
            <a:r>
              <a:rPr lang="fi-FI" sz="7200" kern="0" dirty="0" smtClean="0">
                <a:solidFill>
                  <a:sysClr val="windowText" lastClr="00000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 – koulun oma lehti</a:t>
            </a:r>
            <a:endParaRPr lang="fi-FI" dirty="0"/>
          </a:p>
        </p:txBody>
      </p:sp>
      <p:pic>
        <p:nvPicPr>
          <p:cNvPr id="4" name="Sisällön paikkamerkki 3" descr="http://lovelace-media.imgix.net/uploads/1196/7e0aed40-348b-0133-09f1-0e76e5725d9d.png?w=684&amp;h=513&amp;fit=crop&amp;crop=faces&amp;auto=format&amp;q=70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5" y="1368108"/>
            <a:ext cx="3135956" cy="24557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Kuva 4" descr="http://lovelace-media.imgix.net/uploads/1196/7e0aed40-348b-0133-09f1-0e76e5725d9d.png?w=684&amp;h=513&amp;fit=crop&amp;crop=faces&amp;auto=format&amp;q=7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0355"/>
            <a:ext cx="3210771" cy="284624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kstiruutu 20"/>
          <p:cNvSpPr txBox="1"/>
          <p:nvPr/>
        </p:nvSpPr>
        <p:spPr>
          <a:xfrm>
            <a:off x="74815" y="2670027"/>
            <a:ext cx="2992582" cy="2643449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7200" b="1" i="0" u="none" strike="noStrike" kern="0" cap="none" spc="0" normalizeH="0" baseline="0" noProof="0" dirty="0">
                <a:ln w="6731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262626"/>
                </a:solidFill>
                <a:effectLst>
                  <a:outerShdw dist="38100" dir="2700000" algn="bl">
                    <a:srgbClr val="4472C4"/>
                  </a:outerShdw>
                </a:effectLst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ESKIS</a:t>
            </a:r>
            <a:endParaRPr kumimoji="0" lang="fi-FI" sz="7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7200" b="1" i="0" u="none" strike="noStrike" kern="0" cap="none" spc="0" normalizeH="0" baseline="0" noProof="0" dirty="0">
                <a:ln w="6731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262626"/>
                </a:solidFill>
                <a:effectLst>
                  <a:outerShdw dist="38100" dir="2700000" algn="bl">
                    <a:srgbClr val="4472C4"/>
                  </a:outerShdw>
                </a:effectLst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2016</a:t>
            </a:r>
            <a:endParaRPr kumimoji="0" lang="fi-FI" sz="7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kstiruutu 6"/>
          <p:cNvSpPr txBox="1"/>
          <p:nvPr/>
        </p:nvSpPr>
        <p:spPr>
          <a:xfrm>
            <a:off x="5194069" y="1368108"/>
            <a:ext cx="5619403" cy="564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 smtClean="0"/>
              <a:t>Aiheita vuoden 2016 numerossa olivat: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AutoNum type="alphaUcParenR"/>
            </a:pPr>
            <a:r>
              <a:rPr lang="fi-FI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Energiajuomista kahvikoneeseen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Syysloman jälkeen tuli energiajuomat kielletyksi koulussamme. Osalle oppilaista tämä ei ollut ongelma mutta osa ei tiennyt miten päin olisi, kun ES tai </a:t>
            </a:r>
            <a:r>
              <a:rPr lang="fi-FI" sz="1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Megaforce</a:t>
            </a:r>
            <a:r>
              <a:rPr lang="fi-FI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purkkia ei enää saanut olla mukana. Lopputalvella lohdutukseksi saapui kuitenkin kahvikone, jossa saa 60 sentillä paria erilaista kahvia, kaakaota, minttukaakaota ja mehukeittoa</a:t>
            </a:r>
            <a:r>
              <a:rPr lang="fi-FI" sz="1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fi-FI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fi-FI" dirty="0" smtClean="0"/>
              <a:t> B) Kuinka </a:t>
            </a:r>
            <a:r>
              <a:rPr lang="fi-FI" dirty="0"/>
              <a:t>käydä </a:t>
            </a:r>
            <a:r>
              <a:rPr lang="fi-FI" dirty="0" err="1"/>
              <a:t>Salessa</a:t>
            </a:r>
            <a:r>
              <a:rPr lang="fi-FI" dirty="0"/>
              <a:t>?</a:t>
            </a:r>
          </a:p>
          <a:p>
            <a:r>
              <a:rPr lang="fi-FI" sz="1200" dirty="0"/>
              <a:t>1.Safety</a:t>
            </a:r>
          </a:p>
          <a:p>
            <a:pPr lvl="0"/>
            <a:r>
              <a:rPr lang="fi-FI" sz="1200" dirty="0"/>
              <a:t>Mene ruokalan takaa roskakatoksille</a:t>
            </a:r>
          </a:p>
          <a:p>
            <a:pPr lvl="0"/>
            <a:r>
              <a:rPr lang="fi-FI" sz="1200" dirty="0"/>
              <a:t>Poistu roskakatoksen ovesta (muista jättää ovi auki, mahdollinen paluureitti)</a:t>
            </a:r>
          </a:p>
          <a:p>
            <a:pPr lvl="0"/>
            <a:r>
              <a:rPr lang="fi-FI" sz="1200" dirty="0"/>
              <a:t>Mene tunnelin kautta mäki ylös ja oikealle kohti </a:t>
            </a:r>
            <a:r>
              <a:rPr lang="fi-FI" sz="1200" dirty="0" err="1"/>
              <a:t>Salea</a:t>
            </a:r>
            <a:endParaRPr lang="fi-FI" sz="1200" dirty="0"/>
          </a:p>
          <a:p>
            <a:pPr lvl="0"/>
            <a:r>
              <a:rPr lang="fi-FI" sz="1200" dirty="0"/>
              <a:t>Varmista, ettei pihalla ole </a:t>
            </a:r>
            <a:r>
              <a:rPr lang="fi-FI" sz="1200" dirty="0" smtClean="0"/>
              <a:t>ulkovalvojaa</a:t>
            </a:r>
          </a:p>
          <a:p>
            <a:pPr lvl="0"/>
            <a:endParaRPr lang="fi-FI" sz="1200" dirty="0"/>
          </a:p>
          <a:p>
            <a:r>
              <a:rPr lang="fi-FI" dirty="0" smtClean="0"/>
              <a:t>C) VINKKEJÄ </a:t>
            </a:r>
            <a:r>
              <a:rPr lang="fi-FI" dirty="0"/>
              <a:t>7. </a:t>
            </a:r>
            <a:r>
              <a:rPr lang="fi-FI" dirty="0" smtClean="0"/>
              <a:t>LUOKKALAISILLE</a:t>
            </a:r>
            <a:endParaRPr lang="fi-FI" dirty="0"/>
          </a:p>
          <a:p>
            <a:pPr lvl="0"/>
            <a:r>
              <a:rPr lang="fi-FI" sz="1200" dirty="0"/>
              <a:t>Älä häiritse </a:t>
            </a:r>
            <a:r>
              <a:rPr lang="fi-FI" sz="1200" dirty="0" err="1"/>
              <a:t>Kartsan</a:t>
            </a:r>
            <a:r>
              <a:rPr lang="fi-FI" sz="1200" dirty="0"/>
              <a:t> tuntia, ellet halua joutua </a:t>
            </a:r>
            <a:r>
              <a:rPr lang="fi-FI" sz="1200" dirty="0" err="1"/>
              <a:t>servatuksi</a:t>
            </a:r>
            <a:r>
              <a:rPr lang="fi-FI" sz="1200" dirty="0"/>
              <a:t>.</a:t>
            </a:r>
          </a:p>
          <a:p>
            <a:pPr lvl="0"/>
            <a:r>
              <a:rPr lang="fi-FI" sz="1200" dirty="0"/>
              <a:t>Älä istu </a:t>
            </a:r>
            <a:r>
              <a:rPr lang="fi-FI" sz="1200" dirty="0" err="1"/>
              <a:t>Pyyhtiksen</a:t>
            </a:r>
            <a:r>
              <a:rPr lang="fi-FI" sz="1200" dirty="0"/>
              <a:t> tunnilla eturivissä, äläkä missään nimessä viittaa jos et ole varma oikeasta vastauksesta.</a:t>
            </a:r>
          </a:p>
          <a:p>
            <a:pPr lvl="0"/>
            <a:r>
              <a:rPr lang="fi-FI" sz="1200" dirty="0"/>
              <a:t>Älä tuo ruokaa Heidin tunnille, jollet halua jakaa sitä Heidin kanssa.</a:t>
            </a:r>
          </a:p>
          <a:p>
            <a:pPr lvl="0"/>
            <a:r>
              <a:rPr lang="fi-FI" sz="1200" dirty="0"/>
              <a:t>Muista laittaa huulirasvaa jo välitunnilla, ennen Hanna Ojasen tuntia. </a:t>
            </a:r>
          </a:p>
          <a:p>
            <a:pPr lvl="0"/>
            <a:r>
              <a:rPr lang="fi-FI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D) Opettajien </a:t>
            </a:r>
            <a:r>
              <a:rPr lang="fi-FI" dirty="0">
                <a:latin typeface="Arial" panose="020B0604020202020204" pitchFamily="34" charset="0"/>
                <a:ea typeface="Times New Roman" panose="02020603050405020304" pitchFamily="18" charset="0"/>
              </a:rPr>
              <a:t>Bravuuriruuat ja niiden reseptit suoraan saneltuna</a:t>
            </a:r>
            <a:endParaRPr lang="fi-FI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 smtClean="0"/>
              <a:t>E) </a:t>
            </a:r>
            <a:r>
              <a:rPr lang="fi-FI" b="1" dirty="0">
                <a:latin typeface="Californian FB" panose="0207040306080B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9AB:n luokkaretki </a:t>
            </a:r>
            <a:r>
              <a:rPr lang="fi-FI" b="1" dirty="0" err="1">
                <a:latin typeface="Californian FB" panose="0207040306080B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Powerparkiin</a:t>
            </a:r>
            <a:r>
              <a:rPr lang="fi-FI" b="1" dirty="0">
                <a:latin typeface="Californian FB" panose="0207040306080B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 Tampereelle 30.–31.5.2016</a:t>
            </a:r>
            <a:endParaRPr lang="fi-FI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fi-FI" dirty="0"/>
          </a:p>
        </p:txBody>
      </p:sp>
      <p:sp>
        <p:nvSpPr>
          <p:cNvPr id="8" name="Tekstiruutu 7"/>
          <p:cNvSpPr txBox="1"/>
          <p:nvPr/>
        </p:nvSpPr>
        <p:spPr>
          <a:xfrm>
            <a:off x="3285585" y="1712422"/>
            <a:ext cx="19084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9-luokkalaisten kirjoittama </a:t>
            </a:r>
            <a:r>
              <a:rPr lang="fi-FI" b="1" dirty="0" smtClean="0"/>
              <a:t>lehti ajankohtaisista asioista. Julkaistaan </a:t>
            </a:r>
            <a:r>
              <a:rPr lang="fi-FI" b="1" dirty="0"/>
              <a:t>toukokuussa</a:t>
            </a:r>
            <a:r>
              <a:rPr lang="fi-FI" b="1" dirty="0" smtClean="0"/>
              <a:t>.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082552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			</a:t>
            </a:r>
            <a:r>
              <a:rPr lang="fi-FI" b="1" dirty="0" smtClean="0"/>
              <a:t>Ilmaisutaito vuodesta 2001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2343150"/>
            <a:ext cx="6019800" cy="4514850"/>
          </a:xfrm>
          <a:prstGeom prst="rect">
            <a:avLst/>
          </a:prstGeom>
        </p:spPr>
      </p:pic>
      <p:sp>
        <p:nvSpPr>
          <p:cNvPr id="5" name="Sisällön paikkamerkki 4"/>
          <p:cNvSpPr>
            <a:spLocks noGrp="1"/>
          </p:cNvSpPr>
          <p:nvPr>
            <p:ph sz="half" idx="2"/>
          </p:nvPr>
        </p:nvSpPr>
        <p:spPr>
          <a:xfrm>
            <a:off x="6019800" y="1596044"/>
            <a:ext cx="6172200" cy="5261956"/>
          </a:xfrm>
        </p:spPr>
        <p:txBody>
          <a:bodyPr>
            <a:normAutofit/>
          </a:bodyPr>
          <a:lstStyle/>
          <a:p>
            <a:r>
              <a:rPr lang="fi-FI" sz="2000" b="1" dirty="0" smtClean="0">
                <a:solidFill>
                  <a:schemeClr val="tx1"/>
                </a:solidFill>
              </a:rPr>
              <a:t>Ilmaisutaidon ryhmien tavoitteena on itsensä tuntemisen lisääminen, rohkeus heittäytyä sekä oman ilmaisun ja yhteisöllisyyden </a:t>
            </a:r>
            <a:r>
              <a:rPr lang="fi-FI" sz="2000" b="1" dirty="0">
                <a:solidFill>
                  <a:schemeClr val="tx1"/>
                </a:solidFill>
              </a:rPr>
              <a:t>kehittäminen</a:t>
            </a:r>
            <a:endParaRPr lang="fi-FI" sz="2000" b="1" dirty="0" smtClean="0">
              <a:solidFill>
                <a:schemeClr val="tx1"/>
              </a:solidFill>
            </a:endParaRPr>
          </a:p>
          <a:p>
            <a:r>
              <a:rPr lang="fi-FI" sz="2000" b="1" dirty="0" smtClean="0">
                <a:solidFill>
                  <a:schemeClr val="tx1"/>
                </a:solidFill>
              </a:rPr>
              <a:t>Esitykset ovat näkyvin osa ”</a:t>
            </a:r>
            <a:r>
              <a:rPr lang="fi-FI" sz="2000" b="1" dirty="0" err="1" smtClean="0">
                <a:solidFill>
                  <a:schemeClr val="tx1"/>
                </a:solidFill>
              </a:rPr>
              <a:t>ilmistä</a:t>
            </a:r>
            <a:r>
              <a:rPr lang="fi-FI" sz="2000" b="1" dirty="0" smtClean="0">
                <a:solidFill>
                  <a:schemeClr val="tx1"/>
                </a:solidFill>
              </a:rPr>
              <a:t>”.</a:t>
            </a:r>
            <a:r>
              <a:rPr lang="fi-FI" sz="2000" b="1" dirty="0">
                <a:solidFill>
                  <a:schemeClr val="tx1"/>
                </a:solidFill>
              </a:rPr>
              <a:t> Julkiset esiintymiset ovat aina vapaaehtoisia</a:t>
            </a:r>
            <a:r>
              <a:rPr lang="fi-FI" sz="2000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fi-FI" sz="2000" b="1" dirty="0" smtClean="0">
                <a:solidFill>
                  <a:schemeClr val="tx1"/>
                </a:solidFill>
              </a:rPr>
              <a:t>Suullisen </a:t>
            </a:r>
            <a:r>
              <a:rPr lang="fi-FI" sz="2000" b="1" dirty="0">
                <a:solidFill>
                  <a:schemeClr val="tx1"/>
                </a:solidFill>
              </a:rPr>
              <a:t>ilmaisun tunneilla harjoitellaan puheviestintää, ryhmäviestinnän taitoja ja esiintymistä. </a:t>
            </a:r>
            <a:endParaRPr lang="fi-FI" sz="2000" b="1" dirty="0" smtClean="0">
              <a:solidFill>
                <a:schemeClr val="tx1"/>
              </a:solidFill>
            </a:endParaRPr>
          </a:p>
          <a:p>
            <a:r>
              <a:rPr lang="fi-FI" sz="2000" b="1" dirty="0" smtClean="0">
                <a:solidFill>
                  <a:schemeClr val="tx1"/>
                </a:solidFill>
              </a:rPr>
              <a:t>Luova </a:t>
            </a:r>
            <a:r>
              <a:rPr lang="fi-FI" sz="2000" b="1" dirty="0">
                <a:solidFill>
                  <a:schemeClr val="tx1"/>
                </a:solidFill>
              </a:rPr>
              <a:t>kirjoittaminen on </a:t>
            </a:r>
            <a:r>
              <a:rPr lang="fi-FI" sz="2000" b="1" dirty="0" smtClean="0">
                <a:solidFill>
                  <a:schemeClr val="tx1"/>
                </a:solidFill>
              </a:rPr>
              <a:t>yhdistetty </a:t>
            </a:r>
            <a:r>
              <a:rPr lang="fi-FI" sz="2000" b="1" dirty="0">
                <a:solidFill>
                  <a:schemeClr val="tx1"/>
                </a:solidFill>
              </a:rPr>
              <a:t>suulliseen ilmaisuun, esim. käsikirjoitusten </a:t>
            </a:r>
            <a:r>
              <a:rPr lang="fi-FI" sz="2000" b="1" dirty="0" smtClean="0">
                <a:solidFill>
                  <a:schemeClr val="tx1"/>
                </a:solidFill>
              </a:rPr>
              <a:t>tekona</a:t>
            </a:r>
            <a:endParaRPr lang="fi-FI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38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5282"/>
          </a:xfrm>
        </p:spPr>
        <p:txBody>
          <a:bodyPr/>
          <a:lstStyle/>
          <a:p>
            <a:r>
              <a:rPr lang="fi-FI" dirty="0" smtClean="0"/>
              <a:t>	</a:t>
            </a:r>
            <a:r>
              <a:rPr lang="fi-FI" b="1" dirty="0" smtClean="0"/>
              <a:t>Ilmaisutaidon ryhmäkuva 2017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4444" y="1304049"/>
            <a:ext cx="9717578" cy="5473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			</a:t>
            </a:r>
            <a:r>
              <a:rPr lang="fi-FI" b="1" dirty="0" smtClean="0"/>
              <a:t>Musiikkiesitykset</a:t>
            </a:r>
            <a:endParaRPr lang="fi-FI" b="1" dirty="0"/>
          </a:p>
        </p:txBody>
      </p:sp>
      <p:pic>
        <p:nvPicPr>
          <p:cNvPr id="6" name="Sisällön paikkamerkki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1268" y="1641717"/>
            <a:ext cx="6738562" cy="4492375"/>
          </a:xfrm>
          <a:prstGeom prst="rect">
            <a:avLst/>
          </a:prstGeom>
        </p:spPr>
      </p:pic>
      <p:sp>
        <p:nvSpPr>
          <p:cNvPr id="7" name="Tekstiruutu 6"/>
          <p:cNvSpPr txBox="1"/>
          <p:nvPr/>
        </p:nvSpPr>
        <p:spPr>
          <a:xfrm>
            <a:off x="1072400" y="1641717"/>
            <a:ext cx="2926080" cy="378565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fi-FI" sz="2000" b="1" dirty="0" smtClean="0"/>
              <a:t>Musiikinopettajat ovat </a:t>
            </a:r>
            <a:r>
              <a:rPr lang="fi-FI" sz="2000" b="1" dirty="0"/>
              <a:t>o</a:t>
            </a:r>
            <a:r>
              <a:rPr lang="fi-FI" sz="2000" b="1" dirty="0" smtClean="0"/>
              <a:t>lleet oppilaiden kanssa aktiivisia erilaisten musiikkiesitysten ja laulajaisten järjestämisessä.</a:t>
            </a:r>
          </a:p>
          <a:p>
            <a:r>
              <a:rPr lang="fi-FI" sz="2000" b="1" dirty="0" smtClean="0"/>
              <a:t>Esimerkiksi Pihastock-pihakonsertti 2013.</a:t>
            </a:r>
          </a:p>
          <a:p>
            <a:r>
              <a:rPr lang="fi-FI" sz="2000" b="1" dirty="0" smtClean="0"/>
              <a:t>Joulu – ja kevätjuhlissa on ollut musiikkiesityksiä.</a:t>
            </a:r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195824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3631966" y="0"/>
            <a:ext cx="4461942" cy="1026353"/>
          </a:xfrm>
        </p:spPr>
        <p:txBody>
          <a:bodyPr>
            <a:normAutofit/>
          </a:bodyPr>
          <a:lstStyle/>
          <a:p>
            <a:r>
              <a:rPr lang="fi-FI" b="1" dirty="0" smtClean="0"/>
              <a:t>Liikunta ja urheilu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800000">
            <a:off x="8143746" y="0"/>
            <a:ext cx="4048253" cy="2518756"/>
          </a:xfrm>
          <a:prstGeom prst="rect">
            <a:avLst/>
          </a:prstGeom>
        </p:spPr>
      </p:pic>
      <p:pic>
        <p:nvPicPr>
          <p:cNvPr id="5" name="Kuva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82128" cy="2385753"/>
          </a:xfrm>
          <a:prstGeom prst="rect">
            <a:avLst/>
          </a:prstGeom>
        </p:spPr>
      </p:pic>
      <p:sp>
        <p:nvSpPr>
          <p:cNvPr id="3" name="Tekstiruutu 2"/>
          <p:cNvSpPr txBox="1"/>
          <p:nvPr/>
        </p:nvSpPr>
        <p:spPr>
          <a:xfrm>
            <a:off x="5043099" y="2514497"/>
            <a:ext cx="66944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b="1" dirty="0" smtClean="0"/>
              <a:t>Koulun opettajina ovat olleet esimerkiksi</a:t>
            </a:r>
          </a:p>
          <a:p>
            <a:r>
              <a:rPr lang="fi-FI" sz="2400" b="1" dirty="0" smtClean="0"/>
              <a:t>-Olli Hietanen (Jokerit, Tappara, </a:t>
            </a:r>
            <a:r>
              <a:rPr lang="fi-FI" sz="2400" b="1" dirty="0"/>
              <a:t>S</a:t>
            </a:r>
            <a:r>
              <a:rPr lang="fi-FI" sz="2400" b="1" dirty="0" smtClean="0"/>
              <a:t>C Bern)</a:t>
            </a:r>
          </a:p>
          <a:p>
            <a:r>
              <a:rPr lang="fi-FI" sz="2400" b="1" dirty="0" smtClean="0"/>
              <a:t>-Mikko Mattila (</a:t>
            </a:r>
            <a:r>
              <a:rPr lang="fi-FI" sz="2400" b="1" dirty="0" err="1" smtClean="0"/>
              <a:t>Kookoo</a:t>
            </a:r>
            <a:r>
              <a:rPr lang="fi-FI" sz="2400" b="1" dirty="0" smtClean="0"/>
              <a:t>)</a:t>
            </a:r>
          </a:p>
          <a:p>
            <a:r>
              <a:rPr lang="fi-FI" sz="2400" b="1" dirty="0" smtClean="0"/>
              <a:t>-Jukka Toijala (Kouvot)</a:t>
            </a:r>
          </a:p>
          <a:p>
            <a:r>
              <a:rPr lang="fi-FI" sz="2400" b="1" dirty="0" smtClean="0"/>
              <a:t>-Ville Iiskola (TPS, </a:t>
            </a:r>
            <a:r>
              <a:rPr lang="fi-FI" sz="2400" b="1" dirty="0" err="1" smtClean="0"/>
              <a:t>Kups</a:t>
            </a:r>
            <a:r>
              <a:rPr lang="fi-FI" sz="2400" b="1" dirty="0" smtClean="0"/>
              <a:t>, </a:t>
            </a:r>
            <a:r>
              <a:rPr lang="fi-FI" sz="2400" b="1" dirty="0" err="1" smtClean="0"/>
              <a:t>Mypa</a:t>
            </a:r>
            <a:r>
              <a:rPr lang="fi-FI" sz="2400" b="1" dirty="0" smtClean="0"/>
              <a:t>, </a:t>
            </a:r>
            <a:r>
              <a:rPr lang="fi-FI" sz="2400" b="1" dirty="0" err="1" smtClean="0"/>
              <a:t>Rops</a:t>
            </a:r>
            <a:r>
              <a:rPr lang="fi-FI" sz="2400" b="1" dirty="0" smtClean="0"/>
              <a:t>)</a:t>
            </a:r>
          </a:p>
          <a:p>
            <a:r>
              <a:rPr lang="fi-FI" sz="2400" b="1" dirty="0" smtClean="0"/>
              <a:t>-Matti Latvala (Koskenkorvan urheilijat, </a:t>
            </a:r>
            <a:r>
              <a:rPr lang="fi-FI" sz="2400" b="1" dirty="0" err="1" smtClean="0"/>
              <a:t>Kipa,KPL</a:t>
            </a:r>
            <a:r>
              <a:rPr lang="fi-FI" sz="2400" b="1" dirty="0" smtClean="0"/>
              <a:t>)</a:t>
            </a:r>
          </a:p>
          <a:p>
            <a:r>
              <a:rPr lang="fi-FI" sz="2400" b="1" dirty="0" smtClean="0"/>
              <a:t>-Eero Pitkänen (KPL)</a:t>
            </a:r>
            <a:endParaRPr lang="fi-FI" sz="2400" b="1" dirty="0"/>
          </a:p>
        </p:txBody>
      </p:sp>
      <p:sp>
        <p:nvSpPr>
          <p:cNvPr id="6" name="Tekstiruutu 5"/>
          <p:cNvSpPr txBox="1"/>
          <p:nvPr/>
        </p:nvSpPr>
        <p:spPr>
          <a:xfrm>
            <a:off x="207817" y="2668386"/>
            <a:ext cx="354953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b="1" dirty="0" smtClean="0"/>
              <a:t>Koulussa liikunnan valinnaiset ryhmät ovat olleet suosittuja ja koulussa on Liikkuva koulu – ohjelma, jolla tarjotaan mahdollisuuksia välituntiliikuntaan.</a:t>
            </a:r>
          </a:p>
          <a:p>
            <a:r>
              <a:rPr lang="fi-FI" sz="2000" b="1" dirty="0" smtClean="0"/>
              <a:t>Alaluokilla on ”olympialaisia” yleisurheilussa.</a:t>
            </a:r>
          </a:p>
          <a:p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25832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679984" y="365125"/>
            <a:ext cx="8673816" cy="1325563"/>
          </a:xfrm>
        </p:spPr>
        <p:txBody>
          <a:bodyPr/>
          <a:lstStyle/>
          <a:p>
            <a:r>
              <a:rPr lang="fi-FI" b="1" dirty="0" smtClean="0"/>
              <a:t>		Liikunta </a:t>
            </a:r>
            <a:r>
              <a:rPr lang="fi-FI" b="1" dirty="0"/>
              <a:t>ja urheilu</a:t>
            </a:r>
            <a:endParaRPr lang="fi-FI" dirty="0"/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2748141" cy="4001294"/>
          </a:xfrm>
          <a:prstGeom prst="rect">
            <a:avLst/>
          </a:prstGeom>
        </p:spPr>
      </p:pic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4090967" y="4230458"/>
            <a:ext cx="4184034" cy="2627542"/>
          </a:xfrm>
        </p:spPr>
        <p:txBody>
          <a:bodyPr/>
          <a:lstStyle/>
          <a:p>
            <a:r>
              <a:rPr lang="fi-FI" b="1" dirty="0" smtClean="0"/>
              <a:t>Eskolanmäellä on hyvät mahdollisuudet liikunnan opettamiselle ja harrastamiselle:</a:t>
            </a:r>
          </a:p>
          <a:p>
            <a:pPr marL="0" indent="0">
              <a:buNone/>
            </a:pPr>
            <a:r>
              <a:rPr lang="fi-FI" b="1" dirty="0"/>
              <a:t>	</a:t>
            </a:r>
            <a:r>
              <a:rPr lang="fi-FI" b="1" dirty="0" smtClean="0"/>
              <a:t>Haali ja uimahalli</a:t>
            </a:r>
          </a:p>
          <a:p>
            <a:pPr marL="0" indent="0">
              <a:buNone/>
            </a:pPr>
            <a:r>
              <a:rPr lang="fi-FI" b="1" dirty="0"/>
              <a:t>	</a:t>
            </a:r>
            <a:r>
              <a:rPr lang="fi-FI" b="1" dirty="0" smtClean="0"/>
              <a:t>Sarkolan urheilukenttä</a:t>
            </a:r>
          </a:p>
          <a:p>
            <a:pPr marL="0" indent="0">
              <a:buNone/>
            </a:pPr>
            <a:r>
              <a:rPr lang="fi-FI" b="1" dirty="0"/>
              <a:t>	</a:t>
            </a:r>
            <a:r>
              <a:rPr lang="fi-FI" b="1" dirty="0" smtClean="0"/>
              <a:t>Pappikallion maastot</a:t>
            </a:r>
          </a:p>
          <a:p>
            <a:pPr marL="0" indent="0">
              <a:buNone/>
            </a:pPr>
            <a:r>
              <a:rPr lang="fi-FI" b="1" dirty="0"/>
              <a:t>	</a:t>
            </a:r>
            <a:r>
              <a:rPr lang="fi-FI" b="1" dirty="0" smtClean="0"/>
              <a:t>Kaukalo </a:t>
            </a:r>
            <a:endParaRPr lang="fi-FI" b="1" dirty="0"/>
          </a:p>
        </p:txBody>
      </p:sp>
      <p:pic>
        <p:nvPicPr>
          <p:cNvPr id="6" name="Kuva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941" y="1027906"/>
            <a:ext cx="1964327" cy="1743607"/>
          </a:xfrm>
          <a:prstGeom prst="rect">
            <a:avLst/>
          </a:prstGeom>
        </p:spPr>
      </p:pic>
      <p:pic>
        <p:nvPicPr>
          <p:cNvPr id="7" name="Kuva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943859"/>
            <a:ext cx="3755461" cy="2914141"/>
          </a:xfrm>
          <a:prstGeom prst="rect">
            <a:avLst/>
          </a:prstGeom>
        </p:spPr>
      </p:pic>
      <p:pic>
        <p:nvPicPr>
          <p:cNvPr id="3" name="Kuva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0507" y="0"/>
            <a:ext cx="2873431" cy="6824750"/>
          </a:xfrm>
          <a:prstGeom prst="rect">
            <a:avLst/>
          </a:prstGeom>
        </p:spPr>
      </p:pic>
      <p:sp>
        <p:nvSpPr>
          <p:cNvPr id="8" name="Suorakulmio 7"/>
          <p:cNvSpPr/>
          <p:nvPr/>
        </p:nvSpPr>
        <p:spPr>
          <a:xfrm>
            <a:off x="6858000" y="1063182"/>
            <a:ext cx="17525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fi-FI" sz="2000" b="1" dirty="0" err="1">
                <a:solidFill>
                  <a:prstClr val="black"/>
                </a:solidFill>
              </a:rPr>
              <a:t>Eskolanmäen</a:t>
            </a:r>
            <a:r>
              <a:rPr lang="fi-FI" sz="2000" b="1" dirty="0">
                <a:solidFill>
                  <a:prstClr val="black"/>
                </a:solidFill>
              </a:rPr>
              <a:t> koulu on voittanut salibandyssä koululaisten Suomen mestaruuden vuonna </a:t>
            </a:r>
            <a:r>
              <a:rPr lang="fi-FI" sz="2000" b="1" dirty="0" smtClean="0">
                <a:solidFill>
                  <a:prstClr val="black"/>
                </a:solidFill>
              </a:rPr>
              <a:t>2009.</a:t>
            </a:r>
            <a:endParaRPr lang="fi-FI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66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4" y="119150"/>
            <a:ext cx="8596668" cy="861753"/>
          </a:xfrm>
        </p:spPr>
        <p:txBody>
          <a:bodyPr/>
          <a:lstStyle/>
          <a:p>
            <a:r>
              <a:rPr lang="fi-FI" dirty="0" smtClean="0"/>
              <a:t>	Liikkuva koulu – liikuntaa välitunneilla</a:t>
            </a:r>
            <a:endParaRPr lang="fi-FI" dirty="0"/>
          </a:p>
        </p:txBody>
      </p:sp>
      <p:pic>
        <p:nvPicPr>
          <p:cNvPr id="7" name="Sisällön paikkamerkki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-53398" y="3086201"/>
            <a:ext cx="5029066" cy="3771799"/>
          </a:xfrm>
          <a:prstGeom prst="rect">
            <a:avLst/>
          </a:prstGeom>
        </p:spPr>
      </p:pic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>
          <a:xfrm>
            <a:off x="1146277" y="773533"/>
            <a:ext cx="6954750" cy="2038797"/>
          </a:xfrm>
        </p:spPr>
        <p:txBody>
          <a:bodyPr/>
          <a:lstStyle/>
          <a:p>
            <a:endParaRPr lang="fi-FI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fi-FI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Jokainen koulu toteuttaa liikkuvampaa koulup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iv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omalla tavallaan.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Keskeist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on:</a:t>
            </a:r>
            <a:endParaRPr lang="fi-FI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fi-FI" sz="20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-oppilaiden 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osallisuus</a:t>
            </a:r>
            <a:endParaRPr lang="fi-FI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fi-FI" sz="20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-oppiminen</a:t>
            </a:r>
            <a:endParaRPr lang="fi-FI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fi-FI" sz="20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-lis</a:t>
            </a:r>
            <a:r>
              <a:rPr lang="fi-FI" sz="2000" b="1" dirty="0" smtClean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ää</a:t>
            </a:r>
            <a:r>
              <a:rPr lang="fi-FI" sz="20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liikett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hemm</a:t>
            </a:r>
            <a:r>
              <a:rPr lang="fi-FI" sz="2000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 istumista</a:t>
            </a:r>
            <a:r>
              <a:rPr lang="fi-FI" sz="2000" b="1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fi-FI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Sisällön paikkamerkki 7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511887" y="2974291"/>
            <a:ext cx="5178280" cy="3883709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7313256" y="2604959"/>
            <a:ext cx="2558201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fi-FI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fi-FI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</a:t>
            </a:r>
            <a:r>
              <a:rPr lang="fi-FI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lituntivipin</a:t>
            </a:r>
            <a:r>
              <a:rPr lang="fi-FI" b="1" dirty="0">
                <a:solidFill>
                  <a:srgbClr val="000000"/>
                </a:solidFill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ää</a:t>
            </a:r>
            <a:r>
              <a:rPr lang="fi-FI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i-FI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Haalilla</a:t>
            </a:r>
            <a:r>
              <a:rPr lang="fi-FI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fi-FI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99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558483" y="518160"/>
            <a:ext cx="6804121" cy="870065"/>
          </a:xfrm>
        </p:spPr>
        <p:txBody>
          <a:bodyPr/>
          <a:lstStyle/>
          <a:p>
            <a:r>
              <a:rPr lang="fi-FI" dirty="0" smtClean="0"/>
              <a:t>Kierrätys ja liikunta kohtasivat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2228326" y="223930"/>
            <a:ext cx="5454684" cy="778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25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987560" y="401781"/>
            <a:ext cx="7976216" cy="1152699"/>
          </a:xfrm>
        </p:spPr>
        <p:txBody>
          <a:bodyPr>
            <a:normAutofit fontScale="90000"/>
          </a:bodyPr>
          <a:lstStyle/>
          <a:p>
            <a:r>
              <a:rPr lang="fi-FI" dirty="0" smtClean="0"/>
              <a:t>Oppilaat ovat osallistuneet vuosittain </a:t>
            </a:r>
            <a:br>
              <a:rPr lang="fi-FI" dirty="0" smtClean="0"/>
            </a:br>
            <a:r>
              <a:rPr lang="fi-FI" dirty="0" err="1" smtClean="0"/>
              <a:t>Nou</a:t>
            </a:r>
            <a:r>
              <a:rPr lang="fi-FI" dirty="0" smtClean="0"/>
              <a:t> hätä-kilpailuun ja mopokurssiin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1045749" y="1554479"/>
            <a:ext cx="4309224" cy="3880773"/>
          </a:xfrm>
        </p:spPr>
        <p:txBody>
          <a:bodyPr/>
          <a:lstStyle/>
          <a:p>
            <a:r>
              <a:rPr lang="fi-FI" b="1" dirty="0" err="1"/>
              <a:t>NouHätä</a:t>
            </a:r>
            <a:r>
              <a:rPr lang="fi-FI" b="1" dirty="0"/>
              <a:t>!-kampanja on yläluokkien valtakunnallinen pelastustaitokampanja. </a:t>
            </a:r>
            <a:endParaRPr lang="fi-FI" b="1" dirty="0" smtClean="0"/>
          </a:p>
          <a:p>
            <a:r>
              <a:rPr lang="fi-FI" b="1" dirty="0" smtClean="0"/>
              <a:t>Kampanja </a:t>
            </a:r>
            <a:r>
              <a:rPr lang="fi-FI" b="1" dirty="0"/>
              <a:t>lisää nuorten valmiuksia ennakoida ja estää vaaratilanteita. Kampanjassa nuori oppii taitoja toimia onnettomuustilanteissa oikein. </a:t>
            </a:r>
            <a:endParaRPr lang="fi-FI" b="1" dirty="0" smtClean="0"/>
          </a:p>
          <a:p>
            <a:r>
              <a:rPr lang="fi-FI" b="1" dirty="0" err="1" smtClean="0"/>
              <a:t>NouHätä</a:t>
            </a:r>
            <a:r>
              <a:rPr lang="fi-FI" b="1" dirty="0"/>
              <a:t>!-kampanja tavoittaa vuosittain n. 40 000 nuorta ympäri Suomen</a:t>
            </a:r>
            <a:r>
              <a:rPr lang="fi-FI" dirty="0"/>
              <a:t>.</a:t>
            </a:r>
          </a:p>
        </p:txBody>
      </p:sp>
      <p:pic>
        <p:nvPicPr>
          <p:cNvPr id="5" name="Kuva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616238" y="890154"/>
            <a:ext cx="4911437" cy="6240087"/>
          </a:xfrm>
          <a:prstGeom prst="rect">
            <a:avLst/>
          </a:prstGeom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638" y="4998372"/>
            <a:ext cx="3925335" cy="185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2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954060" y="609600"/>
            <a:ext cx="3632548" cy="768263"/>
          </a:xfrm>
        </p:spPr>
        <p:txBody>
          <a:bodyPr>
            <a:normAutofit fontScale="90000"/>
          </a:bodyPr>
          <a:lstStyle/>
          <a:p>
            <a:r>
              <a:rPr lang="fi-FI" dirty="0" smtClean="0"/>
              <a:t>	</a:t>
            </a:r>
            <a:r>
              <a:rPr lang="fi-FI" b="1" dirty="0" smtClean="0"/>
              <a:t>Repovesiretket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771356" y="1236546"/>
            <a:ext cx="4348942" cy="2122920"/>
          </a:xfrm>
        </p:spPr>
        <p:txBody>
          <a:bodyPr>
            <a:normAutofit/>
          </a:bodyPr>
          <a:lstStyle/>
          <a:p>
            <a:r>
              <a:rPr lang="fi-FI" b="1" dirty="0" smtClean="0"/>
              <a:t>Eskolanmäen koulun tavoitteena on että kaikki oppilaat pääsevät peruskoulun aikana Repovedelle</a:t>
            </a:r>
          </a:p>
          <a:p>
            <a:r>
              <a:rPr lang="fi-FI" b="1" dirty="0" smtClean="0"/>
              <a:t>Kymin 100-vuotissäätiö on myöntänyt apurahoja retkien järjestämiseen</a:t>
            </a:r>
            <a:endParaRPr lang="fi-FI" b="1" dirty="0"/>
          </a:p>
        </p:txBody>
      </p:sp>
      <p:pic>
        <p:nvPicPr>
          <p:cNvPr id="1026" name="Picture 2" descr="https://attachment.outlook.office.net/owa/kari.heinikainen@edukouvola.fi/service.svc/s/GetFileAttachment?id=AAMkAGI3NDg3MzMxLTEzN2MtNDllZS05MjUyLTllNmVmMjhmMDk2YwBGAAAAAADCo8wD%2B8ugTYC9oePtKBIJBwDG0U%2FVY9KFQqiyorTuxBjjAAAAAAENAADG0U%2FVY9KFQqiyorTuxBjjAARZiJEGAAABEgAQAK89Caqd%2B3BEoX71%2FPaEg%2BE%3D&amp;X-OWA-CANARY=MKKFM2ulp0WSAIJ8Pcc-gUD0cx2mm9UYq1XciRnamJvLrGl2x6jeUOOmuEHKdKKvI6JoGn9pBCU.&amp;token=eyJ0eXAiOiJKV1QiLCJhbGciOiJSUzI1NiIsIng1dCI6IkJnRDU5blJpQnpmbk5BVGloOFJhZ1l5M3pyZyJ9.eyJ2ZXIiOiJFeGNoYW5nZS5DYWxsYmFjay5WMSIsImFwcGN0eHNlbmRlciI6Ik93YURvd25sb2FkQGQ3ZjMxMGY4LTRkZTktNDliOC05ODk3LWM4NDE3OTg3ZGRhYyIsImFwcGN0eCI6IntcIm1zZXhjaHByb3RcIjpcIm93YVwiLFwicHJpbWFyeXNpZFwiOlwiUy0xLTUtMjEtMjY2MDgzNDMyNy0xMjU5NzU2NjM0LTMwNDQ0MjEyNTQtMTgxOTA0M1wiLFwicHVpZFwiOlwiMTE1MzgzNjI5NjIzNDQ3MTY4N1wiLFwib2lkXCI6XCI4YWY5YjIwZS1kODg4LTQwODAtYmM2Ni1kNGYzODE3MjM2NDFcIixcInNjb3BlXCI6XCJPd2FEb3dubG9hZFwifSIsImlzcyI6IjAwMDAwMDAyLTAwMDAtMGZmMS1jZTAwLTAwMDAwMDAwMDAwMEBkN2YzMTBmOC00ZGU5LTQ5YjgtOTg5Ny1jODQxNzk4N2RkYWMiLCJhdWQiOiIwMDAwMDAwMi0wMDAwLTBmZjEtY2UwMC0wMDAwMDAwMDAwMDAvYXR0YWNobWVudC5vdXRsb29rLm9mZmljZS5uZXRAZDdmMzEwZjgtNGRlOS00OWI4LTk4OTctYzg0MTc5ODdkZGFjIiwiZXhwIjoxNTIzMDA5ODEwLCJuYmYiOjE1MjMwMDkyMTB9.Hbz_lIbjcTvJCe1kuw8g-ITdqwe_-tc9MYU40-_IbMvazMzwb5U8BKc4Omc0Vl92XjiDU6aogEi3kTU8R3KuHJJDJb9JQsDShWqB_tQYuib3mxtqBu9r1TUAfxzCj_JNXVVsuE56raCH8Gs982PMvZ-m53RN2HdG89Pl5b1GbjAKX7aNMEHEo37g3XsISURnkzbk7UiAQp0hyukwdChY3CDvGyDKvd5CazvfbzDpTuQyqUEdEWVnJM5TMxW5x66apf1ruPeOh7YjTbu6q67EC0XyHQtf9_4ur9-DuezlIwPj6ujeiW7UkcW4lRgbqXOn5uthv6W9w0e53OUagS-Wsg&amp;owa=outlook.office.com&amp;isImagePreview=Tru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014" y="3216191"/>
            <a:ext cx="2731357" cy="364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attachment.outlook.office.net/owa/kari.heinikainen@edukouvola.fi/service.svc/s/GetFileAttachment?id=AAMkAGI3NDg3MzMxLTEzN2MtNDllZS05MjUyLTllNmVmMjhmMDk2YwBGAAAAAADCo8wD%2B8ugTYC9oePtKBIJBwDG0U%2FVY9KFQqiyorTuxBjjAAAAAAENAADG0U%2FVY9KFQqiyorTuxBjjAARZiJEFAAABEgAQAK822lCCspNPhnTEomcl3%2Fw%3D&amp;X-OWA-CANARY=NJj8ELy-3kuOmPwDctenkQAPOYqmm9UYHyaz7WXu7Lt9FKhlC4-tuX8MqUIrJORzzIJfH-CmEOE.&amp;token=eyJ0eXAiOiJKV1QiLCJhbGciOiJSUzI1NiIsIng1dCI6IkJnRDU5blJpQnpmbk5BVGloOFJhZ1l5M3pyZyJ9.eyJ2ZXIiOiJFeGNoYW5nZS5DYWxsYmFjay5WMSIsImFwcGN0eHNlbmRlciI6Ik93YURvd25sb2FkQGQ3ZjMxMGY4LTRkZTktNDliOC05ODk3LWM4NDE3OTg3ZGRhYyIsImFwcGN0eCI6IntcIm1zZXhjaHByb3RcIjpcIm93YVwiLFwicHJpbWFyeXNpZFwiOlwiUy0xLTUtMjEtMjY2MDgzNDMyNy0xMjU5NzU2NjM0LTMwNDQ0MjEyNTQtMTgxOTA0M1wiLFwicHVpZFwiOlwiMTE1MzgzNjI5NjIzNDQ3MTY4N1wiLFwib2lkXCI6XCI4YWY5YjIwZS1kODg4LTQwODAtYmM2Ni1kNGYzODE3MjM2NDFcIixcInNjb3BlXCI6XCJPd2FEb3dubG9hZFwifSIsImlzcyI6IjAwMDAwMDAyLTAwMDAtMGZmMS1jZTAwLTAwMDAwMDAwMDAwMEBkN2YzMTBmOC00ZGU5LTQ5YjgtOTg5Ny1jODQxNzk4N2RkYWMiLCJhdWQiOiIwMDAwMDAwMi0wMDAwLTBmZjEtY2UwMC0wMDAwMDAwMDAwMDAvYXR0YWNobWVudC5vdXRsb29rLm9mZmljZS5uZXRAZDdmMzEwZjgtNGRlOS00OWI4LTk4OTctYzg0MTc5ODdkZGFjIiwiZXhwIjoxNTIzMDA5OTg4LCJuYmYiOjE1MjMwMDkzODh9.jUbYJ9y7ceKbncjj1vh05fQA4GYXFdReW56eD30cM6wHuVNMbRpraK0qknNCzpTCAuuDySTjnFHUuyEO7s0_SU74S57CPgTFkTj903p5SLSCnXyhV8cZhLcV__mvw_KCnqFt8POI3DEJHZbR6rHS7PsikyRvaH6LUKlPfDl0-9MlFT4tjj8-wrb4H-Y2ia8hCHzcWtOAFtnhtv73NoyFS4GVlJoFJckuyNaMcOdBrDEXHzL31D5TisLCQ9oIB2mI_HVVJ8uvkwrCZYtTuDpj1ZaOXKgUSMNJLfMAlwMSoUTMjXOqCUWweTaW0aZSom0CfTIIPdh-4Yeexx2Nc4D3yw&amp;owa=outlook.office.com&amp;isImagePreview=Tr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805" y="14615"/>
            <a:ext cx="5132539" cy="684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87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smtClean="0"/>
              <a:t>	Oppilaskunta ja tukioppilaat (</a:t>
            </a:r>
            <a:r>
              <a:rPr lang="fi-FI" b="1" dirty="0" err="1" smtClean="0"/>
              <a:t>tukarit</a:t>
            </a:r>
            <a:r>
              <a:rPr lang="fi-FI" b="1" dirty="0" smtClean="0"/>
              <a:t>)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344918" y="1674751"/>
            <a:ext cx="4303643" cy="4084845"/>
          </a:xfrm>
        </p:spPr>
        <p:txBody>
          <a:bodyPr>
            <a:normAutofit/>
          </a:bodyPr>
          <a:lstStyle/>
          <a:p>
            <a:r>
              <a:rPr lang="fi-FI" sz="2000" b="1" dirty="0" smtClean="0"/>
              <a:t>Oppilaskunnassa oppilaat voivat osallistua koulun arkeen</a:t>
            </a:r>
          </a:p>
          <a:p>
            <a:r>
              <a:rPr lang="fi-FI" sz="2000" b="1" dirty="0" smtClean="0"/>
              <a:t>Oppilaskunnassa on edustajia 1-9-luokilta</a:t>
            </a:r>
          </a:p>
          <a:p>
            <a:r>
              <a:rPr lang="fi-FI" sz="2000" b="1" dirty="0" smtClean="0"/>
              <a:t>Oppilaskunta järjestää tapahtumia ja tempauksia</a:t>
            </a:r>
          </a:p>
          <a:p>
            <a:r>
              <a:rPr lang="fi-FI" sz="2000" b="1" dirty="0" smtClean="0"/>
              <a:t>Oppilaskunta tekee yhteistyötä Kouvolan nuorisovaltuuston kanssa</a:t>
            </a:r>
            <a:endParaRPr lang="fi-FI" sz="2000" b="1" dirty="0"/>
          </a:p>
        </p:txBody>
      </p:sp>
      <p:sp>
        <p:nvSpPr>
          <p:cNvPr id="4" name="Otsikko 1"/>
          <p:cNvSpPr txBox="1">
            <a:spLocks/>
          </p:cNvSpPr>
          <p:nvPr/>
        </p:nvSpPr>
        <p:spPr>
          <a:xfrm>
            <a:off x="6639339" y="1690688"/>
            <a:ext cx="5459896" cy="1065764"/>
          </a:xfrm>
          <a:prstGeom prst="rect">
            <a:avLst/>
          </a:prstGeom>
          <a:solidFill>
            <a:srgbClr val="00ADDC">
              <a:lumMod val="40000"/>
              <a:lumOff val="60000"/>
            </a:srgbClr>
          </a:solidFill>
          <a:ln w="25400" cap="flat" cmpd="sng" algn="ctr">
            <a:solidFill>
              <a:srgbClr val="EA157A"/>
            </a:solidFill>
            <a:prstDash val="solid"/>
          </a:ln>
          <a:effectLst/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6000" b="1" i="0" u="none" strike="noStrike" kern="1200" cap="none" spc="0" normalizeH="0" baseline="0" noProof="0" smtClean="0">
                <a:ln w="12700">
                  <a:solidFill>
                    <a:srgbClr val="4E5B6F">
                      <a:satMod val="155000"/>
                    </a:srgbClr>
                  </a:solidFill>
                  <a:prstDash val="solid"/>
                </a:ln>
                <a:solidFill>
                  <a:srgbClr val="1AB39F">
                    <a:lumMod val="50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Felix Titling" pitchFamily="82" charset="0"/>
                <a:ea typeface="+mn-ea"/>
                <a:cs typeface="+mn-cs"/>
              </a:rPr>
              <a:t>VAPPUHÄSSÄKKÄ</a:t>
            </a:r>
            <a:endParaRPr kumimoji="0" lang="fi-FI" sz="6000" b="0" i="0" u="none" strike="noStrike" kern="1200" cap="none" spc="0" normalizeH="0" baseline="0" noProof="0" dirty="0">
              <a:ln>
                <a:noFill/>
              </a:ln>
              <a:solidFill>
                <a:srgbClr val="1AB39F">
                  <a:lumMod val="50000"/>
                </a:srgbClr>
              </a:solidFill>
              <a:effectLst/>
              <a:uLnTx/>
              <a:uFillTx/>
              <a:latin typeface="Felix Titling" pitchFamily="82" charset="0"/>
              <a:ea typeface="+mn-ea"/>
              <a:cs typeface="+mn-cs"/>
            </a:endParaRPr>
          </a:p>
        </p:txBody>
      </p:sp>
      <p:sp>
        <p:nvSpPr>
          <p:cNvPr id="5" name="Suorakulmio 4"/>
          <p:cNvSpPr/>
          <p:nvPr/>
        </p:nvSpPr>
        <p:spPr>
          <a:xfrm>
            <a:off x="7530072" y="2790964"/>
            <a:ext cx="446314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4400" b="1" i="0" u="none" strike="noStrike" kern="0" cap="all" spc="0" normalizeH="0" baseline="0" noProof="0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</a:rPr>
              <a:t>Aulassa tänään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i-FI" sz="4400" b="1" i="0" u="none" strike="noStrike" kern="0" cap="all" spc="0" normalizeH="0" baseline="0" noProof="0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</a:rPr>
              <a:t>Klo 12.20-13.05</a:t>
            </a:r>
          </a:p>
        </p:txBody>
      </p:sp>
      <p:pic>
        <p:nvPicPr>
          <p:cNvPr id="6" name="Kuva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8279" y="3075709"/>
            <a:ext cx="2767099" cy="3689465"/>
          </a:xfrm>
          <a:prstGeom prst="rect">
            <a:avLst/>
          </a:prstGeom>
        </p:spPr>
      </p:pic>
      <p:sp>
        <p:nvSpPr>
          <p:cNvPr id="7" name="Tekstiruutu 6"/>
          <p:cNvSpPr txBox="1"/>
          <p:nvPr/>
        </p:nvSpPr>
        <p:spPr>
          <a:xfrm>
            <a:off x="677334" y="6365064"/>
            <a:ext cx="39212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000" b="1" dirty="0" smtClean="0"/>
              <a:t>Oppilaskunnan uudet hupparit:</a:t>
            </a:r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397038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561169" y="3704807"/>
            <a:ext cx="8596668" cy="1320800"/>
          </a:xfrm>
        </p:spPr>
        <p:txBody>
          <a:bodyPr/>
          <a:lstStyle/>
          <a:p>
            <a:r>
              <a:rPr lang="fi-FI" b="1" dirty="0" smtClean="0"/>
              <a:t> 	Oppilaiden mielipiteitä </a:t>
            </a:r>
            <a:r>
              <a:rPr lang="fi-FI" b="1" dirty="0" err="1" smtClean="0"/>
              <a:t>KS:ssa</a:t>
            </a:r>
            <a:endParaRPr lang="fi-FI" b="1" dirty="0"/>
          </a:p>
        </p:txBody>
      </p:sp>
      <p:pic>
        <p:nvPicPr>
          <p:cNvPr id="8" name="Sisällön paikkamerkki 7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78" t="3541" r="27991" b="5642"/>
          <a:stretch/>
        </p:blipFill>
        <p:spPr>
          <a:xfrm rot="5184489">
            <a:off x="80858" y="2334205"/>
            <a:ext cx="2628723" cy="2630924"/>
          </a:xfrm>
          <a:prstGeom prst="rect">
            <a:avLst/>
          </a:prstGeom>
        </p:spPr>
      </p:pic>
      <p:sp>
        <p:nvSpPr>
          <p:cNvPr id="3" name="Tekstiruutu 2"/>
          <p:cNvSpPr txBox="1"/>
          <p:nvPr/>
        </p:nvSpPr>
        <p:spPr>
          <a:xfrm>
            <a:off x="4547062" y="4473197"/>
            <a:ext cx="2718262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fi-FI" b="1" dirty="0" smtClean="0"/>
              <a:t>Äidinkielen 8-luokan opintoihin kuuluu perusteltujen mielipiteiden esittäminen. Ajankohtaiset asioita ovat olleet:</a:t>
            </a:r>
            <a:endParaRPr lang="fi-FI" b="1" dirty="0"/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4781" y="0"/>
            <a:ext cx="3017219" cy="2006822"/>
          </a:xfrm>
          <a:prstGeom prst="rect">
            <a:avLst/>
          </a:prstGeom>
        </p:spPr>
      </p:pic>
      <p:pic>
        <p:nvPicPr>
          <p:cNvPr id="5" name="Kuva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217911" y="4010985"/>
            <a:ext cx="1629104" cy="4064924"/>
          </a:xfrm>
          <a:prstGeom prst="rect">
            <a:avLst/>
          </a:prstGeom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1010" y="4605502"/>
            <a:ext cx="4110990" cy="2252498"/>
          </a:xfrm>
          <a:prstGeom prst="rect">
            <a:avLst/>
          </a:prstGeom>
        </p:spPr>
      </p:pic>
      <p:pic>
        <p:nvPicPr>
          <p:cNvPr id="7" name="Kuva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81995" y="2793556"/>
            <a:ext cx="3310005" cy="984177"/>
          </a:xfrm>
          <a:prstGeom prst="rect">
            <a:avLst/>
          </a:prstGeom>
        </p:spPr>
      </p:pic>
      <p:pic>
        <p:nvPicPr>
          <p:cNvPr id="9" name="Kuva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0" y="22265"/>
            <a:ext cx="3111259" cy="2151009"/>
          </a:xfrm>
          <a:prstGeom prst="rect">
            <a:avLst/>
          </a:prstGeom>
        </p:spPr>
      </p:pic>
      <p:pic>
        <p:nvPicPr>
          <p:cNvPr id="11" name="Kuva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87844" y="0"/>
            <a:ext cx="4686079" cy="3561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016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smtClean="0"/>
              <a:t>Vanhempien yhteistyöryhmä vuodesta 1993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4184035" cy="3880772"/>
          </a:xfrm>
        </p:spPr>
        <p:txBody>
          <a:bodyPr/>
          <a:lstStyle/>
          <a:p>
            <a:r>
              <a:rPr lang="fi-FI" b="1" dirty="0" smtClean="0"/>
              <a:t>Yhteistyöryhmään kuuluu rehtorin ja opettajajäsenen lisäksi oppilaiden vanhempia</a:t>
            </a:r>
          </a:p>
          <a:p>
            <a:r>
              <a:rPr lang="fi-FI" b="1" dirty="0" smtClean="0"/>
              <a:t>Yhteistyöryhmä on järjestänyt tapahtumia</a:t>
            </a:r>
          </a:p>
          <a:p>
            <a:endParaRPr lang="fi-FI" b="1" dirty="0"/>
          </a:p>
          <a:p>
            <a:r>
              <a:rPr lang="fi-FI" b="1" dirty="0" smtClean="0">
                <a:solidFill>
                  <a:srgbClr val="FF0000"/>
                </a:solidFill>
              </a:rPr>
              <a:t>Yhteistyötyhmä myy makkaraa koulun pihalla 40-vuotissynttäreillä!</a:t>
            </a:r>
            <a:endParaRPr lang="fi-FI" b="1" dirty="0">
              <a:solidFill>
                <a:srgbClr val="FF0000"/>
              </a:solidFill>
            </a:endParaRPr>
          </a:p>
        </p:txBody>
      </p:sp>
      <p:pic>
        <p:nvPicPr>
          <p:cNvPr id="6" name="Sisällön paikkamerkki 5" descr="https://s3.envato.com/files/140880368/Halloween%20background%20with%20Moon%20and%20pumpkins%201.jpg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2344" y="1215025"/>
            <a:ext cx="4543189" cy="56429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Suorakulmio 6"/>
          <p:cNvSpPr/>
          <p:nvPr/>
        </p:nvSpPr>
        <p:spPr>
          <a:xfrm>
            <a:off x="6542344" y="1331530"/>
            <a:ext cx="4247804" cy="52754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6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Tervetuloa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sz="16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Eskolanmäen koulun koko perheen perinteiseen 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HALLOWEEN-juhlaan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6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Haanojan </a:t>
            </a:r>
            <a:r>
              <a:rPr lang="fi-FI" sz="1600" b="1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Haalille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600" b="1" u="sng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keskiviikkona 1.11.</a:t>
            </a:r>
            <a:r>
              <a:rPr lang="fi-FI" sz="16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klo 18-19.30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Taskulamput mukaan		Villasukat jalkaan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28040" indent="828040"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Paras puku palkitaan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828040"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Buffetti</a:t>
            </a: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Kasvomaalausta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828040">
              <a:lnSpc>
                <a:spcPct val="107000"/>
              </a:lnSpc>
              <a:spcAft>
                <a:spcPts val="800"/>
              </a:spcAft>
            </a:pP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Otathan mukaan pikkurahaa </a:t>
            </a:r>
            <a:r>
              <a:rPr lang="fi-FI" sz="1600" b="1" i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</a:t>
            </a:r>
            <a:endParaRPr lang="fi-FI" sz="16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sz="22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fi-FI" sz="11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28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Sisäänpääsymaksu 2 euroa</a:t>
            </a:r>
            <a:endParaRPr lang="fi-FI" sz="11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fi-FI" sz="1400" b="1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Järj. Vanhempien yhteistyöryhmä</a:t>
            </a:r>
            <a:endParaRPr lang="fi-FI" sz="1100" dirty="0">
              <a:solidFill>
                <a:schemeClr val="accent5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242174">
            <a:off x="3808856" y="4462395"/>
            <a:ext cx="2105025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28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	</a:t>
            </a:r>
            <a:r>
              <a:rPr lang="fi-FI" b="1" dirty="0" smtClean="0"/>
              <a:t>Tunnettuja oppilaita</a:t>
            </a:r>
            <a:endParaRPr lang="fi-FI" b="1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5702683" y="1582370"/>
            <a:ext cx="4365567" cy="4745124"/>
          </a:xfrm>
        </p:spPr>
        <p:txBody>
          <a:bodyPr>
            <a:normAutofit/>
          </a:bodyPr>
          <a:lstStyle/>
          <a:p>
            <a:r>
              <a:rPr lang="fi-FI" sz="2400" b="1" dirty="0" smtClean="0">
                <a:solidFill>
                  <a:schemeClr val="tx1"/>
                </a:solidFill>
              </a:rPr>
              <a:t>Juska Salminen(HIM)</a:t>
            </a:r>
          </a:p>
          <a:p>
            <a:r>
              <a:rPr lang="fi-FI" sz="2400" b="1" dirty="0" smtClean="0">
                <a:solidFill>
                  <a:schemeClr val="tx1"/>
                </a:solidFill>
              </a:rPr>
              <a:t>Kustaa Saksi (muotoilija)</a:t>
            </a:r>
          </a:p>
          <a:p>
            <a:r>
              <a:rPr lang="fi-FI" sz="2400" b="1" dirty="0" smtClean="0">
                <a:solidFill>
                  <a:schemeClr val="tx1"/>
                </a:solidFill>
              </a:rPr>
              <a:t>Juha-Matti Ahola (Sinitaivas-yhtye)</a:t>
            </a:r>
          </a:p>
          <a:p>
            <a:r>
              <a:rPr lang="fi-FI" sz="2400" b="1" dirty="0" smtClean="0">
                <a:solidFill>
                  <a:schemeClr val="tx1"/>
                </a:solidFill>
              </a:rPr>
              <a:t>Toivo </a:t>
            </a:r>
            <a:r>
              <a:rPr lang="fi-FI" sz="2400" b="1" dirty="0" err="1" smtClean="0">
                <a:solidFill>
                  <a:schemeClr val="tx1"/>
                </a:solidFill>
              </a:rPr>
              <a:t>Haimi</a:t>
            </a:r>
            <a:r>
              <a:rPr lang="fi-FI" sz="2400" b="1" dirty="0" smtClean="0">
                <a:solidFill>
                  <a:schemeClr val="tx1"/>
                </a:solidFill>
              </a:rPr>
              <a:t> (Ylen toimittaja)</a:t>
            </a:r>
          </a:p>
          <a:p>
            <a:r>
              <a:rPr lang="fi-FI" sz="2400" b="1" dirty="0" smtClean="0">
                <a:solidFill>
                  <a:schemeClr val="tx1"/>
                </a:solidFill>
              </a:rPr>
              <a:t>Joona Haatainen (</a:t>
            </a:r>
            <a:r>
              <a:rPr lang="fi-FI" sz="2400" b="1" dirty="0" err="1" smtClean="0">
                <a:solidFill>
                  <a:schemeClr val="tx1"/>
                </a:solidFill>
              </a:rPr>
              <a:t>tj</a:t>
            </a:r>
            <a:r>
              <a:rPr lang="fi-FI" sz="2400" b="1" dirty="0" smtClean="0">
                <a:solidFill>
                  <a:schemeClr val="tx1"/>
                </a:solidFill>
              </a:rPr>
              <a:t>, </a:t>
            </a:r>
            <a:r>
              <a:rPr lang="fi-FI" sz="2400" b="1" dirty="0" err="1" smtClean="0">
                <a:solidFill>
                  <a:schemeClr val="tx1"/>
                </a:solidFill>
              </a:rPr>
              <a:t>tubettaja</a:t>
            </a:r>
            <a:r>
              <a:rPr lang="fi-FI" sz="2400" b="1" dirty="0" smtClean="0">
                <a:solidFill>
                  <a:schemeClr val="tx1"/>
                </a:solidFill>
              </a:rPr>
              <a:t>)</a:t>
            </a:r>
          </a:p>
          <a:p>
            <a:endParaRPr lang="fi-FI" dirty="0" smtClean="0"/>
          </a:p>
          <a:p>
            <a:endParaRPr lang="fi-FI" dirty="0"/>
          </a:p>
        </p:txBody>
      </p:sp>
      <p:sp>
        <p:nvSpPr>
          <p:cNvPr id="4" name="Sisällön paikkamerkki 2"/>
          <p:cNvSpPr txBox="1">
            <a:spLocks/>
          </p:cNvSpPr>
          <p:nvPr/>
        </p:nvSpPr>
        <p:spPr>
          <a:xfrm>
            <a:off x="1007225" y="1628125"/>
            <a:ext cx="436556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i-FI" sz="2400" b="1" dirty="0" smtClean="0"/>
              <a:t>Ville Nousiainen (hiihtäjä)</a:t>
            </a:r>
          </a:p>
          <a:p>
            <a:r>
              <a:rPr lang="fi-FI" sz="2400" b="1" dirty="0" smtClean="0"/>
              <a:t>Elmeri Rantalainen (gladiaattori)</a:t>
            </a:r>
          </a:p>
          <a:p>
            <a:r>
              <a:rPr lang="fi-FI" sz="2400" b="1" dirty="0" smtClean="0"/>
              <a:t>Tuomas Hirvonen (Kouvot)</a:t>
            </a:r>
          </a:p>
          <a:p>
            <a:r>
              <a:rPr lang="fi-FI" sz="2400" b="1" dirty="0" smtClean="0"/>
              <a:t>Toni Immonen (MTV urheilu)</a:t>
            </a:r>
          </a:p>
          <a:p>
            <a:r>
              <a:rPr lang="fi-FI" sz="2400" b="1" dirty="0" smtClean="0"/>
              <a:t>Mirja Sipinen (MTV, Moskovan kirjeenvaihtaja)</a:t>
            </a:r>
          </a:p>
          <a:p>
            <a:r>
              <a:rPr lang="fi-FI" sz="2400" b="1" dirty="0" smtClean="0"/>
              <a:t>Heikki Pursiainen (ent. </a:t>
            </a:r>
            <a:r>
              <a:rPr lang="fi-FI" sz="2400" b="1" dirty="0" err="1" smtClean="0"/>
              <a:t>Liberan</a:t>
            </a:r>
            <a:r>
              <a:rPr lang="fi-FI" sz="2400" b="1" dirty="0" smtClean="0"/>
              <a:t> toimitusjohtaja)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3476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4" y="553197"/>
            <a:ext cx="8596668" cy="1320800"/>
          </a:xfrm>
        </p:spPr>
        <p:txBody>
          <a:bodyPr/>
          <a:lstStyle/>
          <a:p>
            <a:r>
              <a:rPr lang="fi-FI" b="1" dirty="0"/>
              <a:t>Tunnettuja oppilaita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677334" y="1503883"/>
            <a:ext cx="4252113" cy="4190335"/>
          </a:xfrm>
        </p:spPr>
        <p:txBody>
          <a:bodyPr>
            <a:normAutofit fontScale="92500" lnSpcReduction="10000"/>
          </a:bodyPr>
          <a:lstStyle/>
          <a:p>
            <a:r>
              <a:rPr lang="fi-FI" sz="2600" b="1" dirty="0" smtClean="0">
                <a:solidFill>
                  <a:schemeClr val="tx1"/>
                </a:solidFill>
              </a:rPr>
              <a:t>Niko Ristiranta (ratakelaaja)</a:t>
            </a:r>
          </a:p>
          <a:p>
            <a:r>
              <a:rPr lang="fi-FI" sz="2600" b="1" dirty="0" smtClean="0">
                <a:solidFill>
                  <a:schemeClr val="tx1"/>
                </a:solidFill>
              </a:rPr>
              <a:t>Mikko Pöntinen (pituussukeltaja)</a:t>
            </a:r>
          </a:p>
          <a:p>
            <a:r>
              <a:rPr lang="fi-FI" sz="2600" b="1" dirty="0" smtClean="0">
                <a:solidFill>
                  <a:schemeClr val="tx1"/>
                </a:solidFill>
              </a:rPr>
              <a:t>Sergei Haukka (syvyyssukeltaja)</a:t>
            </a:r>
          </a:p>
          <a:p>
            <a:r>
              <a:rPr lang="fi-FI" sz="2600" b="1" dirty="0" err="1" smtClean="0">
                <a:solidFill>
                  <a:schemeClr val="tx1"/>
                </a:solidFill>
              </a:rPr>
              <a:t>Salima</a:t>
            </a:r>
            <a:r>
              <a:rPr lang="fi-FI" sz="2600" b="1" dirty="0" smtClean="0">
                <a:solidFill>
                  <a:schemeClr val="tx1"/>
                </a:solidFill>
              </a:rPr>
              <a:t> Peippo (tulitaiteilija)</a:t>
            </a:r>
          </a:p>
          <a:p>
            <a:r>
              <a:rPr lang="fi-FI" sz="2600" b="1" dirty="0" err="1" smtClean="0">
                <a:solidFill>
                  <a:schemeClr val="tx1"/>
                </a:solidFill>
              </a:rPr>
              <a:t>Taiju</a:t>
            </a:r>
            <a:r>
              <a:rPr lang="fi-FI" sz="2600" b="1" dirty="0" smtClean="0">
                <a:solidFill>
                  <a:schemeClr val="tx1"/>
                </a:solidFill>
              </a:rPr>
              <a:t> Koivula (hiusmitalisti)</a:t>
            </a:r>
          </a:p>
          <a:p>
            <a:endParaRPr lang="fi-FI" dirty="0"/>
          </a:p>
        </p:txBody>
      </p:sp>
      <p:sp>
        <p:nvSpPr>
          <p:cNvPr id="4" name="Tekstiruutu 3"/>
          <p:cNvSpPr txBox="1"/>
          <p:nvPr/>
        </p:nvSpPr>
        <p:spPr>
          <a:xfrm>
            <a:off x="6325985" y="17041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i-FI" dirty="0"/>
          </a:p>
        </p:txBody>
      </p:sp>
      <p:sp>
        <p:nvSpPr>
          <p:cNvPr id="7" name="Tekstiruutu 6"/>
          <p:cNvSpPr txBox="1"/>
          <p:nvPr/>
        </p:nvSpPr>
        <p:spPr>
          <a:xfrm>
            <a:off x="5976851" y="1416797"/>
            <a:ext cx="4405745" cy="5360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 smtClean="0"/>
              <a:t>Lasse </a:t>
            </a:r>
            <a:r>
              <a:rPr lang="fi-FI" sz="2400" b="1" dirty="0"/>
              <a:t>piirainen (</a:t>
            </a:r>
            <a:r>
              <a:rPr lang="fi-FI" sz="2400" b="1" dirty="0" err="1"/>
              <a:t>Norma</a:t>
            </a:r>
            <a:r>
              <a:rPr lang="fi-FI" sz="2400" b="1" dirty="0"/>
              <a:t> John)</a:t>
            </a:r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 err="1"/>
              <a:t>Nino</a:t>
            </a:r>
            <a:r>
              <a:rPr lang="fi-FI" sz="2400" b="1" dirty="0"/>
              <a:t> Nyman (tangolaulaja)</a:t>
            </a:r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 smtClean="0"/>
              <a:t>Maria </a:t>
            </a:r>
            <a:r>
              <a:rPr lang="fi-FI" sz="2400" b="1" dirty="0" err="1"/>
              <a:t>Drockila</a:t>
            </a:r>
            <a:r>
              <a:rPr lang="fi-FI" sz="2400" b="1" dirty="0"/>
              <a:t> (kynttiläyrittäjä</a:t>
            </a:r>
            <a:r>
              <a:rPr lang="fi-FI" sz="2400" b="1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/>
              <a:t>Mc Niki (räppäri</a:t>
            </a:r>
            <a:r>
              <a:rPr lang="fi-FI" sz="2400" b="1" dirty="0" smtClean="0"/>
              <a:t>)</a:t>
            </a:r>
            <a:endParaRPr lang="fi-FI" sz="2400" b="1" dirty="0"/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/>
              <a:t>Tomi Wirtanen (Elisan markkinointipäällikkö</a:t>
            </a:r>
            <a:r>
              <a:rPr lang="fi-FI" sz="2400" b="1" dirty="0" smtClean="0"/>
              <a:t>)</a:t>
            </a:r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lang="fi-FI" sz="2400" b="1" dirty="0" smtClean="0"/>
              <a:t>Jari </a:t>
            </a:r>
            <a:r>
              <a:rPr lang="fi-FI" sz="2400" b="1" dirty="0" err="1" smtClean="0"/>
              <a:t>Larikka</a:t>
            </a:r>
            <a:r>
              <a:rPr lang="fi-FI" sz="2400" b="1" smtClean="0"/>
              <a:t> (kansanedustaja 2007-11) </a:t>
            </a:r>
            <a:endParaRPr lang="fi-FI" sz="2400" b="1" dirty="0"/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endParaRPr lang="fi-FI" sz="2200" dirty="0" smtClean="0">
              <a:solidFill>
                <a:prstClr val="black"/>
              </a:solidFill>
            </a:endParaRPr>
          </a:p>
          <a:p>
            <a:pPr marL="342900" lvl="0" indent="-342900">
              <a:spcBef>
                <a:spcPts val="1000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endParaRPr lang="fi-FI" sz="2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Monikulttuurisuus on ollut ajankohtaista 2000 - luvulla</a:t>
            </a:r>
            <a:endParaRPr lang="fi-FI" dirty="0"/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rot="16200000">
            <a:off x="-729638" y="2412573"/>
            <a:ext cx="5175064" cy="3715789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5400000">
            <a:off x="4473511" y="863263"/>
            <a:ext cx="4661430" cy="572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27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5307830" cy="643003"/>
          </a:xfrm>
        </p:spPr>
        <p:txBody>
          <a:bodyPr/>
          <a:lstStyle/>
          <a:p>
            <a:r>
              <a:rPr lang="fi-FI" b="1" dirty="0" smtClean="0"/>
              <a:t>		Remontti 2009-10</a:t>
            </a:r>
            <a:endParaRPr lang="fi-FI" b="1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501" y="2577359"/>
            <a:ext cx="6258261" cy="4280641"/>
          </a:xfrm>
          <a:prstGeom prst="rect">
            <a:avLst/>
          </a:prstGeom>
        </p:spPr>
      </p:pic>
      <p:sp>
        <p:nvSpPr>
          <p:cNvPr id="5" name="Tekstiruutu 4"/>
          <p:cNvSpPr txBox="1"/>
          <p:nvPr/>
        </p:nvSpPr>
        <p:spPr>
          <a:xfrm>
            <a:off x="282632" y="2057783"/>
            <a:ext cx="39331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b="1" dirty="0" smtClean="0"/>
              <a:t>Koulun luokka 1980-luvulta.</a:t>
            </a:r>
            <a:endParaRPr lang="fi-FI" sz="2000" b="1" dirty="0"/>
          </a:p>
        </p:txBody>
      </p:sp>
      <p:sp>
        <p:nvSpPr>
          <p:cNvPr id="8" name="Tekstiruutu 7"/>
          <p:cNvSpPr txBox="1"/>
          <p:nvPr/>
        </p:nvSpPr>
        <p:spPr>
          <a:xfrm>
            <a:off x="6324763" y="269381"/>
            <a:ext cx="5949863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fi-FI" sz="2000" b="1" dirty="0" smtClean="0">
                <a:solidFill>
                  <a:schemeClr val="accent1">
                    <a:lumMod val="50000"/>
                  </a:schemeClr>
                </a:solidFill>
              </a:rPr>
              <a:t>Koululla tehtiin peruskorjaus, jossa opetustilat uusittiin kokonaan. Koulu jatkoi toimintaansa Haalin takana parakeissa sekä Mansikka-ahon ja </a:t>
            </a:r>
            <a:r>
              <a:rPr lang="fi-FI" sz="2000" b="1" dirty="0" err="1" smtClean="0">
                <a:solidFill>
                  <a:schemeClr val="accent1">
                    <a:lumMod val="50000"/>
                  </a:schemeClr>
                </a:solidFill>
              </a:rPr>
              <a:t>Tornionmäen</a:t>
            </a:r>
            <a:r>
              <a:rPr lang="fi-FI" sz="2000" b="1" dirty="0" smtClean="0">
                <a:solidFill>
                  <a:schemeClr val="accent1">
                    <a:lumMod val="50000"/>
                  </a:schemeClr>
                </a:solidFill>
              </a:rPr>
              <a:t> kouluilla.</a:t>
            </a:r>
            <a:endParaRPr lang="fi-FI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Kuva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303" y="2582366"/>
            <a:ext cx="5724698" cy="4275634"/>
          </a:xfrm>
          <a:prstGeom prst="rect">
            <a:avLst/>
          </a:prstGeom>
        </p:spPr>
      </p:pic>
      <p:sp>
        <p:nvSpPr>
          <p:cNvPr id="9" name="Tekstiruutu 8"/>
          <p:cNvSpPr txBox="1"/>
          <p:nvPr/>
        </p:nvSpPr>
        <p:spPr>
          <a:xfrm>
            <a:off x="6641869" y="2211185"/>
            <a:ext cx="4432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000" b="1" dirty="0" smtClean="0"/>
              <a:t>Kielten opetuksen luokka vm. 2018</a:t>
            </a:r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1026654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652396" y="335280"/>
            <a:ext cx="5091699" cy="811876"/>
          </a:xfrm>
        </p:spPr>
        <p:txBody>
          <a:bodyPr/>
          <a:lstStyle/>
          <a:p>
            <a:r>
              <a:rPr lang="fi-FI" b="1" dirty="0"/>
              <a:t>Remontti 2009-10</a:t>
            </a:r>
            <a:endParaRPr lang="fi-FI" dirty="0"/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616" y="2898529"/>
            <a:ext cx="5301384" cy="3959471"/>
          </a:xfr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5848" y="2839237"/>
            <a:ext cx="5681374" cy="4018763"/>
          </a:xfrm>
          <a:prstGeom prst="rect">
            <a:avLst/>
          </a:prstGeom>
        </p:spPr>
      </p:pic>
      <p:sp>
        <p:nvSpPr>
          <p:cNvPr id="7" name="Tekstiruutu 6"/>
          <p:cNvSpPr txBox="1"/>
          <p:nvPr/>
        </p:nvSpPr>
        <p:spPr>
          <a:xfrm>
            <a:off x="145848" y="1421476"/>
            <a:ext cx="51523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b="1" dirty="0" smtClean="0"/>
              <a:t>Opettajanhuoneessa noin 1990 </a:t>
            </a:r>
            <a:r>
              <a:rPr lang="fi-FI" sz="2000" b="1" dirty="0"/>
              <a:t>Anja Aholainen, Liisa Suova, </a:t>
            </a:r>
            <a:r>
              <a:rPr lang="fi-FI" sz="2000" b="1" dirty="0" smtClean="0"/>
              <a:t>Piia </a:t>
            </a:r>
            <a:r>
              <a:rPr lang="fi-FI" sz="2000" b="1" dirty="0"/>
              <a:t>Bryggare, Aune Lauronen-Lindroos ja Annikki </a:t>
            </a:r>
            <a:r>
              <a:rPr lang="fi-FI" sz="2000" b="1" dirty="0" smtClean="0"/>
              <a:t>Junnonen.</a:t>
            </a:r>
            <a:endParaRPr lang="fi-FI" sz="2000" b="1" dirty="0"/>
          </a:p>
        </p:txBody>
      </p:sp>
      <p:sp>
        <p:nvSpPr>
          <p:cNvPr id="8" name="Tekstiruutu 7"/>
          <p:cNvSpPr txBox="1"/>
          <p:nvPr/>
        </p:nvSpPr>
        <p:spPr>
          <a:xfrm>
            <a:off x="6949440" y="2161309"/>
            <a:ext cx="28568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000" b="1" dirty="0" smtClean="0"/>
              <a:t>Uusi opettajainhuone.</a:t>
            </a:r>
            <a:endParaRPr lang="fi-FI" sz="2000" b="1" dirty="0"/>
          </a:p>
        </p:txBody>
      </p:sp>
    </p:spTree>
    <p:extLst>
      <p:ext uri="{BB962C8B-B14F-4D97-AF65-F5344CB8AC3E}">
        <p14:creationId xmlns:p14="http://schemas.microsoft.com/office/powerpoint/2010/main" val="49851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190" y="0"/>
            <a:ext cx="9426633" cy="2908946"/>
          </a:xfrm>
          <a:prstGeom prst="rect">
            <a:avLst/>
          </a:prstGeom>
        </p:spPr>
      </p:pic>
      <p:sp>
        <p:nvSpPr>
          <p:cNvPr id="3" name="Sisällön paikkamerkki 2"/>
          <p:cNvSpPr txBox="1">
            <a:spLocks/>
          </p:cNvSpPr>
          <p:nvPr/>
        </p:nvSpPr>
        <p:spPr>
          <a:xfrm>
            <a:off x="577581" y="3648567"/>
            <a:ext cx="8596668" cy="2710669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i-FI" dirty="0" smtClean="0"/>
              <a:t>LÄHTEET:</a:t>
            </a:r>
          </a:p>
          <a:p>
            <a:r>
              <a:rPr lang="fi-FI" dirty="0" smtClean="0"/>
              <a:t>Kouvolan Sanomat</a:t>
            </a:r>
          </a:p>
          <a:p>
            <a:r>
              <a:rPr lang="fi-FI" dirty="0" smtClean="0"/>
              <a:t>Kaupunkilehti </a:t>
            </a:r>
            <a:r>
              <a:rPr lang="fi-FI" dirty="0" err="1" smtClean="0"/>
              <a:t>Pohjois</a:t>
            </a:r>
            <a:r>
              <a:rPr lang="fi-FI" dirty="0" smtClean="0"/>
              <a:t>-Kymenlaakso</a:t>
            </a:r>
          </a:p>
          <a:p>
            <a:r>
              <a:rPr lang="fi-FI" dirty="0" smtClean="0"/>
              <a:t>Vartti-lehti</a:t>
            </a:r>
          </a:p>
          <a:p>
            <a:r>
              <a:rPr lang="fi-FI" dirty="0" smtClean="0"/>
              <a:t>Pirkka-lehti</a:t>
            </a:r>
          </a:p>
          <a:p>
            <a:r>
              <a:rPr lang="fi-FI" dirty="0" smtClean="0"/>
              <a:t>Koulun arkiston kuvat ja projektikansiot</a:t>
            </a:r>
          </a:p>
          <a:p>
            <a:r>
              <a:rPr lang="fi-FI" dirty="0" smtClean="0"/>
              <a:t>Opettajien haastattelut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34512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 advClick="0" advTm="15000"/>
    </mc:Choice>
    <mc:Fallback xmlns="">
      <p:transition advClick="0" advTm="15000"/>
    </mc:Fallback>
  </mc:AlternateContent>
</p:sld>
</file>

<file path=ppt/theme/theme1.xml><?xml version="1.0" encoding="utf-8"?>
<a:theme xmlns:a="http://schemas.openxmlformats.org/drawingml/2006/main" name="Pinta">
  <a:themeElements>
    <a:clrScheme name="Pin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Pin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n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684</TotalTime>
  <Words>1315</Words>
  <Application>Microsoft Office PowerPoint</Application>
  <PresentationFormat>Laajakuva</PresentationFormat>
  <Paragraphs>283</Paragraphs>
  <Slides>40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9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40</vt:i4>
      </vt:variant>
    </vt:vector>
  </HeadingPairs>
  <TitlesOfParts>
    <vt:vector size="50" baseType="lpstr">
      <vt:lpstr>Arial</vt:lpstr>
      <vt:lpstr>Arial Unicode MS</vt:lpstr>
      <vt:lpstr>Calibri</vt:lpstr>
      <vt:lpstr>Californian FB</vt:lpstr>
      <vt:lpstr>Felix Titling</vt:lpstr>
      <vt:lpstr>Times New Roman</vt:lpstr>
      <vt:lpstr>Trebuchet MS</vt:lpstr>
      <vt:lpstr>Wingdings</vt:lpstr>
      <vt:lpstr>Wingdings 3</vt:lpstr>
      <vt:lpstr>Pinta</vt:lpstr>
      <vt:lpstr>Eskolanmäen koulu  1978-2018</vt:lpstr>
      <vt:lpstr>  Koulun rakentaminen 1977-78</vt:lpstr>
      <vt:lpstr>Koulun rakentaminen 1977-78</vt:lpstr>
      <vt:lpstr>Eskolanmäen koulu noin 1980  (Arkkitehtinä Eeva Keppo-Vuolteenaho)</vt:lpstr>
      <vt:lpstr> Koulun rehtorit 1977-2018</vt:lpstr>
      <vt:lpstr> Kankaron ala-asteen opettajia 1977-78</vt:lpstr>
      <vt:lpstr>Eskolanmäen koulun pitkäaikaisia opettajia</vt:lpstr>
      <vt:lpstr>Kankaron koulu 20 vuotta 25.10.1997</vt:lpstr>
      <vt:lpstr> Hauskin luokkakuva: 9A 1985</vt:lpstr>
      <vt:lpstr>    Tietokoneet otettiin käyttöön 1982</vt:lpstr>
      <vt:lpstr> Vuoden koulu 1995: Eskolanmäen yläaste</vt:lpstr>
      <vt:lpstr>Vuoden koulu 1995</vt:lpstr>
      <vt:lpstr>Myrkkyjuna (Toxic Train) ja Euroopan kemianteollisuuden järjestön tiedeopetuspalkinto</vt:lpstr>
      <vt:lpstr>Euroopan kemianteollisuuden järjestön tiedeopetuspalkinto 1995</vt:lpstr>
      <vt:lpstr>   Hitech – linja 1995</vt:lpstr>
      <vt:lpstr>Hitech tutustumassa vedenpuhdistamoon</vt:lpstr>
      <vt:lpstr>Keskon ympäristöpalkinto 2001</vt:lpstr>
      <vt:lpstr>Kansainvälisyys Eskolanmäen koulussa</vt:lpstr>
      <vt:lpstr>Kansainvälisiä projekteja 1990-luvulta</vt:lpstr>
      <vt:lpstr>Comenius-projekti 2012</vt:lpstr>
      <vt:lpstr> Ulkomaalaisia tutustumassa Eskolanmäen kouluun </vt:lpstr>
      <vt:lpstr>ESKIS – koulun oma lehti</vt:lpstr>
      <vt:lpstr>   Ilmaisutaito vuodesta 2001</vt:lpstr>
      <vt:lpstr> Ilmaisutaidon ryhmäkuva 2017</vt:lpstr>
      <vt:lpstr>   Musiikkiesitykset</vt:lpstr>
      <vt:lpstr>Liikunta ja urheilu</vt:lpstr>
      <vt:lpstr>  Liikunta ja urheilu</vt:lpstr>
      <vt:lpstr> Liikkuva koulu – liikuntaa välitunneilla</vt:lpstr>
      <vt:lpstr>Kierrätys ja liikunta kohtasivat</vt:lpstr>
      <vt:lpstr>Oppilaat ovat osallistuneet vuosittain  Nou hätä-kilpailuun ja mopokurssiin</vt:lpstr>
      <vt:lpstr> Repovesiretket</vt:lpstr>
      <vt:lpstr> Oppilaskunta ja tukioppilaat (tukarit)</vt:lpstr>
      <vt:lpstr>  Oppilaiden mielipiteitä KS:ssa</vt:lpstr>
      <vt:lpstr>Vanhempien yhteistyöryhmä vuodesta 1993</vt:lpstr>
      <vt:lpstr> Tunnettuja oppilaita</vt:lpstr>
      <vt:lpstr>Tunnettuja oppilaita</vt:lpstr>
      <vt:lpstr>Monikulttuurisuus on ollut ajankohtaista 2000 - luvulla</vt:lpstr>
      <vt:lpstr>  Remontti 2009-10</vt:lpstr>
      <vt:lpstr>Remontti 2009-10</vt:lpstr>
      <vt:lpstr>PowerPoint-esitys</vt:lpstr>
    </vt:vector>
  </TitlesOfParts>
  <Company>Kouvola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Eskolanmäen koulu  1978-2018</dc:title>
  <dc:creator>Heinikainen Kari</dc:creator>
  <cp:lastModifiedBy>Heinikainen Kari</cp:lastModifiedBy>
  <cp:revision>99</cp:revision>
  <cp:lastPrinted>2018-03-16T08:31:55Z</cp:lastPrinted>
  <dcterms:created xsi:type="dcterms:W3CDTF">2018-02-23T09:09:49Z</dcterms:created>
  <dcterms:modified xsi:type="dcterms:W3CDTF">2018-08-24T09:14:32Z</dcterms:modified>
</cp:coreProperties>
</file>