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4" r:id="rId18"/>
    <p:sldId id="271" r:id="rId19"/>
    <p:sldId id="273" r:id="rId20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lja Annukka" userId="16acad8b-059d-4426-a2af-0d105fccfa7f" providerId="ADAL" clId="{8895428E-A365-4593-A61A-3BA1D75D0DAD}"/>
    <pc:docChg chg="modSld">
      <pc:chgData name="Talja Annukka" userId="16acad8b-059d-4426-a2af-0d105fccfa7f" providerId="ADAL" clId="{8895428E-A365-4593-A61A-3BA1D75D0DAD}" dt="2022-02-08T07:32:41.906" v="5" actId="122"/>
      <pc:docMkLst>
        <pc:docMk/>
      </pc:docMkLst>
      <pc:sldChg chg="modSp mod">
        <pc:chgData name="Talja Annukka" userId="16acad8b-059d-4426-a2af-0d105fccfa7f" providerId="ADAL" clId="{8895428E-A365-4593-A61A-3BA1D75D0DAD}" dt="2022-02-08T07:32:41.906" v="5" actId="122"/>
        <pc:sldMkLst>
          <pc:docMk/>
          <pc:sldMk cId="3579117876" sldId="256"/>
        </pc:sldMkLst>
        <pc:spChg chg="mod">
          <ac:chgData name="Talja Annukka" userId="16acad8b-059d-4426-a2af-0d105fccfa7f" providerId="ADAL" clId="{8895428E-A365-4593-A61A-3BA1D75D0DAD}" dt="2022-02-08T07:32:41.906" v="5" actId="122"/>
          <ac:spMkLst>
            <pc:docMk/>
            <pc:sldMk cId="3579117876" sldId="256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FEBAB-CA9F-4F8E-A60D-E32721F1BB73}" type="datetimeFigureOut">
              <a:rPr lang="fi-FI" smtClean="0"/>
              <a:t>8.2.2022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1BC45-B63A-42BA-8863-63A4F51D7D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696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JARMO LAAKSONEN 2015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C45-B63A-42BA-8863-63A4F51D7DD8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4719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PUUMERKKEJÄ TUOMO BLOMQVISTIN TEOKSESTA</a:t>
            </a:r>
            <a:r>
              <a:rPr lang="fi-FI" baseline="0" dirty="0"/>
              <a:t> (2015) PALOKAN KIRJASTOSSA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C45-B63A-42BA-8863-63A4F51D7DD8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1892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KUVATAIDEKOULULAISTEN</a:t>
            </a:r>
            <a:r>
              <a:rPr lang="fi-FI" baseline="0" dirty="0"/>
              <a:t> TILATEOS ”OVET” 2015.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C45-B63A-42BA-8863-63A4F51D7DD8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9776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TÄSSÄ YMPÄRISTÖSSÄ TAIDE ELÄÄ, KASVAA JA KASVATTAA.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C45-B63A-42BA-8863-63A4F51D7DD8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823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C45-B63A-42BA-8863-63A4F51D7DD8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9929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400" dirty="0">
                <a:latin typeface="Arial" pitchFamily="34" charset="0"/>
                <a:cs typeface="Arial" pitchFamily="34" charset="0"/>
              </a:rPr>
              <a:t>KANSALAISOPISTON KUVATAIDEKOULU, TOUKO KUU 2013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C45-B63A-42BA-8863-63A4F51D7DD8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423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SUSANNA SALAMAN (s.</a:t>
            </a:r>
            <a:r>
              <a:rPr lang="fi-FI" baseline="0" dirty="0"/>
              <a:t> 1981) ”BLUE MONKEY” –DIPTYYKKI (2007) JÄI TALOON ”OMIEN TAITEILIJOIDEN” NÄYTTELYSTÄ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C45-B63A-42BA-8863-63A4F51D7DD8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8943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latin typeface="Arial" pitchFamily="34" charset="0"/>
                <a:cs typeface="Arial" pitchFamily="34" charset="0"/>
              </a:rPr>
              <a:t>SAMULI</a:t>
            </a:r>
            <a:r>
              <a:rPr lang="fi-FI" baseline="0" dirty="0">
                <a:latin typeface="Arial" pitchFamily="34" charset="0"/>
                <a:cs typeface="Arial" pitchFamily="34" charset="0"/>
              </a:rPr>
              <a:t> ALOSEN (s.1977) ”CITY BIRD” LÖYSI PESÄN OPETTAJIENHUONEESTA SAMASTA KOULUN 30-VUOTISNÄYTTELYSTÄ</a:t>
            </a:r>
            <a:endParaRPr lang="fi-FI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C45-B63A-42BA-8863-63A4F51D7DD8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4440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BRUNO MAXIMUS (s.1970) MÖI</a:t>
            </a:r>
            <a:r>
              <a:rPr lang="fi-FI" baseline="0" dirty="0"/>
              <a:t> </a:t>
            </a:r>
            <a:r>
              <a:rPr lang="fi-FI" dirty="0"/>
              <a:t>”AUTIOMAAN</a:t>
            </a:r>
            <a:r>
              <a:rPr lang="fi-FI" baseline="0" dirty="0"/>
              <a:t> VALOA” (1997)  JYVÄSKYLÄN MAALAISKUNTAAN PUOLELLA HINTAA.  MUTTA TAITEILIJA ASETTI EHDON, ETTÄ TEOS TULEE RIPUSTAA PYSYVÄSTI HÄNEN ENTISEN KOULUNSA TILOIHIN.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C45-B63A-42BA-8863-63A4F51D7DD8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6321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latin typeface="Arial" pitchFamily="34" charset="0"/>
                <a:cs typeface="Arial" pitchFamily="34" charset="0"/>
              </a:rPr>
              <a:t>PAKETTI (1986)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C45-B63A-42BA-8863-63A4F51D7DD8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9867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400" dirty="0">
                <a:latin typeface="Arial" pitchFamily="34" charset="0"/>
                <a:cs typeface="Arial" pitchFamily="34" charset="0"/>
              </a:rPr>
              <a:t>PALOKAN KANTATILAT</a:t>
            </a:r>
            <a:r>
              <a:rPr lang="fi-FI" sz="1400" baseline="0" dirty="0">
                <a:latin typeface="Arial" pitchFamily="34" charset="0"/>
                <a:cs typeface="Arial" pitchFamily="34" charset="0"/>
              </a:rPr>
              <a:t> UUDEN AJAN ALUSTA, KIVISET PELLOT, PIHAPIIRI JA KULTAJYVÄISET VAINIOT</a:t>
            </a:r>
            <a:endParaRPr lang="fi-FI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C45-B63A-42BA-8863-63A4F51D7DD8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9018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800" dirty="0">
                <a:latin typeface="Arial" pitchFamily="34" charset="0"/>
                <a:cs typeface="Arial" pitchFamily="34" charset="0"/>
              </a:rPr>
              <a:t>KARU UUDISRAIVAAJIEN ARKI SAA MUISTIKIVET</a:t>
            </a:r>
            <a:r>
              <a:rPr lang="fi-FI" sz="1800" baseline="0" dirty="0">
                <a:latin typeface="Arial" pitchFamily="34" charset="0"/>
                <a:cs typeface="Arial" pitchFamily="34" charset="0"/>
              </a:rPr>
              <a:t>. KUUSI PAATTA ON VIERITETTY RAKENNUKSEN LÄHIMAASTOON.</a:t>
            </a:r>
            <a:endParaRPr lang="fi-FI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C45-B63A-42BA-8863-63A4F51D7DD8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3939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KIRJASTON PÄÄTYSEINUSTAN TERASSILLE</a:t>
            </a:r>
            <a:r>
              <a:rPr lang="fi-FI" baseline="0" dirty="0"/>
              <a:t> ON KOHOTETTU MUSTAA JA KULTAA, KUIN LAIN TAULUT , PALOKKALAISISÄNTIEN PUUMERKEIN KIRJOTUT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C45-B63A-42BA-8863-63A4F51D7DD8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5148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565E-9D04-4857-B1F4-4CD355EC5311}" type="datetimeFigureOut">
              <a:rPr lang="fi-FI" smtClean="0"/>
              <a:t>8.2.2022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B82B-4336-443B-B35D-463BF4694B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796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565E-9D04-4857-B1F4-4CD355EC5311}" type="datetimeFigureOut">
              <a:rPr lang="fi-FI" smtClean="0"/>
              <a:t>8.2.2022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B82B-4336-443B-B35D-463BF4694B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607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565E-9D04-4857-B1F4-4CD355EC5311}" type="datetimeFigureOut">
              <a:rPr lang="fi-FI" smtClean="0"/>
              <a:t>8.2.2022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B82B-4336-443B-B35D-463BF4694B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152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565E-9D04-4857-B1F4-4CD355EC5311}" type="datetimeFigureOut">
              <a:rPr lang="fi-FI" smtClean="0"/>
              <a:t>8.2.2022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B82B-4336-443B-B35D-463BF4694B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535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565E-9D04-4857-B1F4-4CD355EC5311}" type="datetimeFigureOut">
              <a:rPr lang="fi-FI" smtClean="0"/>
              <a:t>8.2.2022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B82B-4336-443B-B35D-463BF4694B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853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565E-9D04-4857-B1F4-4CD355EC5311}" type="datetimeFigureOut">
              <a:rPr lang="fi-FI" smtClean="0"/>
              <a:t>8.2.2022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B82B-4336-443B-B35D-463BF4694B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816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565E-9D04-4857-B1F4-4CD355EC5311}" type="datetimeFigureOut">
              <a:rPr lang="fi-FI" smtClean="0"/>
              <a:t>8.2.2022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B82B-4336-443B-B35D-463BF4694B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11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565E-9D04-4857-B1F4-4CD355EC5311}" type="datetimeFigureOut">
              <a:rPr lang="fi-FI" smtClean="0"/>
              <a:t>8.2.2022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B82B-4336-443B-B35D-463BF4694B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478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565E-9D04-4857-B1F4-4CD355EC5311}" type="datetimeFigureOut">
              <a:rPr lang="fi-FI" smtClean="0"/>
              <a:t>8.2.2022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B82B-4336-443B-B35D-463BF4694B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868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565E-9D04-4857-B1F4-4CD355EC5311}" type="datetimeFigureOut">
              <a:rPr lang="fi-FI" smtClean="0"/>
              <a:t>8.2.2022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B82B-4336-443B-B35D-463BF4694B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41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565E-9D04-4857-B1F4-4CD355EC5311}" type="datetimeFigureOut">
              <a:rPr lang="fi-FI" smtClean="0"/>
              <a:t>8.2.2022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B82B-4336-443B-B35D-463BF4694B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068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C565E-9D04-4857-B1F4-4CD355EC5311}" type="datetimeFigureOut">
              <a:rPr lang="fi-FI" smtClean="0"/>
              <a:t>8.2.2022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8B82B-4336-443B-B35D-463BF4694B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987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rmo Laaksonen\Pictures\Palkki_elo2015\Palkki_elo2015_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197351"/>
            <a:ext cx="8997950" cy="558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3025" y="121129"/>
            <a:ext cx="8997950" cy="1143000"/>
          </a:xfrm>
        </p:spPr>
        <p:txBody>
          <a:bodyPr>
            <a:noAutofit/>
          </a:bodyPr>
          <a:lstStyle/>
          <a:p>
            <a:r>
              <a:rPr lang="fi-FI" sz="3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ART PALKKI – TAIDETTA TALOSSA </a:t>
            </a:r>
          </a:p>
        </p:txBody>
      </p:sp>
      <p:sp>
        <p:nvSpPr>
          <p:cNvPr id="4" name="Suorakulmio 3"/>
          <p:cNvSpPr/>
          <p:nvPr/>
        </p:nvSpPr>
        <p:spPr>
          <a:xfrm>
            <a:off x="251520" y="3244334"/>
            <a:ext cx="54369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1400" dirty="0">
              <a:latin typeface="Arial" pitchFamily="34" charset="0"/>
              <a:cs typeface="Arial" pitchFamily="34" charset="0"/>
            </a:endParaRPr>
          </a:p>
          <a:p>
            <a:endParaRPr lang="fi-FI" sz="1400" dirty="0">
              <a:latin typeface="Arial" pitchFamily="34" charset="0"/>
              <a:cs typeface="Arial" pitchFamily="34" charset="0"/>
            </a:endParaRPr>
          </a:p>
          <a:p>
            <a:endParaRPr lang="fi-FI" sz="1400" dirty="0">
              <a:latin typeface="Arial" pitchFamily="34" charset="0"/>
              <a:cs typeface="Arial" pitchFamily="34" charset="0"/>
            </a:endParaRPr>
          </a:p>
          <a:p>
            <a:endParaRPr lang="fi-FI" sz="1400" dirty="0">
              <a:latin typeface="Arial" pitchFamily="34" charset="0"/>
              <a:cs typeface="Arial" pitchFamily="34" charset="0"/>
            </a:endParaRPr>
          </a:p>
          <a:p>
            <a:endParaRPr lang="fi-FI" sz="1400" dirty="0">
              <a:latin typeface="Arial" pitchFamily="34" charset="0"/>
              <a:cs typeface="Arial" pitchFamily="34" charset="0"/>
            </a:endParaRPr>
          </a:p>
          <a:p>
            <a:endParaRPr lang="fi-FI" sz="1400" dirty="0">
              <a:latin typeface="Arial" pitchFamily="34" charset="0"/>
              <a:cs typeface="Arial" pitchFamily="34" charset="0"/>
            </a:endParaRPr>
          </a:p>
          <a:p>
            <a:endParaRPr lang="fi-FI" sz="1400" dirty="0">
              <a:latin typeface="Arial" pitchFamily="34" charset="0"/>
              <a:cs typeface="Arial" pitchFamily="34" charset="0"/>
            </a:endParaRPr>
          </a:p>
          <a:p>
            <a:endParaRPr lang="fi-FI" sz="1400" dirty="0">
              <a:latin typeface="Arial" pitchFamily="34" charset="0"/>
              <a:cs typeface="Arial" pitchFamily="34" charset="0"/>
            </a:endParaRPr>
          </a:p>
          <a:p>
            <a:endParaRPr lang="fi-FI" sz="1400" dirty="0">
              <a:latin typeface="Arial" pitchFamily="34" charset="0"/>
              <a:cs typeface="Arial" pitchFamily="34" charset="0"/>
            </a:endParaRPr>
          </a:p>
          <a:p>
            <a:endParaRPr lang="fi-FI" sz="1400" dirty="0">
              <a:latin typeface="Arial" pitchFamily="34" charset="0"/>
              <a:cs typeface="Arial" pitchFamily="34" charset="0"/>
            </a:endParaRPr>
          </a:p>
          <a:p>
            <a:endParaRPr lang="fi-FI" sz="1400" dirty="0">
              <a:latin typeface="Arial" pitchFamily="34" charset="0"/>
              <a:cs typeface="Arial" pitchFamily="34" charset="0"/>
            </a:endParaRPr>
          </a:p>
          <a:p>
            <a:endParaRPr lang="fi-FI" sz="1400" dirty="0">
              <a:latin typeface="Arial" pitchFamily="34" charset="0"/>
              <a:cs typeface="Arial" pitchFamily="34" charset="0"/>
            </a:endParaRPr>
          </a:p>
          <a:p>
            <a:endParaRPr lang="fi-FI" sz="1400" dirty="0">
              <a:latin typeface="Arial" pitchFamily="34" charset="0"/>
              <a:cs typeface="Arial" pitchFamily="34" charset="0"/>
            </a:endParaRPr>
          </a:p>
          <a:p>
            <a:endParaRPr lang="fi-FI" sz="1400" dirty="0">
              <a:latin typeface="Arial" pitchFamily="34" charset="0"/>
              <a:cs typeface="Arial" pitchFamily="34" charset="0"/>
            </a:endParaRPr>
          </a:p>
          <a:p>
            <a:endParaRPr lang="fi-FI" sz="1400" dirty="0">
              <a:latin typeface="Arial" pitchFamily="34" charset="0"/>
              <a:cs typeface="Arial" pitchFamily="34" charset="0"/>
            </a:endParaRPr>
          </a:p>
          <a:p>
            <a:r>
              <a:rPr lang="fi-FI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JARMO LAAKSONEN 2015</a:t>
            </a:r>
          </a:p>
        </p:txBody>
      </p:sp>
    </p:spTree>
    <p:extLst>
      <p:ext uri="{BB962C8B-B14F-4D97-AF65-F5344CB8AC3E}">
        <p14:creationId xmlns:p14="http://schemas.microsoft.com/office/powerpoint/2010/main" val="35791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rmo Laaksonen\Pictures\Palkki_elo2015\Tuomo Blomqvist_Paketti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548680"/>
            <a:ext cx="3648740" cy="558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rmAutofit/>
          </a:bodyPr>
          <a:lstStyle/>
          <a:p>
            <a:r>
              <a:rPr lang="fi-FI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TUOMO BLOMQVIST (s. 1955)</a:t>
            </a:r>
          </a:p>
        </p:txBody>
      </p:sp>
      <p:pic>
        <p:nvPicPr>
          <p:cNvPr id="1026" name="Picture 2" descr="C:\Users\Jarmo Laaksonen\Pictures\Palkki_elo2015\Tuomo Blomqvist_Prinsessa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3905418" cy="558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395537" y="3244334"/>
            <a:ext cx="397742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r>
              <a:rPr lang="fi-FI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PRINSESSA (1996)</a:t>
            </a:r>
          </a:p>
        </p:txBody>
      </p:sp>
      <p:sp>
        <p:nvSpPr>
          <p:cNvPr id="6" name="Suorakulmio 5"/>
          <p:cNvSpPr/>
          <p:nvPr/>
        </p:nvSpPr>
        <p:spPr>
          <a:xfrm>
            <a:off x="4860032" y="3244334"/>
            <a:ext cx="379275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i-FI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i-FI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i-FI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i-FI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i-FI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i-FI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i-FI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i-FI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i-FI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i-FI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fi-FI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PAKETTI (1986)</a:t>
            </a:r>
          </a:p>
        </p:txBody>
      </p:sp>
    </p:spTree>
    <p:extLst>
      <p:ext uri="{BB962C8B-B14F-4D97-AF65-F5344CB8AC3E}">
        <p14:creationId xmlns:p14="http://schemas.microsoft.com/office/powerpoint/2010/main" val="282585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30378"/>
            <a:ext cx="8229600" cy="850106"/>
          </a:xfrm>
        </p:spPr>
        <p:txBody>
          <a:bodyPr>
            <a:normAutofit/>
          </a:bodyPr>
          <a:lstStyle/>
          <a:p>
            <a:r>
              <a:rPr lang="fi-FI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TUOMO BLOMQVISTIN TILATEOS (2013 – 15)</a:t>
            </a:r>
          </a:p>
        </p:txBody>
      </p:sp>
      <p:pic>
        <p:nvPicPr>
          <p:cNvPr id="1026" name="Picture 2" descr="C:\Users\Jarmo Laaksonen\Pictures\Palkki_elo2015\Tuomo Blomqvist_Tilateos_yläaula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7"/>
            <a:ext cx="8927480" cy="39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107504" y="4797152"/>
            <a:ext cx="8927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i-FI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i-FI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KOULUN YLÄAULAN TASANTEELTA AUKEAA JÄRVEN YLI NÄKYMÄ: PALOKAN KANTATILAT UUDEN AJAN ALUSTA 1500-LUVULTA, KIVISET PELLOT, PIHAPIIRI JA KULTAJYVÄISET VAINIOT.</a:t>
            </a:r>
          </a:p>
        </p:txBody>
      </p:sp>
    </p:spTree>
    <p:extLst>
      <p:ext uri="{BB962C8B-B14F-4D97-AF65-F5344CB8AC3E}">
        <p14:creationId xmlns:p14="http://schemas.microsoft.com/office/powerpoint/2010/main" val="239743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rmo Laaksonen\Pictures\Palkki_elo2015\Tilateos_ulko1B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7" y="45959"/>
            <a:ext cx="4395262" cy="293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armo Laaksonen\Pictures\Palkki_elo2015\Tilateos_ulko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5960"/>
            <a:ext cx="4395260" cy="293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armo Laaksonen\Pictures\Palkki_elo2015\Tilateos_ulko3b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" y="3789040"/>
            <a:ext cx="4428101" cy="297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Jarmo Laaksonen\Pictures\Palkki_elo2015\Tilateos_ulko4b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382" y="3789040"/>
            <a:ext cx="4524494" cy="297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89277" y="2828836"/>
            <a:ext cx="8942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i-FI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KARU UUDISRAIVAAJIEN ARKI ON SAANUT MUISTIKIVET. KUUSI KIVIPAATTA ON VIERITETTY RAKENNUKSEN LÄHIMAASTOON.</a:t>
            </a:r>
          </a:p>
        </p:txBody>
      </p:sp>
    </p:spTree>
    <p:extLst>
      <p:ext uri="{BB962C8B-B14F-4D97-AF65-F5344CB8AC3E}">
        <p14:creationId xmlns:p14="http://schemas.microsoft.com/office/powerpoint/2010/main" val="248227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Jarmo Laaksonen\Pictures\Palkki_elo2015\Tilateos_ulko3Bb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655" y="2871527"/>
            <a:ext cx="2948523" cy="19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Jarmo Laaksonen\Pictures\Palkki_elo2015\Tilateos_ulko3C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" y="2853993"/>
            <a:ext cx="2960304" cy="19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armo Laaksonen\Pictures\Palkki_elo2015\Tilateos_ulko5Bb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39" y="2854773"/>
            <a:ext cx="2959133" cy="197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Jarmo Laaksonen\Pictures\Palkki_elo2015\Tilateos_ulko5b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" y="-91752"/>
            <a:ext cx="4534902" cy="308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armo Laaksonen\Pictures\Palkki_elo2015\Tilateos_ulko6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97" y="-91752"/>
            <a:ext cx="4508382" cy="308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Jarmo Laaksonen\Pictures\Palkki_elo2015\Tilateos_ulko4Bb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" y="4885110"/>
            <a:ext cx="2985749" cy="196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Jarmo Laaksonen\Pictures\Palkki_elo2015\Tilateos_ulko4C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18" y="4885110"/>
            <a:ext cx="2948055" cy="196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Jarmo Laaksonen\Pictures\Palkki_elo2015\Tilateos_ulko5C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656" y="4874573"/>
            <a:ext cx="2948523" cy="196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19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armo Laaksonen\Pictures\2015-08-18\Tuomo Blomqvist_Tilateos kirjastossa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62" y="548680"/>
            <a:ext cx="2968665" cy="430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armo Laaksonen\Pictures\2015-08-18\Tuomo Blomqvist_Tilateos kirjastossa4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3012758" cy="430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Jarmo Laaksonen\Pictures\2015-08-18\Tuomo Blomqvist_Tilateos kirjastossa2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27" y="548680"/>
            <a:ext cx="2934005" cy="430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107503" y="2828836"/>
            <a:ext cx="89216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i-FI" dirty="0">
              <a:latin typeface="Arial" pitchFamily="34" charset="0"/>
              <a:cs typeface="Arial" pitchFamily="34" charset="0"/>
            </a:endParaRPr>
          </a:p>
          <a:p>
            <a:pPr algn="ctr"/>
            <a:endParaRPr lang="fi-FI" dirty="0">
              <a:latin typeface="Arial" pitchFamily="34" charset="0"/>
              <a:cs typeface="Arial" pitchFamily="34" charset="0"/>
            </a:endParaRPr>
          </a:p>
          <a:p>
            <a:pPr algn="ctr"/>
            <a:endParaRPr lang="fi-FI" dirty="0">
              <a:latin typeface="Arial" pitchFamily="34" charset="0"/>
              <a:cs typeface="Arial" pitchFamily="34" charset="0"/>
            </a:endParaRPr>
          </a:p>
          <a:p>
            <a:pPr algn="ctr"/>
            <a:endParaRPr lang="fi-FI" dirty="0">
              <a:latin typeface="Arial" pitchFamily="34" charset="0"/>
              <a:cs typeface="Arial" pitchFamily="34" charset="0"/>
            </a:endParaRPr>
          </a:p>
          <a:p>
            <a:pPr algn="ctr"/>
            <a:endParaRPr lang="fi-FI" dirty="0">
              <a:latin typeface="Arial" pitchFamily="34" charset="0"/>
              <a:cs typeface="Arial" pitchFamily="34" charset="0"/>
            </a:endParaRPr>
          </a:p>
          <a:p>
            <a:pPr algn="ctr"/>
            <a:endParaRPr lang="fi-FI" dirty="0">
              <a:latin typeface="Arial" pitchFamily="34" charset="0"/>
              <a:cs typeface="Arial" pitchFamily="34" charset="0"/>
            </a:endParaRPr>
          </a:p>
          <a:p>
            <a:pPr algn="ctr"/>
            <a:endParaRPr lang="fi-FI" dirty="0">
              <a:latin typeface="Arial" pitchFamily="34" charset="0"/>
              <a:cs typeface="Arial" pitchFamily="34" charset="0"/>
            </a:endParaRPr>
          </a:p>
          <a:p>
            <a:pPr algn="ctr"/>
            <a:endParaRPr lang="fi-FI" dirty="0">
              <a:latin typeface="Arial" pitchFamily="34" charset="0"/>
              <a:cs typeface="Arial" pitchFamily="34" charset="0"/>
            </a:endParaRPr>
          </a:p>
          <a:p>
            <a:pPr algn="ctr"/>
            <a:endParaRPr lang="fi-FI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i-FI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KIRJASTON PÄÄTYSEINUSTAN TERASSILLE ON KOHOTETTU MUSTAA JA KULTAA, KUIN LAIN TAULUT , PALOKKALAISTEN ISÄNTIEN PUUMERKEIN KIRJOTUT.</a:t>
            </a:r>
          </a:p>
        </p:txBody>
      </p:sp>
    </p:spTree>
    <p:extLst>
      <p:ext uri="{BB962C8B-B14F-4D97-AF65-F5344CB8AC3E}">
        <p14:creationId xmlns:p14="http://schemas.microsoft.com/office/powerpoint/2010/main" val="378337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armo Laaksonen\Pictures\2015-08-18\Tuomo Blomqvist_Tilateos kirjastossa7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" y="980729"/>
            <a:ext cx="3055805" cy="203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armo Laaksonen\Pictures\2015-08-18\Tuomo Blomqvist_Tilateos kirjastossa9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80728"/>
            <a:ext cx="3058816" cy="20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armo Laaksonen\Pictures\2015-08-18\Tuomo Blomqvist_Tilateos kirjastossa8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980730"/>
            <a:ext cx="3058811" cy="203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armo Laaksonen\Pictures\2015-08-18\Tuomo Blomqvist_Tilateos kirjastossa6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54398"/>
            <a:ext cx="2952327" cy="19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Jarmo Laaksonen\Pictures\2015-08-18\Tuomo Blomqvist_Tilateos kirjastossa999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" y="3054398"/>
            <a:ext cx="2999496" cy="196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Jarmo Laaksonen\Pictures\2015-08-18\Tuomo Blomqvist_Tilateos kirjastossa99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3055153"/>
            <a:ext cx="3058811" cy="196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72353" y="3105835"/>
            <a:ext cx="89986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i-FI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fi-FI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fi-FI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fi-FI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fi-FI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fi-FI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fi-FI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fi-FI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fi-FI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fi-FI" dirty="0">
                <a:solidFill>
                  <a:schemeClr val="bg1">
                    <a:lumMod val="75000"/>
                  </a:schemeClr>
                </a:solidFill>
              </a:rPr>
              <a:t>YKSITYISKOHTIA TUOMO BLOMQVISTIN TEOKSESTA (2015) PALOKAN KIRJASTOSSA</a:t>
            </a:r>
          </a:p>
        </p:txBody>
      </p:sp>
    </p:spTree>
    <p:extLst>
      <p:ext uri="{BB962C8B-B14F-4D97-AF65-F5344CB8AC3E}">
        <p14:creationId xmlns:p14="http://schemas.microsoft.com/office/powerpoint/2010/main" val="345343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Jarmo Laaksonen\Pictures\Kuviskoululaisia 2014\Palkin tilateos 2014-15\PalkinTilateos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9" y="2204863"/>
            <a:ext cx="3055546" cy="458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armo Laaksonen\Pictures\Kuviskoululaisia 2014\Palkin tilateos 2014-15\PalkinTilateos6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14782"/>
            <a:ext cx="3048710" cy="45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armo Laaksonen\Pictures\Kuviskoululaisia 2014\Palkin tilateos 2014-15\Palkin Tilateos_Isabel ja Samuel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03" y="402592"/>
            <a:ext cx="2771270" cy="63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85910" y="116632"/>
            <a:ext cx="30555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/>
          </a:p>
          <a:p>
            <a:endParaRPr lang="fi-FI" dirty="0"/>
          </a:p>
          <a:p>
            <a:pPr algn="ctr"/>
            <a:r>
              <a:rPr lang="fi-FI" dirty="0">
                <a:solidFill>
                  <a:schemeClr val="bg1">
                    <a:lumMod val="65000"/>
                  </a:schemeClr>
                </a:solidFill>
              </a:rPr>
              <a:t>TUOMO BLOMQVISTIN OHJAUKSESSA ON TALOON TALLENNETTU MYÖS UUSIEN SUKUPOLVIEN MERKKEJÄ.</a:t>
            </a:r>
          </a:p>
        </p:txBody>
      </p:sp>
      <p:sp>
        <p:nvSpPr>
          <p:cNvPr id="4" name="Suorakulmio 3"/>
          <p:cNvSpPr/>
          <p:nvPr/>
        </p:nvSpPr>
        <p:spPr>
          <a:xfrm>
            <a:off x="6012160" y="116632"/>
            <a:ext cx="30487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pPr algn="ctr"/>
            <a:r>
              <a:rPr lang="fi-FI" dirty="0">
                <a:solidFill>
                  <a:schemeClr val="bg1">
                    <a:lumMod val="65000"/>
                  </a:schemeClr>
                </a:solidFill>
              </a:rPr>
              <a:t>KUVATAIDEKOULULAISTEN TILATEOS ”OVET” (2015) </a:t>
            </a:r>
          </a:p>
        </p:txBody>
      </p:sp>
    </p:spTree>
    <p:extLst>
      <p:ext uri="{BB962C8B-B14F-4D97-AF65-F5344CB8AC3E}">
        <p14:creationId xmlns:p14="http://schemas.microsoft.com/office/powerpoint/2010/main" val="284820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0F80D90-3F2B-4F71-BC66-E7FF581F0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8" y="692696"/>
            <a:ext cx="6048672" cy="3754136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E74C0CA-78A5-4F65-952F-4DBCF79F3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48" y="692696"/>
            <a:ext cx="2555777" cy="176351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6319FCB-BDD6-46A3-99C5-BA1D289FE6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48" y="2613155"/>
            <a:ext cx="2555776" cy="1833677"/>
          </a:xfrm>
          <a:prstGeom prst="rect">
            <a:avLst/>
          </a:prstGeom>
        </p:spPr>
      </p:pic>
      <p:sp>
        <p:nvSpPr>
          <p:cNvPr id="8" name="Otsikko 7">
            <a:extLst>
              <a:ext uri="{FF2B5EF4-FFF2-40B4-BE49-F238E27FC236}">
                <a16:creationId xmlns:a16="http://schemas.microsoft.com/office/drawing/2014/main" id="{E101E839-A5FA-498F-A8EA-4F89544D5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fi-FI" sz="1800" dirty="0">
                <a:solidFill>
                  <a:schemeClr val="bg1">
                    <a:lumMod val="65000"/>
                  </a:schemeClr>
                </a:solidFill>
              </a:rPr>
              <a:t>JARMO LAAKSOSEN TEOS ”KLAANI” SAI TYÖYHTEISÖLLISEN VIIMEISTELYN LUKUKAUDEN </a:t>
            </a:r>
            <a:br>
              <a:rPr lang="fi-FI" sz="18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fi-FI" sz="1800" dirty="0">
                <a:solidFill>
                  <a:schemeClr val="bg1">
                    <a:lumMod val="65000"/>
                  </a:schemeClr>
                </a:solidFill>
              </a:rPr>
              <a:t>2018 – 19 ALKAJAISEKSI ELOKUUSSA.</a:t>
            </a:r>
            <a:br>
              <a:rPr lang="fi-FI" sz="1800" dirty="0">
                <a:solidFill>
                  <a:schemeClr val="bg1">
                    <a:lumMod val="65000"/>
                  </a:schemeClr>
                </a:solidFill>
              </a:rPr>
            </a:br>
            <a:br>
              <a:rPr lang="fi-FI" sz="18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fi-FI" sz="1800" dirty="0">
                <a:solidFill>
                  <a:schemeClr val="bg1">
                    <a:lumMod val="65000"/>
                  </a:schemeClr>
                </a:solidFill>
              </a:rPr>
              <a:t>TEOS RIPUSTETTIIN HENKILÖKUNNAN YHTEISEEN TILAAN. </a:t>
            </a:r>
            <a:br>
              <a:rPr lang="fi-FI" sz="1800" dirty="0">
                <a:solidFill>
                  <a:schemeClr val="bg1">
                    <a:lumMod val="65000"/>
                  </a:schemeClr>
                </a:solidFill>
              </a:rPr>
            </a:br>
            <a:endParaRPr lang="fi-FI" sz="1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rmo Laaksonen\Pictures\Palkki_elo2015\Palkki_elo2015_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" y="1916832"/>
            <a:ext cx="8997950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68016" y="260649"/>
            <a:ext cx="89979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i-FI" dirty="0"/>
          </a:p>
          <a:p>
            <a:pPr algn="ctr"/>
            <a:r>
              <a:rPr lang="fi-FI" sz="3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TAIDE</a:t>
            </a:r>
            <a:r>
              <a:rPr lang="fi-FI" sz="3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ELÄÄ, KASVAA JA KASVATTAA TÄSSÄ YMPÄRISTÖSSÄ. </a:t>
            </a:r>
          </a:p>
        </p:txBody>
      </p:sp>
    </p:spTree>
    <p:extLst>
      <p:ext uri="{BB962C8B-B14F-4D97-AF65-F5344CB8AC3E}">
        <p14:creationId xmlns:p14="http://schemas.microsoft.com/office/powerpoint/2010/main" val="326265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728192"/>
          </a:xfrm>
        </p:spPr>
        <p:txBody>
          <a:bodyPr>
            <a:normAutofit/>
          </a:bodyPr>
          <a:lstStyle/>
          <a:p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Teokset ovat osa Jyväskylän kaupungin taidekokoelmaa. </a:t>
            </a:r>
            <a:b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*-merkityt teokset kuuluvat arkistomerkinnöin ensisijaisesti </a:t>
            </a:r>
            <a:r>
              <a:rPr lang="fi-FI" sz="14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Palokan</a:t>
            </a: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taloon.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692696"/>
            <a:ext cx="4258816" cy="4608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Taiteilijat ja teokset, </a:t>
            </a:r>
            <a:r>
              <a:rPr lang="fi-FI" sz="18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Palokan</a:t>
            </a:r>
            <a:r>
              <a:rPr lang="fi-FI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aluekirjasto-kansalaisopisto-yhtenäiskoulu-liikuntakeskus:</a:t>
            </a:r>
          </a:p>
          <a:p>
            <a:pPr marL="0" indent="0">
              <a:buNone/>
            </a:pPr>
            <a:r>
              <a:rPr lang="fi-FI" sz="1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Alonen, Samuli (s.1977): City </a:t>
            </a:r>
            <a:r>
              <a:rPr lang="fi-FI" sz="14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bird</a:t>
            </a: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(2007)*</a:t>
            </a:r>
          </a:p>
          <a:p>
            <a:pPr>
              <a:buFont typeface="Wingdings" pitchFamily="2" charset="2"/>
              <a:buChar char="q"/>
            </a:pP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Blomqvist, Tuomo (s. 1955): Paketti (1986), Prinsessa (1996), Tilateos, kahdeksan osaa (2013-15)*</a:t>
            </a:r>
          </a:p>
          <a:p>
            <a:pPr>
              <a:buFont typeface="Wingdings" pitchFamily="2" charset="2"/>
              <a:buChar char="q"/>
            </a:pP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Heikkilä, Erkki (1924-2000):  Vuodenajat (1957)*, Nuoruus (1963)</a:t>
            </a:r>
          </a:p>
          <a:p>
            <a:pPr>
              <a:buFont typeface="Wingdings" pitchFamily="2" charset="2"/>
              <a:buChar char="q"/>
            </a:pPr>
            <a:r>
              <a:rPr lang="fi-FI" sz="14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Maximus</a:t>
            </a: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Bruno (s.1970): Autiomaan valoa (1997)*</a:t>
            </a:r>
          </a:p>
          <a:p>
            <a:pPr>
              <a:buFont typeface="Wingdings" pitchFamily="2" charset="2"/>
              <a:buChar char="q"/>
            </a:pP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Salama, Susanna (s.1981): Blues </a:t>
            </a:r>
            <a:r>
              <a:rPr lang="fi-FI" sz="14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Monkey</a:t>
            </a: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I-II (2007)*</a:t>
            </a:r>
          </a:p>
          <a:p>
            <a:pPr>
              <a:buFont typeface="Wingdings" pitchFamily="2" charset="2"/>
              <a:buChar char="q"/>
            </a:pP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Jyväskylän kansalaisopiston kuvataidekoulu: Tilateos ”Ovet” (2015)*</a:t>
            </a:r>
          </a:p>
          <a:p>
            <a:pPr>
              <a:buFont typeface="Wingdings" pitchFamily="2" charset="2"/>
              <a:buChar char="q"/>
            </a:pP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Laaksonen, Jarmo (s.1956): Yhteisötaideteos ”Klaani” (2018)*</a:t>
            </a:r>
          </a:p>
          <a:p>
            <a:pPr marL="0" indent="0">
              <a:buNone/>
            </a:pPr>
            <a:endParaRPr lang="fi-FI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fi-FI" sz="1400" dirty="0">
              <a:latin typeface="Arial" pitchFamily="34" charset="0"/>
              <a:cs typeface="Arial" pitchFamily="34" charset="0"/>
            </a:endParaRPr>
          </a:p>
          <a:p>
            <a:endParaRPr lang="fi-FI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716016" y="1772816"/>
            <a:ext cx="3970784" cy="360040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Työkuvat Tuomo Blomqvistista: Tuomo Blomqvistin kuva-arkisto, 2015 </a:t>
            </a:r>
          </a:p>
          <a:p>
            <a:pPr>
              <a:buFont typeface="Wingdings" pitchFamily="2" charset="2"/>
              <a:buChar char="q"/>
            </a:pP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Taiteilija Tuomo Blomqvist on tarkastanut esityksen ja hyväksynyt itseään koskevan aineiston sisällön</a:t>
            </a:r>
          </a:p>
          <a:p>
            <a:pPr>
              <a:buFont typeface="Wingdings" pitchFamily="2" charset="2"/>
              <a:buChar char="q"/>
            </a:pP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Jarmo Laaksosen yhteisötaideteoksen viimeistelyvaiheen dokumenteissa esiintyvät henkilöt ovat antaneet suostumuksensa kuvien käyttöön.</a:t>
            </a:r>
          </a:p>
          <a:p>
            <a:pPr>
              <a:buFont typeface="Wingdings" pitchFamily="2" charset="2"/>
              <a:buChar char="q"/>
            </a:pPr>
            <a:endParaRPr lang="fi-FI" sz="14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Teksti ja kuvat: Jarmo Laaksonen, suunnittelijaopettaja, Jyväskylän kansalaisopiston kuvataidekoulu </a:t>
            </a:r>
          </a:p>
          <a:p>
            <a:pPr>
              <a:buFont typeface="Wingdings" pitchFamily="2" charset="2"/>
              <a:buChar char="q"/>
            </a:pPr>
            <a:endParaRPr lang="fi-FI" sz="14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fi-FI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Jyväskylässä 21.8.2018 </a:t>
            </a:r>
          </a:p>
          <a:p>
            <a:pPr>
              <a:buFont typeface="Wingdings" pitchFamily="2" charset="2"/>
              <a:buChar char="q"/>
            </a:pPr>
            <a:endParaRPr lang="fi-FI" sz="14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2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73025" y="4509120"/>
            <a:ext cx="8997949" cy="2223120"/>
          </a:xfrm>
        </p:spPr>
        <p:txBody>
          <a:bodyPr>
            <a:normAutofit/>
          </a:bodyPr>
          <a:lstStyle/>
          <a:p>
            <a:r>
              <a:rPr lang="fi-FI" sz="3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ALUEKIRJASTO,KANSALAISOPISTO,LIIKUNTA-KESKUS, YHTENÄISKOULU… </a:t>
            </a:r>
            <a:r>
              <a:rPr lang="fi-FI" sz="3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PALOKAN OMA </a:t>
            </a:r>
            <a:r>
              <a:rPr lang="fi-FI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TALO ON MYÖS KUVATAITEEN PAIKKA </a:t>
            </a:r>
          </a:p>
        </p:txBody>
      </p:sp>
      <p:pic>
        <p:nvPicPr>
          <p:cNvPr id="2050" name="Picture 2" descr="C:\Users\Jarmo Laaksonen\Pictures\Palkki_elo2015\Palkki_elo2015_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44624"/>
            <a:ext cx="899795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02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armo Laaksonen\Pictures\Työpajanäyttely2014\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952" y="3645024"/>
            <a:ext cx="4642989" cy="30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1872208"/>
          </a:xfrm>
        </p:spPr>
        <p:txBody>
          <a:bodyPr>
            <a:normAutofit/>
          </a:bodyPr>
          <a:lstStyle/>
          <a:p>
            <a:pPr algn="l"/>
            <a:r>
              <a:rPr lang="fi-FI" sz="2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ALUEKIRJASTON JA KANSALAISOPISTON  </a:t>
            </a:r>
            <a:r>
              <a:rPr lang="fi-FI" sz="26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GALLERIA</a:t>
            </a:r>
            <a:r>
              <a:rPr lang="fi-FI" sz="26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</a:t>
            </a:r>
            <a:r>
              <a:rPr lang="fi-FI" sz="26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PALKISSA</a:t>
            </a:r>
            <a:r>
              <a:rPr lang="fi-FI" sz="2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i-FI" sz="2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VAIHTUVAT  NÄYTTELYT  KUUKAUSITTAIN</a:t>
            </a:r>
          </a:p>
        </p:txBody>
      </p:sp>
      <p:pic>
        <p:nvPicPr>
          <p:cNvPr id="4098" name="Picture 2" descr="C:\Users\Jarmo Laaksonen\Pictures\2015-08-18\Galleria Palkki_Pekka Kiho2015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9" y="1268761"/>
            <a:ext cx="4210943" cy="26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orakulmio 3"/>
          <p:cNvSpPr/>
          <p:nvPr/>
        </p:nvSpPr>
        <p:spPr>
          <a:xfrm>
            <a:off x="168479" y="3105835"/>
            <a:ext cx="42109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>
              <a:latin typeface="Arial" pitchFamily="34" charset="0"/>
              <a:cs typeface="Arial" pitchFamily="34" charset="0"/>
            </a:endParaRPr>
          </a:p>
          <a:p>
            <a:endParaRPr lang="fi-FI" dirty="0">
              <a:latin typeface="Arial" pitchFamily="34" charset="0"/>
              <a:cs typeface="Arial" pitchFamily="34" charset="0"/>
            </a:endParaRPr>
          </a:p>
          <a:p>
            <a:endParaRPr lang="fi-FI" dirty="0">
              <a:latin typeface="Arial" pitchFamily="34" charset="0"/>
              <a:cs typeface="Arial" pitchFamily="34" charset="0"/>
            </a:endParaRPr>
          </a:p>
          <a:p>
            <a:r>
              <a:rPr lang="fi-FI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 LUONTOVALOKUVAAJA PEKKA KIHO, ELOKUU 2015</a:t>
            </a:r>
          </a:p>
        </p:txBody>
      </p:sp>
      <p:sp>
        <p:nvSpPr>
          <p:cNvPr id="5" name="Suorakulmio 4"/>
          <p:cNvSpPr/>
          <p:nvPr/>
        </p:nvSpPr>
        <p:spPr>
          <a:xfrm>
            <a:off x="4434952" y="3105835"/>
            <a:ext cx="4642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i-FI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 KANSALAISOPISTON KUVATAIDEKOULU, TOUKOKUU 2013</a:t>
            </a:r>
          </a:p>
        </p:txBody>
      </p:sp>
    </p:spTree>
    <p:extLst>
      <p:ext uri="{BB962C8B-B14F-4D97-AF65-F5344CB8AC3E}">
        <p14:creationId xmlns:p14="http://schemas.microsoft.com/office/powerpoint/2010/main" val="16656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63470" cy="4896544"/>
          </a:xfrm>
        </p:spPr>
        <p:txBody>
          <a:bodyPr>
            <a:normAutofit/>
          </a:bodyPr>
          <a:lstStyle/>
          <a:p>
            <a:pPr algn="l"/>
            <a:b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fi-FI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ERKKI HEIKKILÄN </a:t>
            </a:r>
            <a: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(1924 - 2000) </a:t>
            </a:r>
            <a:b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”VUODENAJAT” (1957) OLI </a:t>
            </a:r>
            <a:b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JYVÄSKYLÄN MAALAISKUNNAN </a:t>
            </a:r>
            <a:b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fi-FI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		  	HUOMENLAHJA PALOKAN ENTISELLE                                                       				  	KOULUKESKUKSELLE 1977</a:t>
            </a:r>
          </a:p>
        </p:txBody>
      </p:sp>
      <p:pic>
        <p:nvPicPr>
          <p:cNvPr id="3076" name="Picture 4" descr="C:\Users\Jarmo Laaksonen\Pictures\Palkki_elo2015\Erkki Heikkilä_Vuodenajat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17087"/>
            <a:ext cx="4377318" cy="319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armo Laaksonen\Pictures\Palkki_elo2015\Erkki Heikkilä_Vuodenajat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624"/>
            <a:ext cx="5003030" cy="347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7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3025" y="0"/>
            <a:ext cx="8997950" cy="1143000"/>
          </a:xfrm>
        </p:spPr>
        <p:txBody>
          <a:bodyPr>
            <a:normAutofit/>
          </a:bodyPr>
          <a:lstStyle/>
          <a:p>
            <a:r>
              <a:rPr lang="fi-FI" sz="19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E. HEIKKILÄN </a:t>
            </a:r>
            <a:r>
              <a:rPr lang="fi-FI" sz="19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”NUORUUS” (1963) SAI PAIKAN KOULUN RUOKALASTA 2012</a:t>
            </a:r>
          </a:p>
        </p:txBody>
      </p:sp>
      <p:pic>
        <p:nvPicPr>
          <p:cNvPr id="4098" name="Picture 2" descr="C:\Users\Jarmo Laaksonen\Pictures\Palkki_elo2015\Erkki Heikkilä_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80728"/>
            <a:ext cx="8997950" cy="580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36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512" y="-387424"/>
            <a:ext cx="3168352" cy="4320480"/>
          </a:xfrm>
        </p:spPr>
        <p:txBody>
          <a:bodyPr>
            <a:normAutofit/>
          </a:bodyPr>
          <a:lstStyle/>
          <a:p>
            <a:pPr algn="l"/>
            <a:r>
              <a:rPr lang="fi-FI" sz="2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KOULUN ENTISISTÄ OPPILAISTA ON JOISTAKIN TULLUT TAITEILIJOITA</a:t>
            </a:r>
          </a:p>
        </p:txBody>
      </p:sp>
      <p:pic>
        <p:nvPicPr>
          <p:cNvPr id="6147" name="Picture 3" descr="C:\Users\Jarmo Laaksonen\Pictures\Palkki_elo2015\Susanna Salama_Blue Monkey I ja II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6632"/>
            <a:ext cx="5622651" cy="669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107504" y="2967335"/>
            <a:ext cx="32403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>
                <a:solidFill>
                  <a:schemeClr val="bg1">
                    <a:lumMod val="50000"/>
                  </a:schemeClr>
                </a:solidFill>
              </a:rPr>
              <a:t>SUSANNA SALAMAN </a:t>
            </a:r>
            <a:r>
              <a:rPr lang="fi-FI" dirty="0">
                <a:solidFill>
                  <a:schemeClr val="bg1">
                    <a:lumMod val="65000"/>
                  </a:schemeClr>
                </a:solidFill>
              </a:rPr>
              <a:t>(s. 1981) ”BLUES MONKEY” -DIPTYYKKI (2007) JÄI KOULULLE ”TALON KASVATTIEN” JUHLANÄYTTELYSTÄ</a:t>
            </a:r>
          </a:p>
        </p:txBody>
      </p:sp>
    </p:spTree>
    <p:extLst>
      <p:ext uri="{BB962C8B-B14F-4D97-AF65-F5344CB8AC3E}">
        <p14:creationId xmlns:p14="http://schemas.microsoft.com/office/powerpoint/2010/main" val="305719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rmo Laaksonen\Pictures\Palkki_elo2015\Samuli Alonen_City Bird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5" y="-387424"/>
            <a:ext cx="4303306" cy="654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armo Laaksonen\Pictures\Palkki_elo2015\Samuli Alonen_City Bird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08" y="-328936"/>
            <a:ext cx="4415897" cy="648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107505" y="2828836"/>
            <a:ext cx="9036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endParaRPr lang="fi-FI" sz="1600" dirty="0">
              <a:latin typeface="Arial" pitchFamily="34" charset="0"/>
              <a:cs typeface="Arial" pitchFamily="34" charset="0"/>
            </a:endParaRPr>
          </a:p>
          <a:p>
            <a:r>
              <a:rPr lang="fi-FI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MYÖS </a:t>
            </a:r>
            <a:r>
              <a:rPr lang="fi-FI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SAMULI ALOSEN </a:t>
            </a:r>
            <a:r>
              <a:rPr lang="fi-FI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(s.1977) ”CITY BIRD” LÖYSI PESÄN KOULULTA 30V. NÄYTTELYSTÄ</a:t>
            </a:r>
          </a:p>
        </p:txBody>
      </p:sp>
    </p:spTree>
    <p:extLst>
      <p:ext uri="{BB962C8B-B14F-4D97-AF65-F5344CB8AC3E}">
        <p14:creationId xmlns:p14="http://schemas.microsoft.com/office/powerpoint/2010/main" val="21836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rmo Laaksonen\Pictures\Palkki_elo2015\Bruno Maximu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6" y="548680"/>
            <a:ext cx="8997950" cy="38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113762" y="4797152"/>
            <a:ext cx="8997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BRUNO MAXIMUS </a:t>
            </a:r>
            <a:r>
              <a:rPr lang="fi-FI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(s.1970) MÖI KESKI-SUOMEN MUSEON NÄYTTELYSTÄÄN ”AUTIOMAAN VALOA” (1997)  JYVÄSKYLÄN MAALAISKUNTAAN PUOLELLA HINTAA. TAITEILIJA ASETTI EHDON, ETTÄ TEOS TULEE RIPUSTAA PYSYVÄSTI HÄNEN ENTISEN KOULUNSA TILOIHIN.</a:t>
            </a:r>
          </a:p>
        </p:txBody>
      </p:sp>
    </p:spTree>
    <p:extLst>
      <p:ext uri="{BB962C8B-B14F-4D97-AF65-F5344CB8AC3E}">
        <p14:creationId xmlns:p14="http://schemas.microsoft.com/office/powerpoint/2010/main" val="153116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-459432"/>
            <a:ext cx="8229600" cy="1877070"/>
          </a:xfrm>
        </p:spPr>
        <p:txBody>
          <a:bodyPr>
            <a:normAutofit/>
          </a:bodyPr>
          <a:lstStyle/>
          <a:p>
            <a:r>
              <a:rPr lang="fi-FI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TUOMO BLOMQVIST (s.1955)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1560" y="836712"/>
            <a:ext cx="3168352" cy="59136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2000" dirty="0">
                <a:solidFill>
                  <a:schemeClr val="bg1">
                    <a:lumMod val="65000"/>
                  </a:schemeClr>
                </a:solidFill>
              </a:rPr>
              <a:t>PALOKAN KIRRISSÄ ASUVA BLOMQVIST ON USEASTI PALKITTU KUVATAITEILIJA. PALOKKALAISET PITÄVÄT HÄNTÄ ”OMANAAN”.</a:t>
            </a:r>
          </a:p>
          <a:p>
            <a:pPr marL="0" indent="0">
              <a:buNone/>
            </a:pPr>
            <a:endParaRPr lang="fi-FI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bg1">
                    <a:lumMod val="65000"/>
                  </a:schemeClr>
                </a:solidFill>
              </a:rPr>
              <a:t>HÄNEN TEOKSIAAN ON TALOSSA MONTA, UUSIMPANA TILATEOSKOKONAISUUS.</a:t>
            </a:r>
          </a:p>
          <a:p>
            <a:pPr marL="0" indent="0">
              <a:buNone/>
            </a:pPr>
            <a:r>
              <a:rPr lang="fi-FI" sz="2000" dirty="0">
                <a:solidFill>
                  <a:schemeClr val="bg1">
                    <a:lumMod val="65000"/>
                  </a:schemeClr>
                </a:solidFill>
              </a:rPr>
              <a:t>SEN KAHDEKSAN OSAA SIJOITTUVAT SEKÄ ULOS ETTÄ SISÄLLE KOULUUN JA KIRJASTOON. JYVÄSKYLÄ KUSTANSI TEOKSEN NK.  PROSENTTIPERIAATEELLA.</a:t>
            </a:r>
          </a:p>
          <a:p>
            <a:pPr marL="0" indent="0">
              <a:buNone/>
            </a:pPr>
            <a:endParaRPr lang="fi-FI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bg1">
                    <a:lumMod val="65000"/>
                  </a:schemeClr>
                </a:solidFill>
              </a:rPr>
              <a:t>BLOMQVIST ON PITKÄÄN TOIMINUT TALOSSA MYÖS  AIKUISTEN JA NUORTEN TAIDEOPETTAJANA.</a:t>
            </a:r>
          </a:p>
        </p:txBody>
      </p:sp>
      <p:pic>
        <p:nvPicPr>
          <p:cNvPr id="1026" name="Picture 2" descr="C:\Users\Jarmo Laaksonen\Desktop\Kivityöt (5)_RAJATT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21240"/>
            <a:ext cx="2016224" cy="273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armo Laaksonen\Desktop\Kivityöt (10)_RAJATT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21241"/>
            <a:ext cx="1932697" cy="27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armo Laaksonen\Desktop\Kirjaston teoksen valmistus 3 (1)_RAJATT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7053"/>
            <a:ext cx="2012778" cy="316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armo Laaksonen\Desktop\Jyvien kiinnitys (2)_RAJATTU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47052"/>
            <a:ext cx="1938541" cy="316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2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734</Words>
  <Application>Microsoft Office PowerPoint</Application>
  <PresentationFormat>Näytössä katseltava diaesitys (4:3)</PresentationFormat>
  <Paragraphs>165</Paragraphs>
  <Slides>19</Slides>
  <Notes>13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Office-teema</vt:lpstr>
      <vt:lpstr>ART PALKKI – TAIDETTA TALOSSA </vt:lpstr>
      <vt:lpstr>ALUEKIRJASTO,KANSALAISOPISTO,LIIKUNTA-KESKUS, YHTENÄISKOULU… PALOKAN OMA TALO ON MYÖS KUVATAITEEN PAIKKA </vt:lpstr>
      <vt:lpstr>ALUEKIRJASTON JA KANSALAISOPISTON  GALLERIA                                    PALKISSA  VAIHTUVAT  NÄYTTELYT  KUUKAUSITTAIN</vt:lpstr>
      <vt:lpstr>      ERKKI HEIKKILÄN (1924 - 2000)  ”VUODENAJAT” (1957) OLI  JYVÄSKYLÄN MAALAISKUNNAN            HUOMENLAHJA PALOKAN ENTISELLE                                                              KOULUKESKUKSELLE 1977</vt:lpstr>
      <vt:lpstr>E. HEIKKILÄN ”NUORUUS” (1963) SAI PAIKAN KOULUN RUOKALASTA 2012</vt:lpstr>
      <vt:lpstr>KOULUN ENTISISTÄ OPPILAISTA ON JOISTAKIN TULLUT TAITEILIJOITA</vt:lpstr>
      <vt:lpstr>PowerPoint-esitys</vt:lpstr>
      <vt:lpstr>PowerPoint-esitys</vt:lpstr>
      <vt:lpstr>TUOMO BLOMQVIST (s.1955) </vt:lpstr>
      <vt:lpstr>TUOMO BLOMQVIST (s. 1955)</vt:lpstr>
      <vt:lpstr>TUOMO BLOMQVISTIN TILATEOS (2013 – 15)</vt:lpstr>
      <vt:lpstr>PowerPoint-esitys</vt:lpstr>
      <vt:lpstr>PowerPoint-esitys</vt:lpstr>
      <vt:lpstr>PowerPoint-esitys</vt:lpstr>
      <vt:lpstr>PowerPoint-esitys</vt:lpstr>
      <vt:lpstr>PowerPoint-esitys</vt:lpstr>
      <vt:lpstr>JARMO LAAKSOSEN TEOS ”KLAANI” SAI TYÖYHTEISÖLLISEN VIIMEISTELYN LUKUKAUDEN  2018 – 19 ALKAJAISEKSI ELOKUUSSA.  TEOS RIPUSTETTIIN HENKILÖKUNNAN YHTEISEEN TILAAN.  </vt:lpstr>
      <vt:lpstr>PowerPoint-esitys</vt:lpstr>
      <vt:lpstr>Teokset ovat osa Jyväskylän kaupungin taidekokoelmaa.  *-merkityt teokset kuuluvat arkistomerkinnöin ensisijaisesti Palokan taloon.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PALKKI – TAIDETTA  TALOSSA  2015</dc:title>
  <dc:creator>Jarmo Laaksonen</dc:creator>
  <cp:lastModifiedBy>Talja Annukka</cp:lastModifiedBy>
  <cp:revision>92</cp:revision>
  <dcterms:created xsi:type="dcterms:W3CDTF">2015-08-13T16:46:47Z</dcterms:created>
  <dcterms:modified xsi:type="dcterms:W3CDTF">2022-02-08T07:32:51Z</dcterms:modified>
</cp:coreProperties>
</file>