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7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14282652-26BF-445B-B8A6-7EFB71F07D59}">
          <p14:sldIdLst>
            <p14:sldId id="256"/>
            <p14:sldId id="258"/>
            <p14:sldId id="259"/>
            <p14:sldId id="262"/>
            <p14:sldId id="261"/>
            <p14:sldId id="263"/>
            <p14:sldId id="264"/>
          </p14:sldIdLst>
        </p14:section>
        <p14:section name="Nimetön osa" id="{A8F190C0-B4B5-4E73-87D3-3D4BF2AE06F2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CF28-5EEB-4620-9AD0-0CF5FF1169C6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DDC4-7750-4ABB-B319-84A6069753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07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CF28-5EEB-4620-9AD0-0CF5FF1169C6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DDC4-7750-4ABB-B319-84A6069753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26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CF28-5EEB-4620-9AD0-0CF5FF1169C6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DDC4-7750-4ABB-B319-84A6069753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48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CF28-5EEB-4620-9AD0-0CF5FF1169C6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DDC4-7750-4ABB-B319-84A6069753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22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CF28-5EEB-4620-9AD0-0CF5FF1169C6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DDC4-7750-4ABB-B319-84A6069753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09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CF28-5EEB-4620-9AD0-0CF5FF1169C6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DDC4-7750-4ABB-B319-84A6069753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25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CF28-5EEB-4620-9AD0-0CF5FF1169C6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DDC4-7750-4ABB-B319-84A6069753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28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CF28-5EEB-4620-9AD0-0CF5FF1169C6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DDC4-7750-4ABB-B319-84A6069753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3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CF28-5EEB-4620-9AD0-0CF5FF1169C6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DDC4-7750-4ABB-B319-84A6069753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546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CF28-5EEB-4620-9AD0-0CF5FF1169C6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DDC4-7750-4ABB-B319-84A6069753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073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CF28-5EEB-4620-9AD0-0CF5FF1169C6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DDC4-7750-4ABB-B319-84A6069753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514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4CF28-5EEB-4620-9AD0-0CF5FF1169C6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DDC4-7750-4ABB-B319-84A6069753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84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build-a-nucleus/latest/build-a-nucleus_all.html?locale=f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44k7cMj_kp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_1Q0XB4X0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oLoLey75i2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Oppitunnit 7-8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Aineen rakenne ja maailmankaikkeuden mittasuhteet</a:t>
            </a:r>
          </a:p>
        </p:txBody>
      </p:sp>
    </p:spTree>
    <p:extLst>
      <p:ext uri="{BB962C8B-B14F-4D97-AF65-F5344CB8AC3E}">
        <p14:creationId xmlns:p14="http://schemas.microsoft.com/office/powerpoint/2010/main" val="68497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Atomiydin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Suuruusluokka on </a:t>
            </a:r>
            <a:r>
              <a:rPr lang="fi-FI" sz="2400" b="1" dirty="0" smtClean="0"/>
              <a:t>10^-14 m</a:t>
            </a:r>
          </a:p>
          <a:p>
            <a:r>
              <a:rPr lang="fi-FI" sz="2400" dirty="0" smtClean="0"/>
              <a:t>Atomiydin </a:t>
            </a:r>
            <a:r>
              <a:rPr lang="fi-FI" sz="2400" dirty="0"/>
              <a:t>on atomin keskellä sijaitseva protoneista ja yleensä myös neutroneista koostuva muodostuma</a:t>
            </a:r>
            <a:r>
              <a:rPr lang="fi-FI" sz="2400" dirty="0" smtClean="0"/>
              <a:t>.</a:t>
            </a:r>
          </a:p>
          <a:p>
            <a:r>
              <a:rPr lang="fi-FI" sz="2400" dirty="0" smtClean="0"/>
              <a:t>Ytimessä olevat protonit määrittävät, mistä alkuaineesta on kyse.</a:t>
            </a:r>
          </a:p>
          <a:p>
            <a:r>
              <a:rPr lang="fi-FI" sz="1800" dirty="0">
                <a:hlinkClick r:id="rId2"/>
              </a:rPr>
              <a:t>https://</a:t>
            </a:r>
            <a:r>
              <a:rPr lang="fi-FI" sz="1800" dirty="0" smtClean="0">
                <a:hlinkClick r:id="rId2"/>
              </a:rPr>
              <a:t>phet.colorado.edu/sims/html/build-a-nucleus/latest/build-a-nucleus_all.html?locale=fi</a:t>
            </a:r>
            <a:endParaRPr lang="fi-FI" sz="1800" dirty="0" smtClean="0"/>
          </a:p>
          <a:p>
            <a:r>
              <a:rPr lang="fi-FI" sz="2400" b="1" dirty="0" smtClean="0"/>
              <a:t>Vahva vuorovaikutus </a:t>
            </a:r>
            <a:r>
              <a:rPr lang="fi-FI" sz="2400" dirty="0" smtClean="0"/>
              <a:t>pitää ytimen koossa.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38285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Protonit ja neutronit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Suurusluokka on </a:t>
            </a:r>
            <a:r>
              <a:rPr lang="fi-FI" sz="2400" b="1" dirty="0" smtClean="0"/>
              <a:t>10^-15 m</a:t>
            </a:r>
          </a:p>
          <a:p>
            <a:r>
              <a:rPr lang="fi-FI" sz="2400" dirty="0" smtClean="0"/>
              <a:t>Protonit </a:t>
            </a:r>
            <a:r>
              <a:rPr lang="fi-FI" sz="2400" dirty="0"/>
              <a:t>ovat positiivisesti varautuneita </a:t>
            </a:r>
            <a:r>
              <a:rPr lang="fi-FI" sz="2400" dirty="0" err="1"/>
              <a:t>subatomisia</a:t>
            </a:r>
            <a:r>
              <a:rPr lang="fi-FI" sz="2400" dirty="0"/>
              <a:t> hiukkasia, jotka muodostavat atomiytimen. </a:t>
            </a:r>
            <a:endParaRPr lang="fi-FI" sz="2400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453" y="3028750"/>
            <a:ext cx="4522932" cy="314821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08" y="3546491"/>
            <a:ext cx="2146096" cy="1980614"/>
          </a:xfrm>
          <a:prstGeom prst="rect">
            <a:avLst/>
          </a:prstGeom>
        </p:spPr>
      </p:pic>
      <p:cxnSp>
        <p:nvCxnSpPr>
          <p:cNvPr id="7" name="Suora nuoliyhdysviiva 6"/>
          <p:cNvCxnSpPr/>
          <p:nvPr/>
        </p:nvCxnSpPr>
        <p:spPr>
          <a:xfrm flipH="1">
            <a:off x="3165232" y="4536798"/>
            <a:ext cx="4378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71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</a:t>
            </a:r>
            <a:r>
              <a:rPr lang="fi-FI" b="1" dirty="0" smtClean="0"/>
              <a:t>lkeishiukkaset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7225" y="1705017"/>
            <a:ext cx="5687735" cy="4279050"/>
          </a:xfrm>
        </p:spPr>
        <p:txBody>
          <a:bodyPr>
            <a:normAutofit/>
          </a:bodyPr>
          <a:lstStyle/>
          <a:p>
            <a:r>
              <a:rPr lang="fi-FI" sz="2000" dirty="0" smtClean="0"/>
              <a:t>Suuruusluokka on 10^-18 m</a:t>
            </a:r>
          </a:p>
          <a:p>
            <a:r>
              <a:rPr lang="fi-FI" sz="2000" dirty="0" smtClean="0"/>
              <a:t>Kvarkit </a:t>
            </a:r>
            <a:r>
              <a:rPr lang="fi-FI" sz="2000" dirty="0"/>
              <a:t>ovat alkeishiukkasia, jotka muodostavat protonit ja neutronit. </a:t>
            </a:r>
            <a:endParaRPr lang="fi-FI" sz="2000" dirty="0" smtClean="0"/>
          </a:p>
          <a:p>
            <a:r>
              <a:rPr lang="fi-FI" sz="2000" b="1" dirty="0" smtClean="0"/>
              <a:t>Alkeishiukkanen </a:t>
            </a:r>
            <a:r>
              <a:rPr lang="fi-FI" sz="2000" dirty="0"/>
              <a:t>on </a:t>
            </a:r>
            <a:r>
              <a:rPr lang="fi-FI" sz="2000" dirty="0" smtClean="0"/>
              <a:t>hiukkanen</a:t>
            </a:r>
            <a:r>
              <a:rPr lang="fi-FI" sz="2000" dirty="0"/>
              <a:t>, jolla ei ole omaa </a:t>
            </a:r>
            <a:r>
              <a:rPr lang="fi-FI" sz="2000" dirty="0" smtClean="0"/>
              <a:t>sisäistä rakennetta eikä </a:t>
            </a:r>
            <a:r>
              <a:rPr lang="fi-FI" sz="2000" dirty="0"/>
              <a:t>se siis koostu muista hiukkasista</a:t>
            </a:r>
            <a:r>
              <a:rPr lang="fi-FI" sz="2000" dirty="0" smtClean="0"/>
              <a:t>.</a:t>
            </a:r>
          </a:p>
          <a:p>
            <a:r>
              <a:rPr lang="fi-FI" sz="2000" dirty="0">
                <a:hlinkClick r:id="rId2"/>
              </a:rPr>
              <a:t>https://</a:t>
            </a:r>
            <a:r>
              <a:rPr lang="fi-FI" sz="2000" dirty="0" smtClean="0">
                <a:hlinkClick r:id="rId2"/>
              </a:rPr>
              <a:t>www.youtube.com/watch?v=44k7cMj_kpY</a:t>
            </a:r>
            <a:endParaRPr lang="fi-FI" sz="2000" dirty="0" smtClean="0"/>
          </a:p>
          <a:p>
            <a:endParaRPr lang="fi-FI" sz="2000" dirty="0" smtClean="0"/>
          </a:p>
          <a:p>
            <a:endParaRPr lang="fi-FI" sz="2400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60" y="1690688"/>
            <a:ext cx="5503489" cy="41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91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Planckin </a:t>
            </a:r>
            <a:r>
              <a:rPr lang="fi-FI" b="1" dirty="0" smtClean="0"/>
              <a:t>pituus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6105525" cy="4351338"/>
          </a:xfrm>
        </p:spPr>
        <p:txBody>
          <a:bodyPr/>
          <a:lstStyle/>
          <a:p>
            <a:r>
              <a:rPr lang="fi-FI" dirty="0" smtClean="0"/>
              <a:t>Suuruusluokka on </a:t>
            </a:r>
            <a:r>
              <a:rPr lang="fi-FI" b="1" dirty="0" smtClean="0"/>
              <a:t>10^-35m</a:t>
            </a:r>
            <a:endParaRPr lang="fi-FI" b="1" dirty="0"/>
          </a:p>
          <a:p>
            <a:r>
              <a:rPr lang="fi-FI" dirty="0" smtClean="0"/>
              <a:t>Planckin pituus </a:t>
            </a:r>
            <a:r>
              <a:rPr lang="fi-FI" dirty="0"/>
              <a:t>on pienin mitta, jolla aikayksiköiden ja avaruuden kvanttimuotoiset ilmiöt voivat ilmetä. </a:t>
            </a:r>
            <a:endParaRPr lang="fi-FI" dirty="0" smtClean="0"/>
          </a:p>
          <a:p>
            <a:r>
              <a:rPr lang="fi-FI" dirty="0" smtClean="0"/>
              <a:t>Se </a:t>
            </a:r>
            <a:r>
              <a:rPr lang="fi-FI" dirty="0"/>
              <a:t>on teoreettinen mitta, joka ei ole suoraan mitattavissa, mutta se rajoittaa nykyisen fysiikan käsityksiä.</a:t>
            </a:r>
          </a:p>
          <a:p>
            <a:endParaRPr lang="fi-FI" dirty="0"/>
          </a:p>
        </p:txBody>
      </p:sp>
      <p:pic>
        <p:nvPicPr>
          <p:cNvPr id="2050" name="Picture 2" descr="The Planck scale: relativity meets quantum mechanics meets gravity. (from  Einstein Ligh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831850"/>
            <a:ext cx="4971065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031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" y="469900"/>
            <a:ext cx="11673346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4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4"/>
            <a:ext cx="9099715" cy="58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95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33425" y="673100"/>
            <a:ext cx="10515600" cy="4351338"/>
          </a:xfrm>
        </p:spPr>
        <p:txBody>
          <a:bodyPr/>
          <a:lstStyle/>
          <a:p>
            <a:r>
              <a:rPr lang="fi-FI" dirty="0"/>
              <a:t>Tehtäviä: 4-8, 4-9, 4-10, 4-11, 4-12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928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199" y="292502"/>
            <a:ext cx="10515600" cy="1325563"/>
          </a:xfrm>
        </p:spPr>
        <p:txBody>
          <a:bodyPr/>
          <a:lstStyle/>
          <a:p>
            <a:r>
              <a:rPr lang="fi-FI" dirty="0"/>
              <a:t>Universumin eri tasot: Makro- ja mikrokosmos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4551947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Makrokosmos</a:t>
            </a:r>
          </a:p>
          <a:p>
            <a:r>
              <a:rPr lang="fi-FI" dirty="0"/>
              <a:t>Muodostuu niistä luonnon rakenteista, jotka ihminen voi havaita aisteilla.</a:t>
            </a: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838199" y="4136231"/>
            <a:ext cx="45519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Mikrokosmos</a:t>
            </a:r>
          </a:p>
          <a:p>
            <a:r>
              <a:rPr lang="fi-FI" dirty="0"/>
              <a:t>Muodostuu niistä luonnon rakenteista, jotka ovat liian pieniä havaittavaksi aisteilla.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146" y="1410505"/>
            <a:ext cx="6614677" cy="476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0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Makro- ja mikrokosmoksen vuorovaikutukset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Kaikista suurimpia rakenteita, kuten planeettoja ja galakseja, pitää koossa </a:t>
            </a:r>
            <a:r>
              <a:rPr lang="fi-FI" b="1" dirty="0"/>
              <a:t>gravitaatiovuorovaikutus</a:t>
            </a:r>
          </a:p>
          <a:p>
            <a:r>
              <a:rPr lang="fi-FI" dirty="0"/>
              <a:t>Atomit, molekyylit ja niistä muodostuneet rakenteet sekä biologiset ilmiöt perustuvat </a:t>
            </a:r>
            <a:r>
              <a:rPr lang="fi-FI" b="1" dirty="0"/>
              <a:t>sähkömagneettiseen vuorovaikutukseen</a:t>
            </a:r>
            <a:r>
              <a:rPr lang="fi-FI" dirty="0"/>
              <a:t>.</a:t>
            </a:r>
          </a:p>
          <a:p>
            <a:r>
              <a:rPr lang="fi-FI" dirty="0"/>
              <a:t>Atomien ytimiä ja sitä pienempiä rakenteita pitää koossa </a:t>
            </a:r>
            <a:r>
              <a:rPr lang="fi-FI" b="1" dirty="0"/>
              <a:t>vahva vuorovaikutus</a:t>
            </a:r>
            <a:r>
              <a:rPr lang="fi-FI" dirty="0" smtClean="0"/>
              <a:t>.</a:t>
            </a:r>
            <a:endParaRPr lang="fi-FI" dirty="0"/>
          </a:p>
          <a:p>
            <a:pPr marL="0" indent="0">
              <a:buNone/>
            </a:pPr>
            <a:r>
              <a:rPr lang="fi-FI" sz="1800" b="1" dirty="0">
                <a:hlinkClick r:id="rId2"/>
              </a:rPr>
              <a:t>https://</a:t>
            </a:r>
            <a:r>
              <a:rPr lang="fi-FI" sz="1800" b="1" dirty="0" smtClean="0">
                <a:hlinkClick r:id="rId2"/>
              </a:rPr>
              <a:t>www.youtube.com/watch?v=Z_1Q0XB4X0Y</a:t>
            </a:r>
            <a:endParaRPr lang="fi-FI" sz="1800" b="1" dirty="0" smtClean="0"/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9492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BA08A8-2C8E-4F7F-A0F2-3B0902C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Havaittava maailmankaikkeus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6F4E28-3CE0-4969-9610-EF1D6C6B1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7400" cy="4351338"/>
          </a:xfrm>
        </p:spPr>
        <p:txBody>
          <a:bodyPr/>
          <a:lstStyle/>
          <a:p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Suuruusluokka: </a:t>
            </a:r>
            <a:r>
              <a:rPr kumimoji="0" lang="fi-FI" altLang="fi-FI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10^26 m</a:t>
            </a:r>
          </a:p>
          <a:p>
            <a:r>
              <a:rPr lang="fi-FI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Maailmankaikkeuden ikä on noin 13,8 miljardia vuotta.</a:t>
            </a:r>
          </a:p>
          <a:p>
            <a:r>
              <a:rPr lang="fi-FI" altLang="fi-FI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Havaittaman maailmankaikkeuden suuruus perustuu valon kulkemaan matkaan 13,8 miljardissa vuodessa.</a:t>
            </a:r>
          </a:p>
          <a:p>
            <a:r>
              <a:rPr lang="fi-FI" altLang="fi-FI" sz="2400" dirty="0">
                <a:solidFill>
                  <a:srgbClr val="202122"/>
                </a:solidFill>
                <a:latin typeface="Arial" panose="020B0604020202020204" pitchFamily="34" charset="0"/>
              </a:rPr>
              <a:t>Havaittavan maailmankaikkeuden halkaisija on noin 93 miljardia valovuotta</a:t>
            </a:r>
            <a:r>
              <a:rPr lang="fi-FI" altLang="fi-FI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fi-FI" altLang="fi-FI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Maailmankaikkeuden yleisin aine on vety.</a:t>
            </a:r>
            <a:endParaRPr lang="fi-FI" altLang="fi-FI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kumimoji="0" lang="fi-FI" alt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7B1C6336-6708-483D-95C9-A7072A2E1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2242344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21201A-91BD-4889-BE96-0B098A771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Galaksijoukot ja galaksit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A42CBE-5EEC-4DE0-9D7F-CA7B301AC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Galaksijoukkojen suuruusluokka on </a:t>
            </a:r>
            <a:r>
              <a:rPr lang="fi-FI" b="1" dirty="0"/>
              <a:t>10^24 – 10^23 m</a:t>
            </a:r>
          </a:p>
          <a:p>
            <a:pPr lvl="1"/>
            <a:r>
              <a:rPr lang="fi-FI" dirty="0"/>
              <a:t>Galaksien muodostamat jättimäiset rakenteet, kuten </a:t>
            </a:r>
            <a:r>
              <a:rPr lang="fi-FI" dirty="0" err="1"/>
              <a:t>Laniakean</a:t>
            </a:r>
            <a:r>
              <a:rPr lang="fi-FI" dirty="0"/>
              <a:t> superjoukko.</a:t>
            </a:r>
          </a:p>
          <a:p>
            <a:pPr lvl="2"/>
            <a:r>
              <a:rPr lang="fi-FI" dirty="0" err="1"/>
              <a:t>Laniakean</a:t>
            </a:r>
            <a:r>
              <a:rPr lang="fi-FI" dirty="0"/>
              <a:t> superjoukko koostuu monista galaksijoukoista.</a:t>
            </a:r>
          </a:p>
          <a:p>
            <a:pPr lvl="2"/>
            <a:r>
              <a:rPr lang="fi-FI" dirty="0"/>
              <a:t>Koostuu Linnunradasta ja sadastatuhannesta muusta galaksista.</a:t>
            </a:r>
          </a:p>
          <a:p>
            <a:pPr lvl="2"/>
            <a:endParaRPr lang="fi-FI" b="1" dirty="0"/>
          </a:p>
          <a:p>
            <a:r>
              <a:rPr lang="fi-FI" dirty="0"/>
              <a:t>Galaksien suuruusluokka on </a:t>
            </a:r>
            <a:r>
              <a:rPr lang="fi-FI" b="1" dirty="0"/>
              <a:t>10^21 m</a:t>
            </a:r>
          </a:p>
          <a:p>
            <a:pPr lvl="1"/>
            <a:r>
              <a:rPr lang="fi-FI" b="1" dirty="0"/>
              <a:t>Galaksi </a:t>
            </a:r>
            <a:r>
              <a:rPr lang="fi-FI" dirty="0"/>
              <a:t>on tähtien, kaasu- ja pölypilvien sekä pimeän aineen muodostama järjestelmä, joka pysyy koossa painovoiman vaikutuksesta.</a:t>
            </a:r>
          </a:p>
          <a:p>
            <a:pPr lvl="1"/>
            <a:r>
              <a:rPr lang="fi-FI" b="1" dirty="0"/>
              <a:t>Linnunrata</a:t>
            </a:r>
            <a:r>
              <a:rPr lang="fi-FI" dirty="0"/>
              <a:t> on galaksi, johon me kuulumme.</a:t>
            </a:r>
          </a:p>
          <a:p>
            <a:pPr lvl="2"/>
            <a:r>
              <a:rPr lang="fi-FI" dirty="0"/>
              <a:t>Linnunradassa on satoja miljardeja tähtiä.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04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8209A7-1FB8-4D5A-B6DF-7984F21A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i-FI" altLang="fi-FI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Tähti </a:t>
            </a:r>
            <a:r>
              <a:rPr kumimoji="0" lang="fi-FI" altLang="fi-FI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(Aurinko)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FF7D0F95-6660-464D-9934-3F4B1B4A0A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fi-FI" altLang="fi-FI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Suuruusluokka: </a:t>
                </a:r>
                <a:r>
                  <a:rPr kumimoji="0" lang="fi-FI" altLang="fi-FI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10^9 m </a:t>
                </a:r>
                <a:r>
                  <a:rPr kumimoji="0" lang="fi-FI" altLang="fi-FI" sz="2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(Aurinko)</a:t>
                </a:r>
              </a:p>
              <a:p>
                <a:pPr marL="457200" lvl="1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kumimoji="0" lang="fi-FI" altLang="fi-FI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Auringon halkaisija on noin 1,4 miljoonaa kilometriä eli </a:t>
                </a:r>
                <a14:m>
                  <m:oMath xmlns:m="http://schemas.openxmlformats.org/officeDocument/2006/math">
                    <m:r>
                      <a:rPr kumimoji="0" lang="fi-FI" altLang="fi-FI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1,4</m:t>
                    </m:r>
                    <m:r>
                      <a:rPr kumimoji="0" lang="fi-FI" altLang="fi-FI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0" lang="fi-FI" altLang="fi-FI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10^9</m:t>
                    </m:r>
                  </m:oMath>
                </a14:m>
                <a:r>
                  <a:rPr kumimoji="0" lang="fi-FI" altLang="fi-FI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m.</a:t>
                </a:r>
              </a:p>
              <a:p>
                <a:r>
                  <a:rPr lang="fi-FI" dirty="0"/>
                  <a:t>Tähti on taivaankappale, joka tuottaa omaa valoaan ja energiaansa ydinfuusion avulla. </a:t>
                </a:r>
              </a:p>
              <a:p>
                <a:r>
                  <a:rPr lang="fi-FI" dirty="0"/>
                  <a:t>Tähtien ytimessä vetyatomit sulavat heliumiksi, ja tämä prosessi vapauttaa valtavasti energiaa. Tämä energia näkyy valona ja lämpönä.</a:t>
                </a:r>
              </a:p>
              <a:p>
                <a:r>
                  <a:rPr lang="fi-FI" dirty="0"/>
                  <a:t>Pysyy koossa oman painovoimansa ansiosta.</a:t>
                </a:r>
              </a:p>
              <a:p>
                <a:r>
                  <a:rPr lang="fi-FI" dirty="0"/>
                  <a:t>Tähtien elinkaari vaihtelee niiden massan mukaan. Pienet tähdet voivat elää miljardeja vuosia, kun taas suuret tähdet elävät vain miljoonia vuosia ja voivat räjähtää supernovana</a:t>
                </a:r>
                <a:r>
                  <a:rPr lang="fi-FI" dirty="0" smtClean="0"/>
                  <a:t>.</a:t>
                </a:r>
              </a:p>
              <a:p>
                <a:r>
                  <a:rPr lang="fi-FI" dirty="0">
                    <a:hlinkClick r:id="rId2"/>
                  </a:rPr>
                  <a:t>https://</a:t>
                </a:r>
                <a:r>
                  <a:rPr lang="fi-FI" dirty="0" smtClean="0">
                    <a:hlinkClick r:id="rId2"/>
                  </a:rPr>
                  <a:t>www.youtube.com/watch?v=oLoLey75i2k</a:t>
                </a:r>
                <a:endParaRPr lang="fi-FI" dirty="0" smtClean="0"/>
              </a:p>
              <a:p>
                <a:endParaRPr lang="fi-FI" dirty="0"/>
              </a:p>
            </p:txBody>
          </p:sp>
        </mc:Choice>
        <mc:Fallback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FF7D0F95-6660-464D-9934-3F4B1B4A0A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241" r="-232" b="-126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68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A4F354-481C-4DF4-9543-EC49EFCE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altLang="fi-FI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Planeetat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655B9C6F-9D68-43F8-9B17-B8B8063498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0" lang="fi-FI" altLang="fi-FI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Suuruusluokka: </a:t>
                </a:r>
                <a:r>
                  <a:rPr kumimoji="0" lang="fi-FI" altLang="fi-FI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10^7 m </a:t>
                </a:r>
                <a:r>
                  <a:rPr kumimoji="0" lang="fi-FI" altLang="fi-FI" sz="2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(Maa)</a:t>
                </a:r>
              </a:p>
              <a:p>
                <a:pPr lvl="1"/>
                <a:r>
                  <a:rPr kumimoji="0" lang="fi-FI" altLang="fi-FI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Esimerkiksi Maapallon halkaisija on noin 12 742 km eli </a:t>
                </a:r>
                <a14:m>
                  <m:oMath xmlns:m="http://schemas.openxmlformats.org/officeDocument/2006/math">
                    <m:r>
                      <a:rPr kumimoji="0" lang="fi-FI" altLang="fi-FI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1,27</m:t>
                    </m:r>
                    <m:r>
                      <a:rPr kumimoji="0" lang="fi-FI" altLang="fi-FI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0" lang="fi-FI" altLang="fi-FI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10^7</m:t>
                    </m:r>
                  </m:oMath>
                </a14:m>
                <a:r>
                  <a:rPr kumimoji="0" lang="fi-FI" altLang="fi-FI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m.</a:t>
                </a:r>
              </a:p>
              <a:p>
                <a:endParaRPr kumimoji="0" lang="fi-FI" altLang="fi-FI" sz="2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endParaRPr kumimoji="0" lang="fi-FI" altLang="fi-FI" sz="2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655B9C6F-9D68-43F8-9B17-B8B8063498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45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592713C8-FE06-4F6D-9EC5-5FE53BAF98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71500"/>
                <a:ext cx="8991600" cy="56054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i-FI" sz="3200" b="1" dirty="0" smtClean="0"/>
                  <a:t>Ihminen</a:t>
                </a:r>
              </a:p>
              <a:p>
                <a:r>
                  <a:rPr lang="fi-FI" sz="2400" dirty="0"/>
                  <a:t>Suuruusluokka: </a:t>
                </a:r>
                <a:r>
                  <a:rPr lang="fi-FI" sz="2400" b="1" dirty="0"/>
                  <a:t>10^0 m</a:t>
                </a:r>
              </a:p>
              <a:p>
                <a:r>
                  <a:rPr lang="fi-FI" sz="2400" dirty="0" smtClean="0"/>
                  <a:t>Voidaan ajatella, että ihminen on suuruusluokaltaan </a:t>
                </a:r>
                <a:r>
                  <a:rPr lang="fi-FI" sz="2400" dirty="0"/>
                  <a:t>suurimpien ja pienimpien rakenteiden keskellä.</a:t>
                </a:r>
              </a:p>
              <a:p>
                <a:pPr marL="0" indent="0">
                  <a:buNone/>
                </a:pPr>
                <a:r>
                  <a:rPr lang="fi-FI" b="1" dirty="0"/>
                  <a:t>Molekyyli</a:t>
                </a:r>
              </a:p>
              <a:p>
                <a:r>
                  <a:rPr lang="fi-FI" sz="2400" dirty="0"/>
                  <a:t>Suuruusluokka: </a:t>
                </a:r>
                <a:r>
                  <a:rPr lang="fi-FI" sz="2400" b="1" dirty="0"/>
                  <a:t>10^-9 m</a:t>
                </a:r>
              </a:p>
              <a:p>
                <a:r>
                  <a:rPr lang="fi-FI" sz="2400" dirty="0"/>
                  <a:t>Molekyylit ovat suuria rakenneyksiköitä, jotka koostuvat atomeista. Ne voivat olla elämän peruskomponentteja, kuten DNA, proteiinit ja hiilihydraatit</a:t>
                </a:r>
                <a:r>
                  <a:rPr lang="fi-FI" sz="2400" dirty="0" smtClean="0"/>
                  <a:t>. </a:t>
                </a:r>
              </a:p>
              <a:p>
                <a:r>
                  <a:rPr lang="fi-FI" sz="2400" dirty="0" smtClean="0"/>
                  <a:t>Vesi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fi-FI" sz="2400" dirty="0"/>
              </a:p>
              <a:p>
                <a:pPr marL="0" indent="0">
                  <a:buNone/>
                </a:pPr>
                <a:endParaRPr lang="fi-FI" b="1" dirty="0"/>
              </a:p>
              <a:p>
                <a:pPr marL="0" indent="0">
                  <a:buNone/>
                </a:pPr>
                <a:endParaRPr lang="fi-FI" dirty="0"/>
              </a:p>
            </p:txBody>
          </p:sp>
        </mc:Choice>
        <mc:Fallback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592713C8-FE06-4F6D-9EC5-5FE53BAF9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71500"/>
                <a:ext cx="8991600" cy="5605463"/>
              </a:xfrm>
              <a:blipFill>
                <a:blip r:embed="rId2"/>
                <a:stretch>
                  <a:fillRect l="-1763" t="-228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330" y="571500"/>
            <a:ext cx="2093769" cy="3910217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99" y="4172786"/>
            <a:ext cx="3942727" cy="26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7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BBFAA5-6E0F-4513-B575-381F4F1E4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Atomi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E9F051-95BA-43DF-BC3B-6682D3962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9315" cy="4351338"/>
          </a:xfrm>
        </p:spPr>
        <p:txBody>
          <a:bodyPr/>
          <a:lstStyle/>
          <a:p>
            <a:r>
              <a:rPr lang="fi-FI" dirty="0"/>
              <a:t>Suuruusluokka: </a:t>
            </a:r>
            <a:r>
              <a:rPr lang="fi-FI" b="1" dirty="0"/>
              <a:t>10</a:t>
            </a:r>
            <a:r>
              <a:rPr lang="fi-FI" b="1" dirty="0" smtClean="0"/>
              <a:t>^-10 m</a:t>
            </a:r>
          </a:p>
          <a:p>
            <a:r>
              <a:rPr lang="fi-FI" dirty="0" smtClean="0"/>
              <a:t>Atomit </a:t>
            </a:r>
            <a:r>
              <a:rPr lang="fi-FI" dirty="0"/>
              <a:t>ovat molekyylien perusyksiköitä, jotka koostuvat </a:t>
            </a:r>
            <a:r>
              <a:rPr lang="fi-FI" dirty="0" smtClean="0"/>
              <a:t>ytimestä </a:t>
            </a:r>
            <a:r>
              <a:rPr lang="fi-FI" dirty="0"/>
              <a:t>ja ympärillä olevista elektroneista. Ne ovat aineen perusrakenteita.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515" y="1690688"/>
            <a:ext cx="4917776" cy="378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0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534</Words>
  <Application>Microsoft Office PowerPoint</Application>
  <PresentationFormat>Laajakuva</PresentationFormat>
  <Paragraphs>69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Office-teema</vt:lpstr>
      <vt:lpstr>Oppitunnit 7-8</vt:lpstr>
      <vt:lpstr>Universumin eri tasot: Makro- ja mikrokosmos</vt:lpstr>
      <vt:lpstr>Makro- ja mikrokosmoksen vuorovaikutukset</vt:lpstr>
      <vt:lpstr>Havaittava maailmankaikkeus </vt:lpstr>
      <vt:lpstr>Galaksijoukot ja galaksit</vt:lpstr>
      <vt:lpstr>Tähti (Aurinko)</vt:lpstr>
      <vt:lpstr>Planeetat</vt:lpstr>
      <vt:lpstr>PowerPoint-esitys</vt:lpstr>
      <vt:lpstr>Atomi</vt:lpstr>
      <vt:lpstr>Atomiydin</vt:lpstr>
      <vt:lpstr>Protonit ja neutronit</vt:lpstr>
      <vt:lpstr>Alkeishiukkaset</vt:lpstr>
      <vt:lpstr>Planckin pituus</vt:lpstr>
      <vt:lpstr>PowerPoint-esitys</vt:lpstr>
      <vt:lpstr>PowerPoint-esitys</vt:lpstr>
      <vt:lpstr>PowerPoint-esitys</vt:lpstr>
    </vt:vector>
  </TitlesOfParts>
  <Company>Töölön yhteiskoulu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-</dc:creator>
  <cp:lastModifiedBy>-</cp:lastModifiedBy>
  <cp:revision>18</cp:revision>
  <dcterms:created xsi:type="dcterms:W3CDTF">2024-11-26T11:15:27Z</dcterms:created>
  <dcterms:modified xsi:type="dcterms:W3CDTF">2024-11-27T14:12:04Z</dcterms:modified>
</cp:coreProperties>
</file>