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9" r:id="rId5"/>
    <p:sldId id="285" r:id="rId6"/>
    <p:sldId id="297" r:id="rId7"/>
    <p:sldId id="294" r:id="rId8"/>
    <p:sldId id="295" r:id="rId9"/>
    <p:sldId id="296" r:id="rId10"/>
    <p:sldId id="29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3FC2B7-7391-46BE-9904-F68AE189B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8DC35A-2167-4B59-B0E2-E4FCC9EE5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47C2EE-AAE5-473E-AC04-ADE78A4B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7EEA50-81DB-488E-959D-9174D614C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380246-9E9B-4855-BCC2-21032318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2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315CFE-7383-4C50-9655-18B3F727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DC34207-C87B-4541-909E-5060EE9E1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4A5121-89CA-40A7-B51E-BC0C7903E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030BAD-B922-4E01-B349-6F9185E0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9F1AFF-5FB9-4851-B067-29D912863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650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22E857A-4FAB-4134-B9AF-E3A2FCCC4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DC4BD1-F599-4BBD-BC37-D4C867D04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13F5EA-E52E-48CD-AD52-06CAD8D1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99B1F5-FF55-421C-BE37-301C7D90D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62E35B-9266-4A70-970A-39FD1BBD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5577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aliotsikkodia pojat ran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FA52B8D-87A4-8E40-B503-315CCD323A3E}"/>
              </a:ext>
            </a:extLst>
          </p:cNvPr>
          <p:cNvSpPr/>
          <p:nvPr userDrawn="1"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rgbClr val="005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>
                <a:noFill/>
              </a:ln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1A4B0A3-35F1-B04F-88BE-C6543FAFB4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1908" r="8591" b="547"/>
          <a:stretch/>
        </p:blipFill>
        <p:spPr>
          <a:xfrm>
            <a:off x="7660955" y="0"/>
            <a:ext cx="4531045" cy="296129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916759-23FE-3B4F-ADCC-FD470A971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36633" y="4778519"/>
            <a:ext cx="1386000" cy="17929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ADD61BD8-D0D8-3149-94DF-053F8C300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0802" y="1897786"/>
            <a:ext cx="3126516" cy="1063511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1EE873F4-27D3-D842-97C6-911DAB90B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0802" y="2961297"/>
            <a:ext cx="4094703" cy="145636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7136DE-60E7-8C4C-BBB1-08DDF1F1F0ED}"/>
              </a:ext>
            </a:extLst>
          </p:cNvPr>
          <p:cNvSpPr/>
          <p:nvPr userDrawn="1"/>
        </p:nvSpPr>
        <p:spPr>
          <a:xfrm>
            <a:off x="-1" y="6230203"/>
            <a:ext cx="10010634" cy="6277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D4D224-CCDC-EA46-97B6-306426B0900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7175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2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B2C3E-1D2D-452C-8C6D-5B3D4BE7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A50733-FE19-45BC-916F-8C7C13D6B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983763-CDC0-49C5-8CB8-FE25C1B2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92A9E9-7722-470B-9A30-90767672B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E2C00F-10D7-4D5B-B181-12645265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52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2B240D-4055-44FD-B38D-1743238D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EE3231-8C40-479B-BC9E-6040476A4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7DD99B-5C68-4C23-9CFC-44528CDD1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8817CF-588A-4A81-AEE6-081B05DC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007764-8C22-4312-8F1C-E7DB959C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677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4A3E96-CF4E-4E1E-9A61-117FD2A1C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D979F7-79F1-4DE7-9A68-CA4BCE16C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84F197-9200-41D1-AD2F-F4C2EB271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30DA91-5541-46ED-B3C0-4D0FB5807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2B55BD-D8C7-407D-8848-7F5EB2EB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78456D-5E2B-4750-A1E4-FC29252C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66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75B5F2-9953-4B88-83A5-0FDA5C94E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C9F422-70BD-470A-A2B9-7A3B137F3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4095501-28DD-4C3F-B3FA-6F7208D09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2DE133F-44B5-4623-B342-8B5C80F739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B0D98B-D8C5-4E68-B76A-0F9C6DC4D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8A67A8-749A-4995-A20A-726AC752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657074-057A-48DC-AF39-47E1CE24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08E3630-1262-4AB1-9244-544E3A68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65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C448DC-FAA6-4CB1-9390-F321E4CC1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8F1C824-D2DD-4971-9073-249327EA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8DE291-208D-43B8-B26A-8C423A56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D2456E8-BA36-48CC-A104-7A2806E9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323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F5903F2-D963-48D8-843F-28AA9E5E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F27C76-2BAC-458E-B877-992FBE441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4F14F87-6333-43F7-8AFB-18F877B6E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44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E9495-2E28-4DA0-A79F-90CF7FB33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6CE94-3591-4818-BF90-64AAE20FB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5463E2-B364-42D7-9819-EFF190FE8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285C57-935D-4444-95C6-49F03C9D4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3FB3FF-1862-42C8-A9CF-E90E9473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FAF920-87B5-43DA-9731-F6612408C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447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E5C570-7EE8-4917-91AD-97E9DB57E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D8E279-EBE5-4749-9037-DFA0D7899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5BABBE-6AD7-4D30-A563-EB6A52A79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5B26CA3-19F9-453A-BEF2-9B100E559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BCEC48-7A77-4F45-865A-85A7BD842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616C6E-9D25-472E-B03C-892ED513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02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04810B3-95FC-48AE-919F-B5E000274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170F1B-B21D-4F53-BF65-CCF92C2BF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CAC3D1-73E4-4DAC-ADC2-CD4719371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444C2-EB3F-4A25-9FAE-68A10BE09358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A10334-5806-4062-B578-3AEC852736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C9A151-7134-44F5-97CF-813744FB7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A5BC6-B9FC-4566-A575-8D75A1D83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144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4CB741-B163-4B6D-A7E9-F9C8E6D96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Sääksjärven koulu, vuosiluokat 7-9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DB6C15-55EB-4104-AC18-414316B2F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0802" y="3740727"/>
            <a:ext cx="4094703" cy="676930"/>
          </a:xfrm>
        </p:spPr>
        <p:txBody>
          <a:bodyPr/>
          <a:lstStyle/>
          <a:p>
            <a:r>
              <a:rPr lang="fi-FI" dirty="0" err="1"/>
              <a:t>Hyvinvointiprofiili</a:t>
            </a:r>
            <a:r>
              <a:rPr lang="fi-FI" dirty="0"/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444687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265" y="629392"/>
            <a:ext cx="11115304" cy="575953"/>
          </a:xfrm>
        </p:spPr>
        <p:txBody>
          <a:bodyPr>
            <a:normAutofit fontScale="90000"/>
          </a:bodyPr>
          <a:lstStyle/>
          <a:p>
            <a:r>
              <a:rPr lang="fi-FI" dirty="0"/>
              <a:t>Hyvinvointiprofiilin tulosten käsittely kouluyhteisössä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71847"/>
            <a:ext cx="10515600" cy="505783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Hyvinvointiprofiilin koulutason tulosten (luokat 4-6 ja 7-9) esittely henkilökuntakokouksessa 13.4.</a:t>
            </a:r>
          </a:p>
          <a:p>
            <a:r>
              <a:rPr lang="fi-FI" dirty="0"/>
              <a:t>Luokkakohtaisten tulosten käsittely, luokanvalvojat vko 15-16</a:t>
            </a:r>
          </a:p>
          <a:p>
            <a:pPr lvl="1"/>
            <a:r>
              <a:rPr lang="fi-FI" dirty="0"/>
              <a:t>Luokkien tulokset noudattelivat koulun yleistä linjaa. Yhdellä luokalla nettikiusaamisilmiö uutena asiana.</a:t>
            </a:r>
          </a:p>
          <a:p>
            <a:r>
              <a:rPr lang="fi-FI" dirty="0"/>
              <a:t>Opiskeluhuollon kommenttikierros vko 15-16</a:t>
            </a:r>
          </a:p>
          <a:p>
            <a:r>
              <a:rPr lang="fi-FI" dirty="0"/>
              <a:t>Vanhempainyhdistyksen kommentit vko 17</a:t>
            </a:r>
          </a:p>
          <a:p>
            <a:pPr lvl="1"/>
            <a:endParaRPr lang="fi-FI" dirty="0"/>
          </a:p>
          <a:p>
            <a:r>
              <a:rPr lang="fi-FI" dirty="0"/>
              <a:t>Onnistumisten ja kehittämiskohteiden nostot, rehtoreiden valmistelu</a:t>
            </a:r>
          </a:p>
          <a:p>
            <a:r>
              <a:rPr lang="fi-FI" dirty="0"/>
              <a:t>Yhteisöllinen oppilashuoltoryhmä 27.4.</a:t>
            </a:r>
          </a:p>
          <a:p>
            <a:r>
              <a:rPr lang="fi-FI" dirty="0"/>
              <a:t>Tiedottaminen huoltajille vko 18</a:t>
            </a:r>
          </a:p>
          <a:p>
            <a:r>
              <a:rPr lang="fi-FI" dirty="0"/>
              <a:t>Yhteenveto oppilaille vko 18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91373-0667-4247-A3FF-E6F7521193C4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5.10.2021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www.lempaala.fi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45EDEB-1447-2245-AC24-1810F05F8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452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4E0A24-02D3-40AD-A009-A0DBB1912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9898"/>
          </a:xfrm>
        </p:spPr>
        <p:txBody>
          <a:bodyPr>
            <a:normAutofit fontScale="90000"/>
          </a:bodyPr>
          <a:lstStyle/>
          <a:p>
            <a:r>
              <a:rPr lang="fi-FI" dirty="0"/>
              <a:t>Onnistumiset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640E86-6168-4BA4-B08D-7A0C2D990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153"/>
            <a:ext cx="10515600" cy="514381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Positiivisten vastausten osuus</a:t>
            </a:r>
          </a:p>
          <a:p>
            <a:r>
              <a:rPr lang="fi-FI" dirty="0"/>
              <a:t>Koulumatkan turvallisuus 91%</a:t>
            </a:r>
          </a:p>
          <a:p>
            <a:r>
              <a:rPr lang="fi-FI" dirty="0"/>
              <a:t>Kuraattorin, psykologin ja terveydenhoitajan tavoitettavuus 65%</a:t>
            </a:r>
          </a:p>
          <a:p>
            <a:r>
              <a:rPr lang="fi-FI" dirty="0"/>
              <a:t>Luokkayhteisöt 75%</a:t>
            </a:r>
          </a:p>
          <a:p>
            <a:r>
              <a:rPr lang="fi-FI" dirty="0"/>
              <a:t>Kiusaamiskokemukset 87%</a:t>
            </a:r>
          </a:p>
          <a:p>
            <a:r>
              <a:rPr lang="fi-FI" dirty="0"/>
              <a:t>Koulukaverit 92%</a:t>
            </a:r>
          </a:p>
          <a:p>
            <a:r>
              <a:rPr lang="fi-FI" dirty="0"/>
              <a:t>Vanhempien osallistuminen 85%</a:t>
            </a:r>
          </a:p>
          <a:p>
            <a:r>
              <a:rPr lang="fi-FI" dirty="0"/>
              <a:t>Pystyvyyskokemukset 81%</a:t>
            </a:r>
          </a:p>
          <a:p>
            <a:r>
              <a:rPr lang="fi-FI" dirty="0"/>
              <a:t>Toiminta toisten kanssa 84%</a:t>
            </a:r>
          </a:p>
          <a:p>
            <a:r>
              <a:rPr lang="fi-FI" dirty="0"/>
              <a:t>Päivittäinen päivällinen 89%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4414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F344A4-F45E-435D-9A07-F8DEFF92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Kehittämiskohde 1, oppilaan kohtaaminen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B2EF36-B614-4A0B-ADD1-429EFAF8A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1509310"/>
            <a:ext cx="10926288" cy="52121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sz="2000" dirty="0"/>
              <a:t>Kiinnostus mitä oppilaalle kuuluu, vaikeuksista puhuminen opettajille, oikeudenmukaisuuden tunne</a:t>
            </a:r>
          </a:p>
          <a:p>
            <a:pPr lvl="2"/>
            <a:endParaRPr lang="fi-FI" sz="1600" dirty="0"/>
          </a:p>
          <a:p>
            <a:pPr marL="0" indent="0">
              <a:buNone/>
            </a:pPr>
            <a:endParaRPr lang="fi-FI" sz="2000" dirty="0"/>
          </a:p>
          <a:p>
            <a:pPr lvl="1"/>
            <a:endParaRPr lang="fi-FI" sz="1800" dirty="0"/>
          </a:p>
          <a:p>
            <a:pPr lvl="1"/>
            <a:endParaRPr lang="fi-FI" sz="1800" dirty="0"/>
          </a:p>
          <a:p>
            <a:r>
              <a:rPr lang="fi-FI" sz="2200" dirty="0"/>
              <a:t>Mielipiteiden huomioiminen, opiskelupanoksen arvostaminen, rohkaisu</a:t>
            </a:r>
          </a:p>
          <a:p>
            <a:endParaRPr lang="fi-FI" sz="2200" dirty="0"/>
          </a:p>
          <a:p>
            <a:endParaRPr lang="fi-FI" sz="2200" dirty="0"/>
          </a:p>
          <a:p>
            <a:endParaRPr lang="fi-FI" sz="2200" dirty="0"/>
          </a:p>
          <a:p>
            <a:r>
              <a:rPr lang="fi-FI" sz="2200" dirty="0"/>
              <a:t>Liialliset odotukset</a:t>
            </a:r>
          </a:p>
          <a:p>
            <a:pPr lvl="1"/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3FA29876-DFC9-4BE1-9D22-C36DCA9A9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862" y="1509311"/>
            <a:ext cx="10772775" cy="925131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52777D27-A929-4246-8463-8D9CEFEC2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2982066"/>
            <a:ext cx="10801350" cy="1152525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37BC152B-842E-4006-A90A-9A7806047E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" y="4726327"/>
            <a:ext cx="1072515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502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0FEB3E-14E9-4B99-BA18-AB4D7AFB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680"/>
          </a:xfrm>
        </p:spPr>
        <p:txBody>
          <a:bodyPr/>
          <a:lstStyle/>
          <a:p>
            <a:r>
              <a:rPr lang="fi-FI" dirty="0"/>
              <a:t>Kehittämiskohde 2, terveydentila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C08649-8022-4BE4-8240-B6DC33BB0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806"/>
            <a:ext cx="10515600" cy="4998157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Päänsäryt sekä niska- ja hartiakivut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Jännittyneisyys tai hermostuneisuus, ärtymys tai kiukkuisuus, alakuloisuus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64% oppilaista väsyneitä päivittäin tai </a:t>
            </a:r>
            <a:r>
              <a:rPr lang="fi-FI" dirty="0" err="1"/>
              <a:t>viikottain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256C9E3B-7B36-4DBC-88DA-0E7848685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7" y="1077344"/>
            <a:ext cx="10677525" cy="97155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4469B1A0-E424-4F57-BEF8-D7DC82BA9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987" y="2761112"/>
            <a:ext cx="10677525" cy="1057275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11FDF4FA-34D4-4225-90DB-1607222C84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237" y="4530605"/>
            <a:ext cx="1069657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5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C6E436-D2B1-462E-9DE6-5DE3F648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8494" cy="1325563"/>
          </a:xfrm>
        </p:spPr>
        <p:txBody>
          <a:bodyPr/>
          <a:lstStyle/>
          <a:p>
            <a:r>
              <a:rPr lang="fi-FI" dirty="0"/>
              <a:t>Kehittämiskohde 3, fyysiset oppimisympäristöt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4B3AF0-BA6B-4063-A9D5-D900F4B7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166"/>
            <a:ext cx="10515600" cy="4668797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WC-tilat, puhtaus, opiskelutilat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err="1"/>
              <a:t>Välituntiviihtyvyys</a:t>
            </a:r>
            <a:r>
              <a:rPr lang="fi-FI" dirty="0"/>
              <a:t>, koulun piha, ruokailutila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EF3661F-7E04-4A8A-ADEA-F1C0BA4B4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25" y="1457696"/>
            <a:ext cx="10725150" cy="104775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7060FFD4-4ACD-4F56-8197-2DC828B8F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" y="3429000"/>
            <a:ext cx="1067752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23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528320"/>
            <a:ext cx="7052733" cy="560647"/>
          </a:xfrm>
        </p:spPr>
        <p:txBody>
          <a:bodyPr>
            <a:normAutofit fontScale="90000"/>
          </a:bodyPr>
          <a:lstStyle/>
          <a:p>
            <a:r>
              <a:rPr lang="fi-FI" dirty="0"/>
              <a:t>  </a:t>
            </a:r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/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928">
                  <a:extLst>
                    <a:ext uri="{9D8B030D-6E8A-4147-A177-3AD203B41FA5}">
                      <a16:colId xmlns:a16="http://schemas.microsoft.com/office/drawing/2014/main" val="4126044073"/>
                    </a:ext>
                  </a:extLst>
                </a:gridCol>
                <a:gridCol w="2543747">
                  <a:extLst>
                    <a:ext uri="{9D8B030D-6E8A-4147-A177-3AD203B41FA5}">
                      <a16:colId xmlns:a16="http://schemas.microsoft.com/office/drawing/2014/main" val="3671914530"/>
                    </a:ext>
                  </a:extLst>
                </a:gridCol>
                <a:gridCol w="2831526">
                  <a:extLst>
                    <a:ext uri="{9D8B030D-6E8A-4147-A177-3AD203B41FA5}">
                      <a16:colId xmlns:a16="http://schemas.microsoft.com/office/drawing/2014/main" val="2306566831"/>
                    </a:ext>
                  </a:extLst>
                </a:gridCol>
                <a:gridCol w="2230274">
                  <a:extLst>
                    <a:ext uri="{9D8B030D-6E8A-4147-A177-3AD203B41FA5}">
                      <a16:colId xmlns:a16="http://schemas.microsoft.com/office/drawing/2014/main" val="2881793878"/>
                    </a:ext>
                  </a:extLst>
                </a:gridCol>
                <a:gridCol w="2646526">
                  <a:extLst>
                    <a:ext uri="{9D8B030D-6E8A-4147-A177-3AD203B41FA5}">
                      <a16:colId xmlns:a16="http://schemas.microsoft.com/office/drawing/2014/main" val="1281175916"/>
                    </a:ext>
                  </a:extLst>
                </a:gridCol>
              </a:tblGrid>
              <a:tr h="543318">
                <a:tc>
                  <a:txBody>
                    <a:bodyPr/>
                    <a:lstStyle/>
                    <a:p>
                      <a:r>
                        <a:rPr lang="fi-FI" dirty="0"/>
                        <a:t>Kehittämiskohde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Toimenpiteet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Vastuut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Aikataulut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78133"/>
                  </a:ext>
                </a:extLst>
              </a:tr>
              <a:tr h="2286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Oppilaan kohtaaminen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Suhteet opettajiin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Oppilaan arvostaminen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Opettajien odotukset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Visio ja missio</a:t>
                      </a:r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Arvot -&gt; toimintalinjaukset -&gt; toimintatavat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Koko henkilökunta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Vesot k-2021 ja uuden lukuvuoden </a:t>
                      </a:r>
                      <a:r>
                        <a:rPr lang="fi-FI" dirty="0" err="1"/>
                        <a:t>suunnitteluvesot</a:t>
                      </a:r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Kouluarki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652692"/>
                  </a:ext>
                </a:extLst>
              </a:tr>
              <a:tr h="1741597">
                <a:tc>
                  <a:txBody>
                    <a:bodyPr/>
                    <a:lstStyle/>
                    <a:p>
                      <a:r>
                        <a:rPr lang="fi-FI" dirty="0"/>
                        <a:t>Terveydentila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Kivut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Mielialat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Huoltajayhteistyö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Opetus ja oppilashuolto, oppilaat ja huoltajat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Jatkuva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228132"/>
                  </a:ext>
                </a:extLst>
              </a:tr>
              <a:tr h="2286542">
                <a:tc>
                  <a:txBody>
                    <a:bodyPr/>
                    <a:lstStyle/>
                    <a:p>
                      <a:r>
                        <a:rPr lang="fi-FI" dirty="0"/>
                        <a:t>Fyysiset olosuhteet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Koulun wc-tilat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/>
                        <a:t>Opiskelutilat</a:t>
                      </a:r>
                      <a:endParaRPr lang="fi-FI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aseline="0" dirty="0"/>
                        <a:t>Koulun piha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Lisärakennuksen poistuminen, koulun pihan järjestely, kahden koulun toimintakulttuuri, vanhan koulun purku? -&gt;uudisrakentaminen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Yhteistyö yhdyskunnan palvelualueen kanssa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Toimintakulttuurin kehittäminen 2021-2022, muutostyöt 2021, tulevaisuus?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741985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91373-0667-4247-A3FF-E6F7521193C4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5.10.2021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www.lempaala.fi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45EDEB-1447-2245-AC24-1810F05F8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7392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B54B71766718C43B8419CED5A5C4A18" ma:contentTypeVersion="16" ma:contentTypeDescription="Luo uusi asiakirja." ma:contentTypeScope="" ma:versionID="456890f4f7ed615e6032344b5ef7d845">
  <xsd:schema xmlns:xsd="http://www.w3.org/2001/XMLSchema" xmlns:xs="http://www.w3.org/2001/XMLSchema" xmlns:p="http://schemas.microsoft.com/office/2006/metadata/properties" xmlns:ns1="http://schemas.microsoft.com/sharepoint/v3" xmlns:ns3="ff2f95b6-390c-476e-bfde-54c22ef61568" xmlns:ns4="dc2369fa-91d2-4b2b-b8ff-c1574e819c2d" targetNamespace="http://schemas.microsoft.com/office/2006/metadata/properties" ma:root="true" ma:fieldsID="161a878b84d6876a34d0b8dd002bd1c9" ns1:_="" ns3:_="" ns4:_="">
    <xsd:import namespace="http://schemas.microsoft.com/sharepoint/v3"/>
    <xsd:import namespace="ff2f95b6-390c-476e-bfde-54c22ef61568"/>
    <xsd:import namespace="dc2369fa-91d2-4b2b-b8ff-c1574e819c2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f95b6-390c-476e-bfde-54c22ef615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369fa-91d2-4b2b-b8ff-c1574e819c2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A00F66C-B9E0-43BE-B3DF-E09D982F9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f2f95b6-390c-476e-bfde-54c22ef61568"/>
    <ds:schemaRef ds:uri="dc2369fa-91d2-4b2b-b8ff-c1574e819c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F303A9-E27C-46CA-B0E7-46B7EEE1A4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18B060-B9DB-4156-B4C8-9073C0C69ABC}">
  <ds:schemaRefs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c2369fa-91d2-4b2b-b8ff-c1574e819c2d"/>
    <ds:schemaRef ds:uri="ff2f95b6-390c-476e-bfde-54c22ef6156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Laajakuva</PresentationFormat>
  <Paragraphs>94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Sääksjärven koulu, vuosiluokat 7-9</vt:lpstr>
      <vt:lpstr>Hyvinvointiprofiilin tulosten käsittely kouluyhteisössä </vt:lpstr>
      <vt:lpstr>Onnistumiset</vt:lpstr>
      <vt:lpstr>Kehittämiskohde 1, oppilaan kohtaaminen </vt:lpstr>
      <vt:lpstr>Kehittämiskohde 2, terveydentila </vt:lpstr>
      <vt:lpstr>Kehittämiskohde 3, fyysiset oppimisympäristöt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Sääksjärven koulu, vuosiluokat 7-9</dc:title>
  <dc:creator>Karjalainen Jussi</dc:creator>
  <cp:lastModifiedBy>Karjalainen Jussi</cp:lastModifiedBy>
  <cp:revision>1</cp:revision>
  <dcterms:created xsi:type="dcterms:W3CDTF">2021-10-05T06:05:07Z</dcterms:created>
  <dcterms:modified xsi:type="dcterms:W3CDTF">2021-10-05T06:05:41Z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0x010100EB54B71766718C43B8419CED5A5C4A18</vt:lpwstr>
  </property>
</Properties>
</file>