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32"/>
  </p:handoutMasterIdLst>
  <p:sldIdLst>
    <p:sldId id="256" r:id="rId2"/>
    <p:sldId id="272" r:id="rId3"/>
    <p:sldId id="301" r:id="rId4"/>
    <p:sldId id="288" r:id="rId5"/>
    <p:sldId id="277" r:id="rId6"/>
    <p:sldId id="278" r:id="rId7"/>
    <p:sldId id="282" r:id="rId8"/>
    <p:sldId id="283" r:id="rId9"/>
    <p:sldId id="296" r:id="rId10"/>
    <p:sldId id="274" r:id="rId11"/>
    <p:sldId id="307" r:id="rId12"/>
    <p:sldId id="281" r:id="rId13"/>
    <p:sldId id="308" r:id="rId14"/>
    <p:sldId id="309" r:id="rId15"/>
    <p:sldId id="287" r:id="rId16"/>
    <p:sldId id="285" r:id="rId17"/>
    <p:sldId id="286" r:id="rId18"/>
    <p:sldId id="289" r:id="rId19"/>
    <p:sldId id="290" r:id="rId20"/>
    <p:sldId id="295" r:id="rId21"/>
    <p:sldId id="306" r:id="rId22"/>
    <p:sldId id="300" r:id="rId23"/>
    <p:sldId id="298" r:id="rId24"/>
    <p:sldId id="291" r:id="rId25"/>
    <p:sldId id="292" r:id="rId26"/>
    <p:sldId id="293" r:id="rId27"/>
    <p:sldId id="294" r:id="rId28"/>
    <p:sldId id="303" r:id="rId29"/>
    <p:sldId id="305" r:id="rId30"/>
    <p:sldId id="302" r:id="rId31"/>
  </p:sldIdLst>
  <p:sldSz cx="6858000" cy="9144000" type="screen4x3"/>
  <p:notesSz cx="6735763" cy="9866313"/>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Oletusosa" id="{E0197CBB-1C8A-415F-B745-CA1D0112BAE5}">
          <p14:sldIdLst>
            <p14:sldId id="256"/>
            <p14:sldId id="272"/>
            <p14:sldId id="301"/>
          </p14:sldIdLst>
        </p14:section>
        <p14:section name="Nimetön osa" id="{25EB4274-D8C6-4916-849B-8BA85D2A01B7}">
          <p14:sldIdLst>
            <p14:sldId id="288"/>
            <p14:sldId id="277"/>
            <p14:sldId id="278"/>
            <p14:sldId id="282"/>
            <p14:sldId id="283"/>
            <p14:sldId id="296"/>
            <p14:sldId id="274"/>
            <p14:sldId id="307"/>
            <p14:sldId id="281"/>
            <p14:sldId id="308"/>
            <p14:sldId id="309"/>
            <p14:sldId id="287"/>
            <p14:sldId id="285"/>
            <p14:sldId id="286"/>
            <p14:sldId id="289"/>
            <p14:sldId id="290"/>
            <p14:sldId id="295"/>
            <p14:sldId id="306"/>
            <p14:sldId id="300"/>
            <p14:sldId id="298"/>
            <p14:sldId id="291"/>
            <p14:sldId id="292"/>
            <p14:sldId id="293"/>
            <p14:sldId id="294"/>
            <p14:sldId id="303"/>
            <p14:sldId id="305"/>
            <p14:sldId id="302"/>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Normaali tyyli 2 - Korostu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Ei tyyliä, taulukon ruudukko">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001" autoAdjust="0"/>
    <p:restoredTop sz="94660"/>
  </p:normalViewPr>
  <p:slideViewPr>
    <p:cSldViewPr>
      <p:cViewPr>
        <p:scale>
          <a:sx n="75" d="100"/>
          <a:sy n="75" d="100"/>
        </p:scale>
        <p:origin x="-2592" y="-58"/>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1"/>
            <a:ext cx="2918136" cy="493395"/>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sz="quarter" idx="1"/>
          </p:nvPr>
        </p:nvSpPr>
        <p:spPr>
          <a:xfrm>
            <a:off x="3816023" y="1"/>
            <a:ext cx="2918136" cy="493395"/>
          </a:xfrm>
          <a:prstGeom prst="rect">
            <a:avLst/>
          </a:prstGeom>
        </p:spPr>
        <p:txBody>
          <a:bodyPr vert="horz" lIns="91440" tIns="45720" rIns="91440" bIns="45720" rtlCol="0"/>
          <a:lstStyle>
            <a:lvl1pPr algn="r">
              <a:defRPr sz="1200"/>
            </a:lvl1pPr>
          </a:lstStyle>
          <a:p>
            <a:fld id="{E4A37387-B6BC-42FA-AED3-A7B16EAB0BDC}" type="datetimeFigureOut">
              <a:rPr lang="fi-FI" smtClean="0"/>
              <a:t>19.9.2016</a:t>
            </a:fld>
            <a:endParaRPr lang="fi-FI"/>
          </a:p>
        </p:txBody>
      </p:sp>
      <p:sp>
        <p:nvSpPr>
          <p:cNvPr id="4" name="Alatunnisteen paikkamerkki 3"/>
          <p:cNvSpPr>
            <a:spLocks noGrp="1"/>
          </p:cNvSpPr>
          <p:nvPr>
            <p:ph type="ftr" sz="quarter" idx="2"/>
          </p:nvPr>
        </p:nvSpPr>
        <p:spPr>
          <a:xfrm>
            <a:off x="0" y="9371332"/>
            <a:ext cx="2918136" cy="493394"/>
          </a:xfrm>
          <a:prstGeom prst="rect">
            <a:avLst/>
          </a:prstGeom>
        </p:spPr>
        <p:txBody>
          <a:bodyPr vert="horz" lIns="91440" tIns="45720" rIns="91440" bIns="45720" rtlCol="0" anchor="b"/>
          <a:lstStyle>
            <a:lvl1pPr algn="l">
              <a:defRPr sz="1200"/>
            </a:lvl1pPr>
          </a:lstStyle>
          <a:p>
            <a:endParaRPr lang="fi-FI"/>
          </a:p>
        </p:txBody>
      </p:sp>
      <p:sp>
        <p:nvSpPr>
          <p:cNvPr id="5" name="Dian numeron paikkamerkki 4"/>
          <p:cNvSpPr>
            <a:spLocks noGrp="1"/>
          </p:cNvSpPr>
          <p:nvPr>
            <p:ph type="sldNum" sz="quarter" idx="3"/>
          </p:nvPr>
        </p:nvSpPr>
        <p:spPr>
          <a:xfrm>
            <a:off x="3816023" y="9371332"/>
            <a:ext cx="2918136" cy="493394"/>
          </a:xfrm>
          <a:prstGeom prst="rect">
            <a:avLst/>
          </a:prstGeom>
        </p:spPr>
        <p:txBody>
          <a:bodyPr vert="horz" lIns="91440" tIns="45720" rIns="91440" bIns="45720" rtlCol="0" anchor="b"/>
          <a:lstStyle>
            <a:lvl1pPr algn="r">
              <a:defRPr sz="1200"/>
            </a:lvl1pPr>
          </a:lstStyle>
          <a:p>
            <a:fld id="{9B1DA245-8509-44B7-BB23-1827C533B58B}" type="slidenum">
              <a:rPr lang="fi-FI" smtClean="0"/>
              <a:t>‹#›</a:t>
            </a:fld>
            <a:endParaRPr lang="fi-FI"/>
          </a:p>
        </p:txBody>
      </p:sp>
    </p:spTree>
    <p:extLst>
      <p:ext uri="{BB962C8B-B14F-4D97-AF65-F5344CB8AC3E}">
        <p14:creationId xmlns:p14="http://schemas.microsoft.com/office/powerpoint/2010/main" val="372935828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
    <p:spTree>
      <p:nvGrpSpPr>
        <p:cNvPr id="1" name=""/>
        <p:cNvGrpSpPr/>
        <p:nvPr/>
      </p:nvGrpSpPr>
      <p:grpSpPr>
        <a:xfrm>
          <a:off x="0" y="0"/>
          <a:ext cx="0" cy="0"/>
          <a:chOff x="0" y="0"/>
          <a:chExt cx="0" cy="0"/>
        </a:xfrm>
      </p:grpSpPr>
      <p:pic>
        <p:nvPicPr>
          <p:cNvPr id="4" name="Picture 6" descr="Aallokko merkki leikattu_rgb_55mm.jp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05427" y="6578600"/>
            <a:ext cx="1552575" cy="256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Kuva 12" descr="Jyväskylä_logo_web_iso.jpg"/>
          <p:cNvPicPr>
            <a:picLocks noChangeAspect="1"/>
          </p:cNvPicPr>
          <p:nvPr/>
        </p:nvPicPr>
        <p:blipFill>
          <a:blip r:embed="rId3" cstate="print">
            <a:extLst>
              <a:ext uri="{28A0092B-C50C-407E-A947-70E740481C1C}">
                <a14:useLocalDpi xmlns:a14="http://schemas.microsoft.com/office/drawing/2010/main" val="0"/>
              </a:ext>
            </a:extLst>
          </a:blip>
          <a:srcRect r="28867" b="6947"/>
          <a:stretch>
            <a:fillRect/>
          </a:stretch>
        </p:blipFill>
        <p:spPr bwMode="auto">
          <a:xfrm>
            <a:off x="2920603" y="7643287"/>
            <a:ext cx="2281238" cy="1308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Kuva 8" descr="Jkl_yläpalkki_A4.pdf"/>
          <p:cNvPicPr>
            <a:picLocks noChangeAspect="1"/>
          </p:cNvPicPr>
          <p:nvPr/>
        </p:nvPicPr>
        <p:blipFill>
          <a:blip r:embed="rId4">
            <a:extLst>
              <a:ext uri="{28A0092B-C50C-407E-A947-70E740481C1C}">
                <a14:useLocalDpi xmlns:a14="http://schemas.microsoft.com/office/drawing/2010/main" val="0"/>
              </a:ext>
            </a:extLst>
          </a:blip>
          <a:srcRect t="1360" r="1741" b="94539"/>
          <a:stretch>
            <a:fillRect/>
          </a:stretch>
        </p:blipFill>
        <p:spPr bwMode="auto">
          <a:xfrm>
            <a:off x="0" y="1"/>
            <a:ext cx="6858000" cy="719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Otsikko 1"/>
          <p:cNvSpPr>
            <a:spLocks noGrp="1"/>
          </p:cNvSpPr>
          <p:nvPr>
            <p:ph type="ctrTitle"/>
          </p:nvPr>
        </p:nvSpPr>
        <p:spPr>
          <a:xfrm>
            <a:off x="514350" y="1379857"/>
            <a:ext cx="5829300" cy="1960033"/>
          </a:xfrm>
        </p:spPr>
        <p:txBody>
          <a:bodyPr/>
          <a:lstStyle/>
          <a:p>
            <a:r>
              <a:rPr lang="fi-FI" smtClean="0"/>
              <a:t>Muokkaa perustyyl. napsautt.</a:t>
            </a:r>
            <a:endParaRPr lang="fi-FI" dirty="0"/>
          </a:p>
        </p:txBody>
      </p:sp>
      <p:sp>
        <p:nvSpPr>
          <p:cNvPr id="3" name="Alaotsikko 2"/>
          <p:cNvSpPr>
            <a:spLocks noGrp="1"/>
          </p:cNvSpPr>
          <p:nvPr>
            <p:ph type="subTitle" idx="1"/>
          </p:nvPr>
        </p:nvSpPr>
        <p:spPr>
          <a:xfrm>
            <a:off x="1028700" y="3358940"/>
            <a:ext cx="4800600" cy="2336800"/>
          </a:xfrm>
        </p:spPr>
        <p:txBody>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fi-FI" dirty="0"/>
          </a:p>
        </p:txBody>
      </p:sp>
      <p:sp>
        <p:nvSpPr>
          <p:cNvPr id="7" name="Päiväyksen paikkamerkki 3"/>
          <p:cNvSpPr>
            <a:spLocks noGrp="1"/>
          </p:cNvSpPr>
          <p:nvPr>
            <p:ph type="dt" sz="half" idx="10"/>
          </p:nvPr>
        </p:nvSpPr>
        <p:spPr/>
        <p:txBody>
          <a:bodyPr/>
          <a:lstStyle>
            <a:lvl1pPr>
              <a:defRPr sz="1000">
                <a:latin typeface="Arial"/>
                <a:cs typeface="Arial"/>
              </a:defRPr>
            </a:lvl1pPr>
          </a:lstStyle>
          <a:p>
            <a:fld id="{D2F6E183-3B56-429A-9C5F-B59B4D883A68}" type="datetimeFigureOut">
              <a:rPr lang="fi-FI" smtClean="0"/>
              <a:t>19.9.2016</a:t>
            </a:fld>
            <a:endParaRPr lang="fi-FI"/>
          </a:p>
        </p:txBody>
      </p:sp>
    </p:spTree>
    <p:extLst>
      <p:ext uri="{BB962C8B-B14F-4D97-AF65-F5344CB8AC3E}">
        <p14:creationId xmlns:p14="http://schemas.microsoft.com/office/powerpoint/2010/main" val="12110697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Sisäsivu">
    <p:spTree>
      <p:nvGrpSpPr>
        <p:cNvPr id="1" name=""/>
        <p:cNvGrpSpPr/>
        <p:nvPr/>
      </p:nvGrpSpPr>
      <p:grpSpPr>
        <a:xfrm>
          <a:off x="0" y="0"/>
          <a:ext cx="0" cy="0"/>
          <a:chOff x="0" y="0"/>
          <a:chExt cx="0" cy="0"/>
        </a:xfrm>
      </p:grpSpPr>
      <p:pic>
        <p:nvPicPr>
          <p:cNvPr id="4" name="Picture 6" descr="Aallokko merkki leikattu_rgb_55mm.jp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179344" y="8022170"/>
            <a:ext cx="678656" cy="11218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Kuva 9" descr="Jyväskylä_logo_mv.pdf"/>
          <p:cNvPicPr>
            <a:picLocks noChangeAspect="1"/>
          </p:cNvPicPr>
          <p:nvPr/>
        </p:nvPicPr>
        <p:blipFill>
          <a:blip r:embed="rId3">
            <a:extLst>
              <a:ext uri="{28A0092B-C50C-407E-A947-70E740481C1C}">
                <a14:useLocalDpi xmlns:a14="http://schemas.microsoft.com/office/drawing/2010/main" val="0"/>
              </a:ext>
            </a:extLst>
          </a:blip>
          <a:srcRect t="26067" r="28769" b="17770"/>
          <a:stretch>
            <a:fillRect/>
          </a:stretch>
        </p:blipFill>
        <p:spPr bwMode="auto">
          <a:xfrm>
            <a:off x="4774408" y="8530168"/>
            <a:ext cx="1358504" cy="4741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Otsikko 1"/>
          <p:cNvSpPr>
            <a:spLocks noGrp="1"/>
          </p:cNvSpPr>
          <p:nvPr>
            <p:ph type="title"/>
          </p:nvPr>
        </p:nvSpPr>
        <p:spPr/>
        <p:txBody>
          <a:bodyPr/>
          <a:lstStyle>
            <a:lvl1pPr>
              <a:defRPr sz="3800"/>
            </a:lvl1pPr>
          </a:lstStyle>
          <a:p>
            <a:r>
              <a:rPr lang="fi-FI" smtClean="0"/>
              <a:t>Muokkaa perustyyl. napsautt.</a:t>
            </a:r>
            <a:endParaRPr lang="fi-FI" dirty="0"/>
          </a:p>
        </p:txBody>
      </p:sp>
      <p:sp>
        <p:nvSpPr>
          <p:cNvPr id="3" name="Sisällön paikkamerkki 2"/>
          <p:cNvSpPr>
            <a:spLocks noGrp="1"/>
          </p:cNvSpPr>
          <p:nvPr>
            <p:ph idx="1"/>
          </p:nvPr>
        </p:nvSpPr>
        <p:spPr/>
        <p:txBody>
          <a:bodyPr/>
          <a:lstStyle>
            <a:lvl1pPr>
              <a:defRPr sz="2400"/>
            </a:lvl1pPr>
            <a:lvl2pPr>
              <a:defRPr sz="2000"/>
            </a:lvl2pPr>
            <a:lvl3pPr>
              <a:defRPr sz="1800"/>
            </a:lvl3pPr>
            <a:lvl4pPr>
              <a:defRPr sz="1600"/>
            </a:lvl4pPr>
            <a:lvl5pPr>
              <a:defRPr sz="1400"/>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6" name="Päiväyksen paikkamerkki 3"/>
          <p:cNvSpPr>
            <a:spLocks noGrp="1"/>
          </p:cNvSpPr>
          <p:nvPr>
            <p:ph type="dt" sz="half" idx="10"/>
          </p:nvPr>
        </p:nvSpPr>
        <p:spPr/>
        <p:txBody>
          <a:bodyPr/>
          <a:lstStyle>
            <a:lvl1pPr>
              <a:defRPr sz="1000">
                <a:solidFill>
                  <a:srgbClr val="898989"/>
                </a:solidFill>
                <a:latin typeface="Arial"/>
                <a:cs typeface="Arial"/>
              </a:defRPr>
            </a:lvl1pPr>
          </a:lstStyle>
          <a:p>
            <a:fld id="{D2F6E183-3B56-429A-9C5F-B59B4D883A68}" type="datetimeFigureOut">
              <a:rPr lang="fi-FI" smtClean="0"/>
              <a:t>19.9.2016</a:t>
            </a:fld>
            <a:endParaRPr lang="fi-FI"/>
          </a:p>
        </p:txBody>
      </p:sp>
      <p:sp>
        <p:nvSpPr>
          <p:cNvPr id="7" name="Alatunnisteen paikkamerkki 4"/>
          <p:cNvSpPr>
            <a:spLocks noGrp="1"/>
          </p:cNvSpPr>
          <p:nvPr>
            <p:ph type="ftr" sz="quarter" idx="11"/>
          </p:nvPr>
        </p:nvSpPr>
        <p:spPr/>
        <p:txBody>
          <a:bodyPr/>
          <a:lstStyle>
            <a:lvl1pPr algn="ctr" fontAlgn="auto">
              <a:spcBef>
                <a:spcPts val="0"/>
              </a:spcBef>
              <a:spcAft>
                <a:spcPts val="0"/>
              </a:spcAft>
              <a:defRPr sz="1000">
                <a:solidFill>
                  <a:schemeClr val="tx1">
                    <a:tint val="75000"/>
                  </a:schemeClr>
                </a:solidFill>
                <a:latin typeface="Arial"/>
                <a:ea typeface="+mn-ea"/>
                <a:cs typeface="Arial"/>
              </a:defRPr>
            </a:lvl1pPr>
          </a:lstStyle>
          <a:p>
            <a:endParaRPr lang="fi-FI"/>
          </a:p>
        </p:txBody>
      </p:sp>
      <p:sp>
        <p:nvSpPr>
          <p:cNvPr id="8" name="Dian numeron paikkamerkki 5"/>
          <p:cNvSpPr>
            <a:spLocks noGrp="1"/>
          </p:cNvSpPr>
          <p:nvPr>
            <p:ph type="sldNum" sz="quarter" idx="12"/>
          </p:nvPr>
        </p:nvSpPr>
        <p:spPr/>
        <p:txBody>
          <a:bodyPr/>
          <a:lstStyle>
            <a:lvl1pPr algn="ctr">
              <a:defRPr sz="1000">
                <a:solidFill>
                  <a:srgbClr val="898989"/>
                </a:solidFill>
                <a:latin typeface="Arial"/>
                <a:cs typeface="Arial"/>
              </a:defRPr>
            </a:lvl1pPr>
          </a:lstStyle>
          <a:p>
            <a:fld id="{7E34E97B-2700-47D9-880B-3A271EC80FD1}" type="slidenum">
              <a:rPr lang="fi-FI" smtClean="0"/>
              <a:t>‹#›</a:t>
            </a:fld>
            <a:endParaRPr lang="fi-FI"/>
          </a:p>
        </p:txBody>
      </p:sp>
    </p:spTree>
    <p:extLst>
      <p:ext uri="{BB962C8B-B14F-4D97-AF65-F5344CB8AC3E}">
        <p14:creationId xmlns:p14="http://schemas.microsoft.com/office/powerpoint/2010/main" val="7907555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Väliotsikko">
    <p:spTree>
      <p:nvGrpSpPr>
        <p:cNvPr id="1" name=""/>
        <p:cNvGrpSpPr/>
        <p:nvPr/>
      </p:nvGrpSpPr>
      <p:grpSpPr>
        <a:xfrm>
          <a:off x="0" y="0"/>
          <a:ext cx="0" cy="0"/>
          <a:chOff x="0" y="0"/>
          <a:chExt cx="0" cy="0"/>
        </a:xfrm>
      </p:grpSpPr>
      <p:pic>
        <p:nvPicPr>
          <p:cNvPr id="4" name="Picture 8" descr="Kuvapohja_Jkl_väri.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16" y="19051"/>
            <a:ext cx="6858000" cy="914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kstin paikkamerkki 2"/>
          <p:cNvSpPr>
            <a:spLocks noGrp="1"/>
          </p:cNvSpPr>
          <p:nvPr>
            <p:ph type="body" idx="1"/>
          </p:nvPr>
        </p:nvSpPr>
        <p:spPr>
          <a:xfrm>
            <a:off x="541735" y="1633569"/>
            <a:ext cx="5829300" cy="1254099"/>
          </a:xfrm>
        </p:spPr>
        <p:txBody>
          <a:bodyPr anchor="b"/>
          <a:lstStyle>
            <a:lvl1pPr marL="0" indent="0" algn="ctr">
              <a:buNone/>
              <a:defRPr sz="24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11" name="Otsikko 1"/>
          <p:cNvSpPr>
            <a:spLocks noGrp="1"/>
          </p:cNvSpPr>
          <p:nvPr>
            <p:ph type="title"/>
          </p:nvPr>
        </p:nvSpPr>
        <p:spPr>
          <a:xfrm>
            <a:off x="541735" y="3246251"/>
            <a:ext cx="5829300" cy="1816100"/>
          </a:xfrm>
        </p:spPr>
        <p:txBody>
          <a:bodyPr anchor="t"/>
          <a:lstStyle>
            <a:lvl1pPr algn="ctr">
              <a:defRPr sz="4000" b="0" i="0" cap="none"/>
            </a:lvl1pPr>
          </a:lstStyle>
          <a:p>
            <a:r>
              <a:rPr lang="fi-FI" smtClean="0"/>
              <a:t>Muokkaa perustyyl. napsautt.</a:t>
            </a:r>
            <a:endParaRPr lang="fi-FI" dirty="0"/>
          </a:p>
        </p:txBody>
      </p:sp>
      <p:sp>
        <p:nvSpPr>
          <p:cNvPr id="5" name="Päiväyksen paikkamerkki 3"/>
          <p:cNvSpPr>
            <a:spLocks noGrp="1"/>
          </p:cNvSpPr>
          <p:nvPr>
            <p:ph type="dt" sz="half" idx="10"/>
          </p:nvPr>
        </p:nvSpPr>
        <p:spPr/>
        <p:txBody>
          <a:bodyPr/>
          <a:lstStyle>
            <a:lvl1pPr>
              <a:defRPr/>
            </a:lvl1pPr>
          </a:lstStyle>
          <a:p>
            <a:fld id="{D2F6E183-3B56-429A-9C5F-B59B4D883A68}" type="datetimeFigureOut">
              <a:rPr lang="fi-FI" smtClean="0"/>
              <a:t>19.9.2016</a:t>
            </a:fld>
            <a:endParaRPr lang="fi-FI"/>
          </a:p>
        </p:txBody>
      </p:sp>
      <p:sp>
        <p:nvSpPr>
          <p:cNvPr id="6" name="Alatunnisteen paikkamerkki 4"/>
          <p:cNvSpPr>
            <a:spLocks noGrp="1"/>
          </p:cNvSpPr>
          <p:nvPr>
            <p:ph type="ftr" sz="quarter" idx="11"/>
          </p:nvPr>
        </p:nvSpPr>
        <p:spPr/>
        <p:txBody>
          <a:bodyPr/>
          <a:lstStyle>
            <a:lvl1pPr>
              <a:defRPr/>
            </a:lvl1pPr>
          </a:lstStyle>
          <a:p>
            <a:endParaRPr lang="fi-FI"/>
          </a:p>
        </p:txBody>
      </p:sp>
      <p:sp>
        <p:nvSpPr>
          <p:cNvPr id="7" name="Dian numeron paikkamerkki 5"/>
          <p:cNvSpPr>
            <a:spLocks noGrp="1"/>
          </p:cNvSpPr>
          <p:nvPr>
            <p:ph type="sldNum" sz="quarter" idx="12"/>
          </p:nvPr>
        </p:nvSpPr>
        <p:spPr/>
        <p:txBody>
          <a:bodyPr/>
          <a:lstStyle>
            <a:lvl1pPr>
              <a:defRPr/>
            </a:lvl1pPr>
          </a:lstStyle>
          <a:p>
            <a:fld id="{7E34E97B-2700-47D9-880B-3A271EC80FD1}" type="slidenum">
              <a:rPr lang="fi-FI" smtClean="0"/>
              <a:t>‹#›</a:t>
            </a:fld>
            <a:endParaRPr lang="fi-FI"/>
          </a:p>
        </p:txBody>
      </p:sp>
    </p:spTree>
    <p:extLst>
      <p:ext uri="{BB962C8B-B14F-4D97-AF65-F5344CB8AC3E}">
        <p14:creationId xmlns:p14="http://schemas.microsoft.com/office/powerpoint/2010/main" val="16728378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Tyhjä, iso kuva tai taulukko">
    <p:spTree>
      <p:nvGrpSpPr>
        <p:cNvPr id="1" name=""/>
        <p:cNvGrpSpPr/>
        <p:nvPr/>
      </p:nvGrpSpPr>
      <p:grpSpPr>
        <a:xfrm>
          <a:off x="0" y="0"/>
          <a:ext cx="0" cy="0"/>
          <a:chOff x="0" y="0"/>
          <a:chExt cx="0" cy="0"/>
        </a:xfrm>
      </p:grpSpPr>
      <p:sp>
        <p:nvSpPr>
          <p:cNvPr id="2" name="Päiväyksen paikkamerkki 3"/>
          <p:cNvSpPr>
            <a:spLocks noGrp="1"/>
          </p:cNvSpPr>
          <p:nvPr>
            <p:ph type="dt" sz="half" idx="10"/>
          </p:nvPr>
        </p:nvSpPr>
        <p:spPr/>
        <p:txBody>
          <a:bodyPr/>
          <a:lstStyle>
            <a:lvl1pPr>
              <a:defRPr/>
            </a:lvl1pPr>
          </a:lstStyle>
          <a:p>
            <a:fld id="{D2F6E183-3B56-429A-9C5F-B59B4D883A68}" type="datetimeFigureOut">
              <a:rPr lang="fi-FI" smtClean="0"/>
              <a:t>19.9.2016</a:t>
            </a:fld>
            <a:endParaRPr lang="fi-FI"/>
          </a:p>
        </p:txBody>
      </p:sp>
      <p:sp>
        <p:nvSpPr>
          <p:cNvPr id="3" name="Alatunnisteen paikkamerkki 4"/>
          <p:cNvSpPr>
            <a:spLocks noGrp="1"/>
          </p:cNvSpPr>
          <p:nvPr>
            <p:ph type="ftr" sz="quarter" idx="11"/>
          </p:nvPr>
        </p:nvSpPr>
        <p:spPr>
          <a:ln/>
        </p:spPr>
        <p:txBody>
          <a:bodyPr/>
          <a:lstStyle>
            <a:lvl1pPr>
              <a:defRPr/>
            </a:lvl1pPr>
          </a:lstStyle>
          <a:p>
            <a:endParaRPr lang="fi-FI"/>
          </a:p>
        </p:txBody>
      </p:sp>
      <p:sp>
        <p:nvSpPr>
          <p:cNvPr id="4" name="Dian numeron paikkamerkki 5"/>
          <p:cNvSpPr>
            <a:spLocks noGrp="1"/>
          </p:cNvSpPr>
          <p:nvPr>
            <p:ph type="sldNum" sz="quarter" idx="12"/>
          </p:nvPr>
        </p:nvSpPr>
        <p:spPr/>
        <p:txBody>
          <a:bodyPr/>
          <a:lstStyle>
            <a:lvl1pPr>
              <a:defRPr/>
            </a:lvl1pPr>
          </a:lstStyle>
          <a:p>
            <a:fld id="{7E34E97B-2700-47D9-880B-3A271EC80FD1}" type="slidenum">
              <a:rPr lang="fi-FI" smtClean="0"/>
              <a:t>‹#›</a:t>
            </a:fld>
            <a:endParaRPr lang="fi-FI"/>
          </a:p>
        </p:txBody>
      </p:sp>
    </p:spTree>
    <p:extLst>
      <p:ext uri="{BB962C8B-B14F-4D97-AF65-F5344CB8AC3E}">
        <p14:creationId xmlns:p14="http://schemas.microsoft.com/office/powerpoint/2010/main" val="20047595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sz="3800"/>
            </a:lvl1pPr>
          </a:lstStyle>
          <a:p>
            <a:r>
              <a:rPr lang="fi-FI" smtClean="0"/>
              <a:t>Muokkaa perustyyl. napsautt.</a:t>
            </a:r>
            <a:endParaRPr lang="fi-FI" dirty="0"/>
          </a:p>
        </p:txBody>
      </p:sp>
      <p:sp>
        <p:nvSpPr>
          <p:cNvPr id="3" name="Päiväyksen paikkamerkki 3"/>
          <p:cNvSpPr>
            <a:spLocks noGrp="1"/>
          </p:cNvSpPr>
          <p:nvPr>
            <p:ph type="dt" sz="half" idx="10"/>
          </p:nvPr>
        </p:nvSpPr>
        <p:spPr/>
        <p:txBody>
          <a:bodyPr/>
          <a:lstStyle>
            <a:lvl1pPr>
              <a:defRPr/>
            </a:lvl1pPr>
          </a:lstStyle>
          <a:p>
            <a:fld id="{D2F6E183-3B56-429A-9C5F-B59B4D883A68}" type="datetimeFigureOut">
              <a:rPr lang="fi-FI" smtClean="0"/>
              <a:t>19.9.2016</a:t>
            </a:fld>
            <a:endParaRPr lang="fi-FI"/>
          </a:p>
        </p:txBody>
      </p:sp>
      <p:sp>
        <p:nvSpPr>
          <p:cNvPr id="4" name="Alatunnisteen paikkamerkki 4"/>
          <p:cNvSpPr>
            <a:spLocks noGrp="1"/>
          </p:cNvSpPr>
          <p:nvPr>
            <p:ph type="ftr" sz="quarter" idx="11"/>
          </p:nvPr>
        </p:nvSpPr>
        <p:spPr>
          <a:ln/>
        </p:spPr>
        <p:txBody>
          <a:bodyPr/>
          <a:lstStyle>
            <a:lvl1pPr>
              <a:defRPr/>
            </a:lvl1pPr>
          </a:lstStyle>
          <a:p>
            <a:endParaRPr lang="fi-FI"/>
          </a:p>
        </p:txBody>
      </p:sp>
      <p:sp>
        <p:nvSpPr>
          <p:cNvPr id="5" name="Dian numeron paikkamerkki 5"/>
          <p:cNvSpPr>
            <a:spLocks noGrp="1"/>
          </p:cNvSpPr>
          <p:nvPr>
            <p:ph type="sldNum" sz="quarter" idx="12"/>
          </p:nvPr>
        </p:nvSpPr>
        <p:spPr/>
        <p:txBody>
          <a:bodyPr/>
          <a:lstStyle>
            <a:lvl1pPr>
              <a:defRPr/>
            </a:lvl1pPr>
          </a:lstStyle>
          <a:p>
            <a:fld id="{7E34E97B-2700-47D9-880B-3A271EC80FD1}" type="slidenum">
              <a:rPr lang="fi-FI" smtClean="0"/>
              <a:t>‹#›</a:t>
            </a:fld>
            <a:endParaRPr lang="fi-FI"/>
          </a:p>
        </p:txBody>
      </p:sp>
    </p:spTree>
    <p:extLst>
      <p:ext uri="{BB962C8B-B14F-4D97-AF65-F5344CB8AC3E}">
        <p14:creationId xmlns:p14="http://schemas.microsoft.com/office/powerpoint/2010/main" val="339487097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Otsikon paikkamerkki 1"/>
          <p:cNvSpPr>
            <a:spLocks noGrp="1"/>
          </p:cNvSpPr>
          <p:nvPr>
            <p:ph type="title"/>
          </p:nvPr>
        </p:nvSpPr>
        <p:spPr bwMode="auto">
          <a:xfrm>
            <a:off x="342900" y="366184"/>
            <a:ext cx="61722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i-FI" altLang="fi-FI" smtClean="0"/>
              <a:t>Muokkaa perustyylejä osoitt.</a:t>
            </a:r>
          </a:p>
        </p:txBody>
      </p:sp>
      <p:sp>
        <p:nvSpPr>
          <p:cNvPr id="1027" name="Tekstin paikkamerkki 2"/>
          <p:cNvSpPr>
            <a:spLocks noGrp="1"/>
          </p:cNvSpPr>
          <p:nvPr>
            <p:ph type="body" idx="1"/>
          </p:nvPr>
        </p:nvSpPr>
        <p:spPr bwMode="auto">
          <a:xfrm>
            <a:off x="342900" y="2133604"/>
            <a:ext cx="6172200" cy="60346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i-FI" altLang="fi-FI" smtClean="0"/>
              <a:t>Muokkaa tekstin perustyylejä osoittamalla</a:t>
            </a:r>
          </a:p>
          <a:p>
            <a:pPr lvl="1"/>
            <a:r>
              <a:rPr lang="fi-FI" altLang="fi-FI" smtClean="0"/>
              <a:t>toinen taso</a:t>
            </a:r>
          </a:p>
          <a:p>
            <a:pPr lvl="2"/>
            <a:r>
              <a:rPr lang="fi-FI" altLang="fi-FI" smtClean="0"/>
              <a:t>kolmas taso</a:t>
            </a:r>
          </a:p>
          <a:p>
            <a:pPr lvl="3"/>
            <a:r>
              <a:rPr lang="fi-FI" altLang="fi-FI" smtClean="0"/>
              <a:t>neljäs taso</a:t>
            </a:r>
          </a:p>
          <a:p>
            <a:pPr lvl="4"/>
            <a:r>
              <a:rPr lang="fi-FI" altLang="fi-FI" smtClean="0"/>
              <a:t>viides taso</a:t>
            </a:r>
          </a:p>
        </p:txBody>
      </p:sp>
      <p:sp>
        <p:nvSpPr>
          <p:cNvPr id="4" name="Päiväyksen paikkamerkki 3"/>
          <p:cNvSpPr>
            <a:spLocks noGrp="1"/>
          </p:cNvSpPr>
          <p:nvPr>
            <p:ph type="dt" sz="half" idx="2"/>
          </p:nvPr>
        </p:nvSpPr>
        <p:spPr>
          <a:xfrm>
            <a:off x="109540" y="8572504"/>
            <a:ext cx="964406" cy="486833"/>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charset="0"/>
                <a:ea typeface="ＭＳ Ｐゴシック" charset="0"/>
                <a:cs typeface="ＭＳ Ｐゴシック" charset="0"/>
              </a:defRPr>
            </a:lvl1pPr>
          </a:lstStyle>
          <a:p>
            <a:fld id="{D2F6E183-3B56-429A-9C5F-B59B4D883A68}" type="datetimeFigureOut">
              <a:rPr lang="fi-FI" smtClean="0"/>
              <a:t>19.9.2016</a:t>
            </a:fld>
            <a:endParaRPr lang="fi-FI"/>
          </a:p>
        </p:txBody>
      </p:sp>
      <p:sp>
        <p:nvSpPr>
          <p:cNvPr id="5" name="Alatunnisteen paikkamerkki 4"/>
          <p:cNvSpPr>
            <a:spLocks noGrp="1"/>
          </p:cNvSpPr>
          <p:nvPr>
            <p:ph type="ftr" sz="quarter" idx="3"/>
          </p:nvPr>
        </p:nvSpPr>
        <p:spPr>
          <a:xfrm>
            <a:off x="1172766" y="8572504"/>
            <a:ext cx="2171700" cy="486833"/>
          </a:xfrm>
          <a:prstGeom prst="rect">
            <a:avLst/>
          </a:prstGeom>
          <a:ln>
            <a:noFill/>
          </a:ln>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endParaRPr lang="fi-FI"/>
          </a:p>
        </p:txBody>
      </p:sp>
      <p:sp>
        <p:nvSpPr>
          <p:cNvPr id="6" name="Dian numeron paikkamerkki 5"/>
          <p:cNvSpPr>
            <a:spLocks noGrp="1"/>
          </p:cNvSpPr>
          <p:nvPr>
            <p:ph type="sldNum" sz="quarter" idx="4"/>
          </p:nvPr>
        </p:nvSpPr>
        <p:spPr>
          <a:xfrm>
            <a:off x="3424238" y="8572504"/>
            <a:ext cx="1123950" cy="486833"/>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charset="0"/>
                <a:ea typeface="ＭＳ Ｐゴシック" charset="0"/>
                <a:cs typeface="ＭＳ Ｐゴシック" charset="0"/>
              </a:defRPr>
            </a:lvl1pPr>
          </a:lstStyle>
          <a:p>
            <a:fld id="{7E34E97B-2700-47D9-880B-3A271EC80FD1}" type="slidenum">
              <a:rPr lang="fi-FI" smtClean="0"/>
              <a:t>‹#›</a:t>
            </a:fld>
            <a:endParaRPr lang="fi-FI"/>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lgn="ctr" defTabSz="457200" rtl="0" eaLnBrk="1" fontAlgn="base" hangingPunct="1">
        <a:spcBef>
          <a:spcPct val="0"/>
        </a:spcBef>
        <a:spcAft>
          <a:spcPct val="0"/>
        </a:spcAft>
        <a:defRPr sz="4400" kern="1200">
          <a:solidFill>
            <a:schemeClr val="tx1"/>
          </a:solidFill>
          <a:latin typeface="Arial"/>
          <a:ea typeface="ＭＳ Ｐゴシック" charset="-128"/>
          <a:cs typeface="Arial"/>
        </a:defRPr>
      </a:lvl1pPr>
      <a:lvl2pPr algn="ctr" defTabSz="457200" rtl="0" eaLnBrk="1" fontAlgn="base" hangingPunct="1">
        <a:spcBef>
          <a:spcPct val="0"/>
        </a:spcBef>
        <a:spcAft>
          <a:spcPct val="0"/>
        </a:spcAft>
        <a:defRPr sz="4400">
          <a:solidFill>
            <a:schemeClr val="tx1"/>
          </a:solidFill>
          <a:latin typeface="Arial" charset="0"/>
          <a:ea typeface="ＭＳ Ｐゴシック" charset="-128"/>
          <a:cs typeface="Arial" charset="0"/>
        </a:defRPr>
      </a:lvl2pPr>
      <a:lvl3pPr algn="ctr" defTabSz="457200" rtl="0" eaLnBrk="1" fontAlgn="base" hangingPunct="1">
        <a:spcBef>
          <a:spcPct val="0"/>
        </a:spcBef>
        <a:spcAft>
          <a:spcPct val="0"/>
        </a:spcAft>
        <a:defRPr sz="4400">
          <a:solidFill>
            <a:schemeClr val="tx1"/>
          </a:solidFill>
          <a:latin typeface="Arial" charset="0"/>
          <a:ea typeface="ＭＳ Ｐゴシック" charset="-128"/>
          <a:cs typeface="Arial" charset="0"/>
        </a:defRPr>
      </a:lvl3pPr>
      <a:lvl4pPr algn="ctr" defTabSz="457200" rtl="0" eaLnBrk="1" fontAlgn="base" hangingPunct="1">
        <a:spcBef>
          <a:spcPct val="0"/>
        </a:spcBef>
        <a:spcAft>
          <a:spcPct val="0"/>
        </a:spcAft>
        <a:defRPr sz="4400">
          <a:solidFill>
            <a:schemeClr val="tx1"/>
          </a:solidFill>
          <a:latin typeface="Arial" charset="0"/>
          <a:ea typeface="ＭＳ Ｐゴシック" charset="-128"/>
          <a:cs typeface="Arial" charset="0"/>
        </a:defRPr>
      </a:lvl4pPr>
      <a:lvl5pPr algn="ctr" defTabSz="457200" rtl="0" eaLnBrk="1" fontAlgn="base" hangingPunct="1">
        <a:spcBef>
          <a:spcPct val="0"/>
        </a:spcBef>
        <a:spcAft>
          <a:spcPct val="0"/>
        </a:spcAft>
        <a:defRPr sz="4400">
          <a:solidFill>
            <a:schemeClr val="tx1"/>
          </a:solidFill>
          <a:latin typeface="Arial" charset="0"/>
          <a:ea typeface="ＭＳ Ｐゴシック" charset="-128"/>
          <a:cs typeface="Arial" charset="0"/>
        </a:defRPr>
      </a:lvl5pPr>
      <a:lvl6pPr marL="457200" algn="ctr" defTabSz="457200" rtl="0" eaLnBrk="1" fontAlgn="base" hangingPunct="1">
        <a:spcBef>
          <a:spcPct val="0"/>
        </a:spcBef>
        <a:spcAft>
          <a:spcPct val="0"/>
        </a:spcAft>
        <a:defRPr sz="4400">
          <a:solidFill>
            <a:schemeClr val="tx1"/>
          </a:solidFill>
          <a:latin typeface="Arial" charset="0"/>
          <a:ea typeface="ＭＳ Ｐゴシック" charset="-128"/>
        </a:defRPr>
      </a:lvl6pPr>
      <a:lvl7pPr marL="914400" algn="ctr" defTabSz="457200" rtl="0" eaLnBrk="1" fontAlgn="base" hangingPunct="1">
        <a:spcBef>
          <a:spcPct val="0"/>
        </a:spcBef>
        <a:spcAft>
          <a:spcPct val="0"/>
        </a:spcAft>
        <a:defRPr sz="4400">
          <a:solidFill>
            <a:schemeClr val="tx1"/>
          </a:solidFill>
          <a:latin typeface="Arial" charset="0"/>
          <a:ea typeface="ＭＳ Ｐゴシック" charset="-128"/>
        </a:defRPr>
      </a:lvl7pPr>
      <a:lvl8pPr marL="1371600" algn="ctr" defTabSz="457200" rtl="0" eaLnBrk="1" fontAlgn="base" hangingPunct="1">
        <a:spcBef>
          <a:spcPct val="0"/>
        </a:spcBef>
        <a:spcAft>
          <a:spcPct val="0"/>
        </a:spcAft>
        <a:defRPr sz="4400">
          <a:solidFill>
            <a:schemeClr val="tx1"/>
          </a:solidFill>
          <a:latin typeface="Arial" charset="0"/>
          <a:ea typeface="ＭＳ Ｐゴシック" charset="-128"/>
        </a:defRPr>
      </a:lvl8pPr>
      <a:lvl9pPr marL="1828800" algn="ctr" defTabSz="457200" rtl="0" eaLnBrk="1" fontAlgn="base" hangingPunct="1">
        <a:spcBef>
          <a:spcPct val="0"/>
        </a:spcBef>
        <a:spcAft>
          <a:spcPct val="0"/>
        </a:spcAft>
        <a:defRPr sz="4400">
          <a:solidFill>
            <a:schemeClr val="tx1"/>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Arial"/>
          <a:ea typeface="ＭＳ Ｐゴシック" charset="-128"/>
          <a:cs typeface="Arial"/>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Arial"/>
          <a:ea typeface="ＭＳ Ｐゴシック" charset="-128"/>
          <a:cs typeface="Arial"/>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Arial"/>
          <a:ea typeface="ＭＳ Ｐゴシック" charset="-128"/>
          <a:cs typeface="Arial"/>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Arial"/>
          <a:ea typeface="ＭＳ Ｐゴシック" charset="-128"/>
          <a:cs typeface="Arial"/>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Arial"/>
          <a:ea typeface="ＭＳ Ｐゴシック"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i-FI"/>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hyperlink" Target="http://intra/henkilosto/uusi" TargetMode="Externa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hyperlink" Target="https://intra.jkl.fi/tyoturvallisuus/olosuhteet/uhkatilanteet" TargetMode="Externa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hyperlink" Target="mailto:eija.rajalainen@jkl.fi" TargetMode="External"/><Relationship Id="rId2" Type="http://schemas.openxmlformats.org/officeDocument/2006/relationships/hyperlink" Target="mailto:tella.vuolle-oranen@jkl.fi" TargetMode="Externa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Kuva 6"/>
          <p:cNvPicPr>
            <a:picLocks noChangeAspect="1"/>
          </p:cNvPicPr>
          <p:nvPr/>
        </p:nvPicPr>
        <p:blipFill>
          <a:blip r:embed="rId2" cstate="print">
            <a:lum bright="70000" contrast="-70000"/>
            <a:extLst>
              <a:ext uri="{28A0092B-C50C-407E-A947-70E740481C1C}">
                <a14:useLocalDpi xmlns:a14="http://schemas.microsoft.com/office/drawing/2010/main" val="0"/>
              </a:ext>
            </a:extLst>
          </a:blip>
          <a:stretch>
            <a:fillRect/>
          </a:stretch>
        </p:blipFill>
        <p:spPr>
          <a:xfrm>
            <a:off x="332656" y="889194"/>
            <a:ext cx="5497760" cy="8246640"/>
          </a:xfrm>
          <a:prstGeom prst="rect">
            <a:avLst/>
          </a:prstGeom>
          <a:effectLst>
            <a:softEdge rad="635000"/>
          </a:effectLst>
        </p:spPr>
      </p:pic>
      <p:sp>
        <p:nvSpPr>
          <p:cNvPr id="2" name="Otsikko 1"/>
          <p:cNvSpPr>
            <a:spLocks noGrp="1"/>
          </p:cNvSpPr>
          <p:nvPr>
            <p:ph type="ctrTitle"/>
          </p:nvPr>
        </p:nvSpPr>
        <p:spPr>
          <a:xfrm>
            <a:off x="476672" y="1907704"/>
            <a:ext cx="5866978" cy="6048672"/>
          </a:xfrm>
        </p:spPr>
        <p:txBody>
          <a:bodyPr/>
          <a:lstStyle/>
          <a:p>
            <a:r>
              <a:rPr lang="fi-FI" sz="2800" dirty="0" smtClean="0"/>
              <a:t>Perusopetuksen</a:t>
            </a:r>
            <a:br>
              <a:rPr lang="fi-FI" sz="2800" dirty="0" smtClean="0"/>
            </a:br>
            <a:r>
              <a:rPr lang="fi-FI" sz="2800" dirty="0" smtClean="0"/>
              <a:t>Aamu- ja iltapäivätoiminnan</a:t>
            </a:r>
            <a:br>
              <a:rPr lang="fi-FI" sz="2800" dirty="0" smtClean="0"/>
            </a:br>
            <a:r>
              <a:rPr lang="fi-FI" sz="2800" dirty="0" err="1" smtClean="0"/>
              <a:t>Jälkkärin</a:t>
            </a:r>
            <a:r>
              <a:rPr lang="fi-FI" sz="2800" dirty="0" smtClean="0"/>
              <a:t> ja </a:t>
            </a:r>
            <a:r>
              <a:rPr lang="fi-FI" sz="2800" dirty="0" err="1" smtClean="0"/>
              <a:t>Vertin</a:t>
            </a:r>
            <a:r>
              <a:rPr lang="fi-FI" sz="2800" dirty="0" smtClean="0"/>
              <a:t> </a:t>
            </a:r>
            <a:br>
              <a:rPr lang="fi-FI" sz="2800" dirty="0" smtClean="0"/>
            </a:br>
            <a:r>
              <a:rPr lang="fi-FI" sz="2800" dirty="0" smtClean="0"/>
              <a:t/>
            </a:r>
            <a:br>
              <a:rPr lang="fi-FI" sz="2800" dirty="0" smtClean="0"/>
            </a:br>
            <a:r>
              <a:rPr lang="fi-FI" sz="4000" dirty="0" smtClean="0"/>
              <a:t>PEREHDYTYSKANSIO</a:t>
            </a:r>
            <a:r>
              <a:rPr lang="fi-FI" sz="4000" dirty="0"/>
              <a:t/>
            </a:r>
            <a:br>
              <a:rPr lang="fi-FI" sz="4000" dirty="0"/>
            </a:br>
            <a:r>
              <a:rPr lang="fi-FI" sz="4000" dirty="0" smtClean="0"/>
              <a:t/>
            </a:r>
            <a:br>
              <a:rPr lang="fi-FI" sz="4000" dirty="0" smtClean="0"/>
            </a:br>
            <a:r>
              <a:rPr lang="fi-FI" sz="2400" dirty="0" smtClean="0"/>
              <a:t>Jyväskylän kaupunki</a:t>
            </a:r>
            <a:r>
              <a:rPr lang="fi-FI" sz="4000" dirty="0" smtClean="0"/>
              <a:t/>
            </a:r>
            <a:br>
              <a:rPr lang="fi-FI" sz="4000" dirty="0" smtClean="0"/>
            </a:br>
            <a:r>
              <a:rPr lang="fi-FI" sz="4000" dirty="0" smtClean="0"/>
              <a:t/>
            </a:r>
            <a:br>
              <a:rPr lang="fi-FI" sz="4000" dirty="0" smtClean="0"/>
            </a:br>
            <a:r>
              <a:rPr lang="fi-FI" sz="4000" dirty="0" smtClean="0"/>
              <a:t/>
            </a:r>
            <a:br>
              <a:rPr lang="fi-FI" sz="4000" dirty="0" smtClean="0"/>
            </a:br>
            <a:r>
              <a:rPr lang="fi-FI" sz="2400" dirty="0" smtClean="0"/>
              <a:t>Jyväskylän kaupunki</a:t>
            </a:r>
            <a:endParaRPr lang="fi-FI" sz="4000" dirty="0"/>
          </a:p>
        </p:txBody>
      </p:sp>
      <p:sp>
        <p:nvSpPr>
          <p:cNvPr id="3" name="Suorakulmio 2"/>
          <p:cNvSpPr/>
          <p:nvPr/>
        </p:nvSpPr>
        <p:spPr>
          <a:xfrm>
            <a:off x="2924944" y="7956376"/>
            <a:ext cx="2232248" cy="864096"/>
          </a:xfrm>
          <a:prstGeom prst="rect">
            <a:avLst/>
          </a:prstGeom>
          <a:solidFill>
            <a:schemeClr val="bg1"/>
          </a:solidFill>
          <a:ln>
            <a:noFill/>
          </a:ln>
          <a:effectLst/>
          <a:scene3d>
            <a:camera prst="orthographicFront">
              <a:rot lat="0" lon="0" rev="0"/>
            </a:camera>
            <a:lightRig rig="contrasting" dir="t">
              <a:rot lat="0" lon="0" rev="7800000"/>
            </a:lightRig>
          </a:scene3d>
          <a:sp3d>
            <a:bevelT w="139700" h="139700"/>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p>
        </p:txBody>
      </p:sp>
      <p:sp>
        <p:nvSpPr>
          <p:cNvPr id="5" name="Automaattinen muoto 2"/>
          <p:cNvSpPr>
            <a:spLocks noChangeArrowheads="1"/>
          </p:cNvSpPr>
          <p:nvPr/>
        </p:nvSpPr>
        <p:spPr bwMode="auto">
          <a:xfrm rot="16200000">
            <a:off x="2060849" y="5760130"/>
            <a:ext cx="2736302" cy="3096350"/>
          </a:xfrm>
          <a:prstGeom prst="bracePair">
            <a:avLst>
              <a:gd name="adj" fmla="val 8333"/>
            </a:avLst>
          </a:prstGeom>
          <a:solidFill>
            <a:srgbClr val="FFFFFF"/>
          </a:solidFill>
          <a:ln w="15875">
            <a:solidFill>
              <a:srgbClr val="82ACD0"/>
            </a:solidFill>
            <a:round/>
            <a:headEnd/>
            <a:tailEnd/>
          </a:ln>
          <a:extLs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rot="0" vert="horz" wrap="square" lIns="274320" tIns="45720" rIns="274320" bIns="45720" anchor="t" anchorCtr="0" upright="1">
            <a:noAutofit/>
          </a:bodyPr>
          <a:lstStyle/>
          <a:p>
            <a:pPr algn="ctr">
              <a:spcAft>
                <a:spcPts val="0"/>
              </a:spcAft>
            </a:pPr>
            <a:endParaRPr lang="fi-FI" sz="1400" dirty="0" smtClean="0">
              <a:solidFill>
                <a:srgbClr val="1184CB"/>
              </a:solidFill>
              <a:effectLst/>
              <a:latin typeface="Calibri"/>
              <a:ea typeface="Times New Roman"/>
              <a:cs typeface="Times New Roman"/>
            </a:endParaRPr>
          </a:p>
          <a:p>
            <a:pPr algn="ctr">
              <a:spcAft>
                <a:spcPts val="0"/>
              </a:spcAft>
            </a:pPr>
            <a:r>
              <a:rPr lang="fi-FI" sz="1400" dirty="0" smtClean="0">
                <a:solidFill>
                  <a:srgbClr val="1184CB"/>
                </a:solidFill>
                <a:effectLst/>
                <a:latin typeface="Calibri"/>
                <a:ea typeface="Times New Roman"/>
                <a:cs typeface="Times New Roman"/>
              </a:rPr>
              <a:t>Aamu- </a:t>
            </a:r>
            <a:r>
              <a:rPr lang="fi-FI" sz="1400" dirty="0">
                <a:solidFill>
                  <a:srgbClr val="1184CB"/>
                </a:solidFill>
                <a:effectLst/>
                <a:latin typeface="Calibri"/>
                <a:ea typeface="Times New Roman"/>
                <a:cs typeface="Times New Roman"/>
              </a:rPr>
              <a:t>ja</a:t>
            </a:r>
            <a:endParaRPr lang="fi-FI" sz="1200" dirty="0">
              <a:effectLst/>
              <a:latin typeface="Arial"/>
              <a:ea typeface="Calibri"/>
              <a:cs typeface="Calibri"/>
            </a:endParaRPr>
          </a:p>
          <a:p>
            <a:pPr algn="ctr">
              <a:spcAft>
                <a:spcPts val="0"/>
              </a:spcAft>
            </a:pPr>
            <a:r>
              <a:rPr lang="fi-FI" sz="1400" dirty="0" smtClean="0">
                <a:solidFill>
                  <a:srgbClr val="1184CB"/>
                </a:solidFill>
                <a:effectLst/>
                <a:latin typeface="Calibri"/>
                <a:ea typeface="Times New Roman"/>
                <a:cs typeface="Times New Roman"/>
              </a:rPr>
              <a:t>iltapäivätoiminnalla </a:t>
            </a:r>
            <a:endParaRPr lang="fi-FI" sz="1200" dirty="0">
              <a:effectLst/>
              <a:latin typeface="Arial"/>
              <a:ea typeface="Calibri"/>
              <a:cs typeface="Calibri"/>
            </a:endParaRPr>
          </a:p>
          <a:p>
            <a:pPr algn="ctr">
              <a:spcAft>
                <a:spcPts val="0"/>
              </a:spcAft>
            </a:pPr>
            <a:r>
              <a:rPr lang="fi-FI" sz="1400" dirty="0">
                <a:solidFill>
                  <a:srgbClr val="1184CB"/>
                </a:solidFill>
                <a:effectLst/>
                <a:latin typeface="Calibri"/>
                <a:ea typeface="Times New Roman"/>
                <a:cs typeface="Times New Roman"/>
              </a:rPr>
              <a:t>pyritään vähentämään lasten yksinäistä aikaa ilman turvallisen </a:t>
            </a:r>
            <a:endParaRPr lang="fi-FI" sz="1200" dirty="0">
              <a:effectLst/>
              <a:latin typeface="Arial"/>
              <a:ea typeface="Calibri"/>
              <a:cs typeface="Calibri"/>
            </a:endParaRPr>
          </a:p>
          <a:p>
            <a:pPr algn="ctr">
              <a:spcAft>
                <a:spcPts val="0"/>
              </a:spcAft>
            </a:pPr>
            <a:r>
              <a:rPr lang="fi-FI" sz="1400" dirty="0">
                <a:solidFill>
                  <a:srgbClr val="1184CB"/>
                </a:solidFill>
                <a:effectLst/>
                <a:latin typeface="Calibri"/>
                <a:ea typeface="Times New Roman"/>
                <a:cs typeface="Times New Roman"/>
              </a:rPr>
              <a:t>aikuisen läsnäoloa.</a:t>
            </a:r>
            <a:endParaRPr lang="fi-FI" sz="1200" dirty="0">
              <a:effectLst/>
              <a:latin typeface="Arial"/>
              <a:ea typeface="Calibri"/>
              <a:cs typeface="Calibri"/>
            </a:endParaRPr>
          </a:p>
        </p:txBody>
      </p:sp>
    </p:spTree>
    <p:extLst>
      <p:ext uri="{BB962C8B-B14F-4D97-AF65-F5344CB8AC3E}">
        <p14:creationId xmlns:p14="http://schemas.microsoft.com/office/powerpoint/2010/main" val="27753717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2" y="43933"/>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i-FI"/>
          </a:p>
        </p:txBody>
      </p:sp>
      <p:sp>
        <p:nvSpPr>
          <p:cNvPr id="5" name="Automaattinen muoto 2"/>
          <p:cNvSpPr>
            <a:spLocks noChangeArrowheads="1"/>
          </p:cNvSpPr>
          <p:nvPr/>
        </p:nvSpPr>
        <p:spPr bwMode="auto">
          <a:xfrm>
            <a:off x="278415" y="1331640"/>
            <a:ext cx="1206370" cy="6624736"/>
          </a:xfrm>
          <a:prstGeom prst="roundRect">
            <a:avLst>
              <a:gd name="adj" fmla="val 10394"/>
            </a:avLst>
          </a:prstGeom>
          <a:solidFill>
            <a:schemeClr val="accent2"/>
          </a:solidFill>
          <a:ln w="9525">
            <a:solidFill>
              <a:srgbClr val="4F81BD"/>
            </a:solidFill>
            <a:round/>
            <a:headEnd/>
            <a:tailEnd/>
          </a:ln>
          <a:effectLst>
            <a:outerShdw dist="660034" dir="20934377" sx="75000" sy="75000" algn="tl" rotWithShape="0">
              <a:srgbClr val="BFBFBF">
                <a:alpha val="50000"/>
              </a:srgbClr>
            </a:outerShdw>
          </a:effectLst>
        </p:spPr>
        <p:txBody>
          <a:bodyPr vert="vert270" wrap="square" lIns="228600" tIns="228600" rIns="228600" bIns="22860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i-FI" altLang="fi-FI" sz="1050" b="0" i="0" u="none" strike="noStrike" cap="none" normalizeH="0" baseline="0" dirty="0" smtClean="0">
                <a:ln>
                  <a:noFill/>
                </a:ln>
                <a:solidFill>
                  <a:srgbClr val="FFFFFF"/>
                </a:solidFill>
                <a:effectLst/>
                <a:latin typeface="Arial" pitchFamily="34" charset="0"/>
                <a:ea typeface="Calibri" pitchFamily="34" charset="0"/>
                <a:cs typeface="Calibri" pitchFamily="34" charset="0"/>
              </a:rPr>
              <a:t>LASKUTUS</a:t>
            </a:r>
            <a:endParaRPr kumimoji="0" lang="fi-FI" altLang="fi-FI"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i-FI" altLang="fi-FI" sz="1050" b="0" i="0" u="none" strike="noStrike" cap="none" normalizeH="0" baseline="0" dirty="0" smtClean="0">
                <a:ln>
                  <a:noFill/>
                </a:ln>
                <a:solidFill>
                  <a:srgbClr val="FFFFFF"/>
                </a:solidFill>
                <a:effectLst/>
                <a:latin typeface="Arial" pitchFamily="34" charset="0"/>
                <a:ea typeface="Calibri" pitchFamily="34" charset="0"/>
                <a:cs typeface="Calibri" pitchFamily="34" charset="0"/>
              </a:rPr>
              <a:t>KOULUTUKSET</a:t>
            </a:r>
            <a:endParaRPr kumimoji="0" lang="fi-FI" altLang="fi-FI"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i-FI" altLang="fi-FI" sz="1050" b="0" i="0" u="none" strike="noStrike" cap="none" normalizeH="0" baseline="0" dirty="0" smtClean="0">
                <a:ln>
                  <a:noFill/>
                </a:ln>
                <a:solidFill>
                  <a:srgbClr val="FFFFFF"/>
                </a:solidFill>
                <a:effectLst/>
                <a:latin typeface="Arial" pitchFamily="34" charset="0"/>
                <a:ea typeface="Calibri" pitchFamily="34" charset="0"/>
                <a:cs typeface="Calibri" pitchFamily="34" charset="0"/>
              </a:rPr>
              <a:t>OPPILASHUOLTORYHMIIN OSALLISTUMINEN</a:t>
            </a:r>
            <a:endParaRPr kumimoji="0" lang="fi-FI" altLang="fi-FI"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i-FI" altLang="fi-FI" sz="1050" b="0" i="0" u="none" strike="noStrike" cap="none" normalizeH="0" baseline="0" dirty="0" smtClean="0">
                <a:ln>
                  <a:noFill/>
                </a:ln>
                <a:solidFill>
                  <a:srgbClr val="FFFFFF"/>
                </a:solidFill>
                <a:effectLst/>
                <a:latin typeface="Arial" pitchFamily="34" charset="0"/>
                <a:ea typeface="Calibri" pitchFamily="34" charset="0"/>
                <a:cs typeface="Calibri" pitchFamily="34" charset="0"/>
              </a:rPr>
              <a:t>OPPILASPALAVEREIHIN OSALLISTUMINEN</a:t>
            </a:r>
          </a:p>
          <a:p>
            <a:pPr algn="ctr" eaLnBrk="0" fontAlgn="base" hangingPunct="0">
              <a:spcBef>
                <a:spcPct val="0"/>
              </a:spcBef>
              <a:spcAft>
                <a:spcPct val="0"/>
              </a:spcAft>
            </a:pPr>
            <a:r>
              <a:rPr lang="fi-FI" altLang="fi-FI" sz="1050" dirty="0">
                <a:solidFill>
                  <a:srgbClr val="FFFFFF"/>
                </a:solidFill>
                <a:latin typeface="Arial" pitchFamily="34" charset="0"/>
                <a:ea typeface="Calibri" pitchFamily="34" charset="0"/>
                <a:cs typeface="Calibri" pitchFamily="34" charset="0"/>
              </a:rPr>
              <a:t>VASTUUOHJAAJATIIMIT, VASTUUOHJAAJIEN </a:t>
            </a:r>
            <a:r>
              <a:rPr lang="fi-FI" altLang="fi-FI" sz="1050" dirty="0" smtClean="0">
                <a:solidFill>
                  <a:srgbClr val="FFFFFF"/>
                </a:solidFill>
                <a:latin typeface="Arial" pitchFamily="34" charset="0"/>
                <a:ea typeface="Calibri" pitchFamily="34" charset="0"/>
                <a:cs typeface="Calibri" pitchFamily="34" charset="0"/>
              </a:rPr>
              <a:t>VERTAISTUKIRYHMÄT</a:t>
            </a:r>
            <a:endParaRPr lang="fi-FI" altLang="fi-FI" sz="1050" dirty="0">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fi-FI" altLang="fi-FI" sz="105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4"/>
          <p:cNvSpPr>
            <a:spLocks noChangeArrowheads="1"/>
          </p:cNvSpPr>
          <p:nvPr/>
        </p:nvSpPr>
        <p:spPr bwMode="auto">
          <a:xfrm>
            <a:off x="1772816" y="-6061601"/>
            <a:ext cx="4968552" cy="151118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i-FI" altLang="fi-FI" sz="1800"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1800"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i-FI" altLang="fi-FI" b="1" dirty="0">
              <a:ea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1800"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i-FI" altLang="fi-FI" b="1" dirty="0">
              <a:ea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1800"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i-FI" altLang="fi-FI" b="1" dirty="0">
              <a:ea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1800"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i-FI" altLang="fi-FI" b="1" dirty="0">
              <a:ea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1800"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i-FI" altLang="fi-FI" b="1" dirty="0">
              <a:ea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1800"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i-FI" altLang="fi-FI" b="1" dirty="0">
              <a:ea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1800"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i-FI" altLang="fi-FI" b="1" dirty="0">
              <a:ea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1800"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i-FI" altLang="fi-FI" b="1" dirty="0">
              <a:ea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1800"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i-FI" altLang="fi-FI" b="1" dirty="0">
              <a:ea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1800"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i-FI" altLang="fi-FI" b="1" dirty="0">
              <a:ea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8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lang="fi-FI" altLang="fi-FI" b="1" dirty="0">
              <a:ea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600" b="1" i="0" u="none" strike="noStrike" cap="none" normalizeH="0" baseline="0" dirty="0" smtClean="0">
                <a:ln>
                  <a:noFill/>
                </a:ln>
                <a:solidFill>
                  <a:schemeClr val="tx1"/>
                </a:solidFill>
                <a:effectLst/>
                <a:latin typeface="Arial" pitchFamily="34" charset="0"/>
                <a:ea typeface="Calibri" pitchFamily="34" charset="0"/>
                <a:cs typeface="Arial" pitchFamily="34" charset="0"/>
              </a:rPr>
              <a:t>OHJAAJAN VUOSIKELLO, </a:t>
            </a:r>
            <a:r>
              <a:rPr kumimoji="0" lang="fi-FI" altLang="fi-FI" sz="1600" b="1" i="0" u="none" strike="noStrike" cap="none" normalizeH="0" baseline="0" dirty="0" err="1" smtClean="0">
                <a:ln>
                  <a:noFill/>
                </a:ln>
                <a:solidFill>
                  <a:schemeClr val="tx1"/>
                </a:solidFill>
                <a:effectLst/>
                <a:latin typeface="Arial" pitchFamily="34" charset="0"/>
                <a:ea typeface="Calibri" pitchFamily="34" charset="0"/>
                <a:cs typeface="Arial" pitchFamily="34" charset="0"/>
              </a:rPr>
              <a:t>Jälkkäri</a:t>
            </a:r>
            <a:endParaRPr kumimoji="0" lang="fi-FI" altLang="fi-FI"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i-FI" altLang="fi-FI" sz="1050" dirty="0" smtClean="0">
              <a:ea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050" b="1" i="0" u="none" strike="noStrike" cap="none" normalizeH="0" baseline="0" dirty="0" smtClean="0">
                <a:ln>
                  <a:noFill/>
                </a:ln>
                <a:solidFill>
                  <a:schemeClr val="tx1"/>
                </a:solidFill>
                <a:effectLst/>
                <a:ea typeface="Calibri" pitchFamily="34" charset="0"/>
              </a:rPr>
              <a:t>Elokuu</a:t>
            </a:r>
            <a:r>
              <a:rPr kumimoji="0" lang="fi-FI" altLang="fi-FI" sz="1050" b="0" i="0" u="none" strike="noStrike" cap="none" normalizeH="0" baseline="0" dirty="0" smtClean="0">
                <a:ln>
                  <a:noFill/>
                </a:ln>
                <a:solidFill>
                  <a:schemeClr val="tx1"/>
                </a:solidFill>
                <a:effectLst/>
                <a:ea typeface="Calibri" pitchFamily="34" charset="0"/>
              </a:rPr>
              <a:t>	</a:t>
            </a:r>
          </a:p>
          <a:p>
            <a:pPr marL="171450" indent="-171450" eaLnBrk="0" hangingPunct="0">
              <a:buFont typeface="Arial" panose="020B0604020202020204" pitchFamily="34" charset="0"/>
              <a:buChar char="•"/>
            </a:pPr>
            <a:r>
              <a:rPr lang="fi-FI" altLang="fi-FI" sz="1050" dirty="0" smtClean="0">
                <a:ea typeface="Calibri" pitchFamily="34" charset="0"/>
              </a:rPr>
              <a:t>uusien ohjaajien perehdytyskoulutus</a:t>
            </a:r>
            <a:endParaRPr kumimoji="0" lang="fi-FI" altLang="fi-FI" sz="1050" b="0" i="0"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b="0" i="0" u="none" strike="noStrike" cap="none" normalizeH="0" baseline="0" dirty="0" smtClean="0">
                <a:ln>
                  <a:noFill/>
                </a:ln>
                <a:solidFill>
                  <a:schemeClr val="tx1"/>
                </a:solidFill>
                <a:effectLst/>
                <a:ea typeface="Calibri" pitchFamily="34" charset="0"/>
              </a:rPr>
              <a:t>mahdolliset tutustumisillat tai vanhempainiltoihin osallistuminen</a:t>
            </a:r>
            <a:endParaRPr kumimoji="0" lang="fi-FI" altLang="fi-FI" sz="1050" b="0" i="0"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b="0" i="0" u="none" strike="noStrike" cap="none" normalizeH="0" baseline="0" dirty="0" smtClean="0">
                <a:ln>
                  <a:noFill/>
                </a:ln>
                <a:solidFill>
                  <a:schemeClr val="tx1"/>
                </a:solidFill>
                <a:effectLst/>
                <a:ea typeface="Calibri" pitchFamily="34" charset="0"/>
              </a:rPr>
              <a:t>ryhmät käynnistyvät,</a:t>
            </a:r>
            <a:r>
              <a:rPr kumimoji="0" lang="fi-FI" altLang="fi-FI" sz="1050" b="0" i="0" u="none" strike="noStrike" cap="none" normalizeH="0" dirty="0" smtClean="0">
                <a:ln>
                  <a:noFill/>
                </a:ln>
                <a:solidFill>
                  <a:schemeClr val="tx1"/>
                </a:solidFill>
                <a:effectLst/>
                <a:ea typeface="Calibri" pitchFamily="34" charset="0"/>
              </a:rPr>
              <a:t> panostetaan </a:t>
            </a:r>
            <a:r>
              <a:rPr kumimoji="0" lang="fi-FI" altLang="fi-FI" sz="1050" b="0" i="0" u="none" strike="noStrike" cap="none" normalizeH="0" dirty="0" err="1" smtClean="0">
                <a:ln>
                  <a:noFill/>
                </a:ln>
                <a:solidFill>
                  <a:schemeClr val="tx1"/>
                </a:solidFill>
                <a:effectLst/>
                <a:ea typeface="Calibri" pitchFamily="34" charset="0"/>
              </a:rPr>
              <a:t>ryhmäyttämiseen</a:t>
            </a:r>
            <a:endParaRPr kumimoji="0" lang="fi-FI" altLang="fi-FI" sz="1050" b="0" i="0"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b="0" i="0" u="none" strike="noStrike" cap="none" normalizeH="0" baseline="0" dirty="0" smtClean="0">
                <a:ln>
                  <a:noFill/>
                </a:ln>
                <a:solidFill>
                  <a:schemeClr val="tx1"/>
                </a:solidFill>
                <a:effectLst/>
                <a:ea typeface="Calibri" pitchFamily="34" charset="0"/>
              </a:rPr>
              <a:t>yhteistyö koulun ja muiden yhteistyökumppaneiden kanssa käynnistyy</a:t>
            </a:r>
            <a:endParaRPr kumimoji="0" lang="fi-FI" altLang="fi-FI" sz="105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050" i="1" u="none" strike="noStrike" cap="none" normalizeH="0" baseline="0" dirty="0" smtClean="0">
                <a:ln>
                  <a:noFill/>
                </a:ln>
                <a:solidFill>
                  <a:schemeClr val="tx1"/>
                </a:solidFill>
                <a:effectLst/>
                <a:ea typeface="Calibri" pitchFamily="34" charset="0"/>
              </a:rPr>
              <a:t>VASTUUOHJAAJA: </a:t>
            </a:r>
            <a:endParaRPr kumimoji="0" lang="fi-FI" altLang="fi-FI" sz="1050" i="1"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i="1" u="none" strike="noStrike" cap="none" normalizeH="0" baseline="0" dirty="0" smtClean="0">
                <a:ln>
                  <a:noFill/>
                </a:ln>
                <a:solidFill>
                  <a:schemeClr val="tx1"/>
                </a:solidFill>
                <a:effectLst/>
                <a:ea typeface="Calibri" pitchFamily="34" charset="0"/>
              </a:rPr>
              <a:t> </a:t>
            </a:r>
            <a:r>
              <a:rPr lang="fi-FI" altLang="fi-FI" sz="1050" i="1" dirty="0" smtClean="0">
                <a:ea typeface="Calibri" pitchFamily="34" charset="0"/>
              </a:rPr>
              <a:t>tekee lapsilistat ja lähettää tarvittavat tiedot hallintoon</a:t>
            </a:r>
            <a:endParaRPr kumimoji="0" lang="fi-FI" altLang="fi-FI" sz="1050" i="1"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fi-FI" altLang="fi-FI" sz="1050" i="1" dirty="0">
                <a:ea typeface="Calibri" pitchFamily="34" charset="0"/>
              </a:rPr>
              <a:t> </a:t>
            </a:r>
            <a:r>
              <a:rPr lang="fi-FI" altLang="fi-FI" sz="1050" i="1" dirty="0" smtClean="0">
                <a:ea typeface="Calibri" pitchFamily="34" charset="0"/>
              </a:rPr>
              <a:t>t</a:t>
            </a:r>
            <a:r>
              <a:rPr kumimoji="0" lang="fi-FI" altLang="fi-FI" sz="1050" i="1" u="none" strike="noStrike" cap="none" normalizeH="0" baseline="0" dirty="0" smtClean="0">
                <a:ln>
                  <a:noFill/>
                </a:ln>
                <a:solidFill>
                  <a:schemeClr val="tx1"/>
                </a:solidFill>
                <a:effectLst/>
                <a:ea typeface="Calibri" pitchFamily="34" charset="0"/>
              </a:rPr>
              <a:t>oiminnasta tiedottaminen koteihin </a:t>
            </a:r>
            <a:endParaRPr kumimoji="0" lang="fi-FI" altLang="fi-FI" sz="1050" i="1"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i="1" u="none" strike="noStrike" cap="none" normalizeH="0" baseline="0" dirty="0" smtClean="0">
                <a:ln>
                  <a:noFill/>
                </a:ln>
                <a:solidFill>
                  <a:schemeClr val="tx1"/>
                </a:solidFill>
                <a:effectLst/>
                <a:ea typeface="Calibri" pitchFamily="34" charset="0"/>
              </a:rPr>
              <a:t> toimintasuunnitelmat</a:t>
            </a:r>
          </a:p>
          <a:p>
            <a:pPr marL="0" marR="0" lvl="0" indent="0" algn="l" defTabSz="914400" rtl="0" eaLnBrk="0" fontAlgn="base" latinLnBrk="0" hangingPunct="0">
              <a:lnSpc>
                <a:spcPct val="100000"/>
              </a:lnSpc>
              <a:spcBef>
                <a:spcPct val="0"/>
              </a:spcBef>
              <a:spcAft>
                <a:spcPct val="0"/>
              </a:spcAft>
              <a:buClrTx/>
              <a:buSzTx/>
              <a:tabLst/>
            </a:pPr>
            <a:endParaRPr kumimoji="0" lang="fi-FI" altLang="fi-FI" sz="105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050" b="1" i="0" u="none" strike="noStrike" cap="none" normalizeH="0" baseline="0" dirty="0" smtClean="0">
                <a:ln>
                  <a:noFill/>
                </a:ln>
                <a:solidFill>
                  <a:schemeClr val="tx1"/>
                </a:solidFill>
                <a:effectLst/>
                <a:ea typeface="Calibri" pitchFamily="34" charset="0"/>
              </a:rPr>
              <a:t>Syyskuu</a:t>
            </a:r>
            <a:endParaRPr kumimoji="0" lang="fi-FI" altLang="fi-FI" sz="1050" b="1" i="0"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b="0" i="0" u="none" strike="noStrike" cap="none" normalizeH="0" baseline="0" dirty="0" smtClean="0">
                <a:ln>
                  <a:noFill/>
                </a:ln>
                <a:solidFill>
                  <a:schemeClr val="tx1"/>
                </a:solidFill>
                <a:effectLst/>
                <a:ea typeface="Calibri" pitchFamily="34" charset="0"/>
              </a:rPr>
              <a:t> kerhot käynnistyvät</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i-FI" altLang="fi-FI" sz="105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050" b="1" i="0" u="none" strike="noStrike" cap="none" normalizeH="0" baseline="0" dirty="0" smtClean="0">
                <a:ln>
                  <a:noFill/>
                </a:ln>
                <a:solidFill>
                  <a:schemeClr val="tx1"/>
                </a:solidFill>
                <a:effectLst/>
                <a:ea typeface="Calibri" pitchFamily="34" charset="0"/>
              </a:rPr>
              <a:t>Lokakuu</a:t>
            </a:r>
            <a:endParaRPr kumimoji="0" lang="fi-FI" altLang="fi-FI" sz="1050" b="1" i="0"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b="0" i="0" u="none" strike="noStrike" cap="none" normalizeH="0" baseline="0" dirty="0" smtClean="0">
                <a:ln>
                  <a:noFill/>
                </a:ln>
                <a:solidFill>
                  <a:schemeClr val="tx1"/>
                </a:solidFill>
                <a:effectLst/>
                <a:ea typeface="Calibri" pitchFamily="34" charset="0"/>
              </a:rPr>
              <a:t> mahdolliset yhteishankinnat</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i-FI" altLang="fi-FI" sz="105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050" b="1" i="0" u="none" strike="noStrike" cap="none" normalizeH="0" baseline="0" dirty="0" smtClean="0">
                <a:ln>
                  <a:noFill/>
                </a:ln>
                <a:solidFill>
                  <a:schemeClr val="tx1"/>
                </a:solidFill>
                <a:effectLst/>
                <a:ea typeface="Calibri" pitchFamily="34" charset="0"/>
              </a:rPr>
              <a:t>Marraskuu</a:t>
            </a:r>
            <a:endParaRPr kumimoji="0" lang="fi-FI" altLang="fi-FI" sz="1050" b="1" i="0"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b="0" i="0" u="none" strike="noStrike" cap="none" normalizeH="0" baseline="0" dirty="0" smtClean="0">
                <a:ln>
                  <a:noFill/>
                </a:ln>
                <a:solidFill>
                  <a:schemeClr val="tx1"/>
                </a:solidFill>
                <a:effectLst/>
                <a:ea typeface="Calibri" pitchFamily="34" charset="0"/>
              </a:rPr>
              <a:t> lasten ja huoltajien toiveiden kartoitus kevään toimintasuunnitelmaan</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i-FI" altLang="fi-FI" sz="105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050" b="1" i="0" u="none" strike="noStrike" cap="none" normalizeH="0" baseline="0" dirty="0" smtClean="0">
                <a:ln>
                  <a:noFill/>
                </a:ln>
                <a:solidFill>
                  <a:schemeClr val="tx1"/>
                </a:solidFill>
                <a:effectLst/>
                <a:ea typeface="Calibri" pitchFamily="34" charset="0"/>
              </a:rPr>
              <a:t>Joulukuu</a:t>
            </a:r>
            <a:endParaRPr kumimoji="0" lang="fi-FI" altLang="fi-FI" sz="1050" b="1"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050" i="1" u="none" strike="noStrike" cap="none" normalizeH="0" baseline="0" dirty="0" smtClean="0">
                <a:ln>
                  <a:noFill/>
                </a:ln>
                <a:solidFill>
                  <a:schemeClr val="tx1"/>
                </a:solidFill>
                <a:effectLst/>
                <a:ea typeface="Calibri" pitchFamily="34" charset="0"/>
              </a:rPr>
              <a:t>VASTUUOHJAAJA:</a:t>
            </a:r>
            <a:endParaRPr kumimoji="0" lang="fi-FI" altLang="fi-FI" sz="1050" i="1"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i="1" u="none" strike="noStrike" cap="none" normalizeH="0" baseline="0" dirty="0" smtClean="0">
                <a:ln>
                  <a:noFill/>
                </a:ln>
                <a:solidFill>
                  <a:schemeClr val="tx1"/>
                </a:solidFill>
                <a:effectLst/>
                <a:ea typeface="Calibri" pitchFamily="34" charset="0"/>
              </a:rPr>
              <a:t> kevään toimintasuunnitelma</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i-FI" altLang="fi-FI" sz="105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050" b="1" i="0" u="none" strike="noStrike" cap="none" normalizeH="0" baseline="0" dirty="0" smtClean="0">
                <a:ln>
                  <a:noFill/>
                </a:ln>
                <a:solidFill>
                  <a:schemeClr val="tx1"/>
                </a:solidFill>
                <a:effectLst/>
                <a:ea typeface="Calibri" pitchFamily="34" charset="0"/>
              </a:rPr>
              <a:t>Tammikuu</a:t>
            </a:r>
            <a:endParaRPr kumimoji="0" lang="fi-FI" altLang="fi-FI" sz="1050" b="1" i="0"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b="0" i="0" u="none" strike="noStrike" cap="none" normalizeH="0" baseline="0" dirty="0" smtClean="0">
                <a:ln>
                  <a:noFill/>
                </a:ln>
                <a:solidFill>
                  <a:schemeClr val="tx1"/>
                </a:solidFill>
                <a:effectLst/>
                <a:ea typeface="Calibri" pitchFamily="34" charset="0"/>
              </a:rPr>
              <a:t> tyytyväisyyskyselyt</a:t>
            </a:r>
            <a:endParaRPr kumimoji="0" lang="fi-FI" altLang="fi-FI" sz="105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050" i="1" u="none" strike="noStrike" cap="none" normalizeH="0" baseline="0" dirty="0" smtClean="0">
                <a:ln>
                  <a:noFill/>
                </a:ln>
                <a:solidFill>
                  <a:schemeClr val="tx1"/>
                </a:solidFill>
                <a:effectLst/>
                <a:ea typeface="Calibri" pitchFamily="34" charset="0"/>
              </a:rPr>
              <a:t>VASTUUOHJAAJA:</a:t>
            </a:r>
            <a:endParaRPr kumimoji="0" lang="fi-FI" altLang="fi-FI" sz="1050" i="1"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i="1" u="none" strike="noStrike" cap="none" normalizeH="0" baseline="0" dirty="0" smtClean="0">
                <a:ln>
                  <a:noFill/>
                </a:ln>
                <a:solidFill>
                  <a:schemeClr val="tx1"/>
                </a:solidFill>
                <a:effectLst/>
                <a:ea typeface="Calibri" pitchFamily="34" charset="0"/>
              </a:rPr>
              <a:t> </a:t>
            </a:r>
            <a:r>
              <a:rPr lang="fi-FI" altLang="fi-FI" sz="1050" i="1" dirty="0" smtClean="0">
                <a:ea typeface="Calibri" pitchFamily="34" charset="0"/>
              </a:rPr>
              <a:t>tekee lapsilistat ja lähettää tarvittavat tiedot hallintoon</a:t>
            </a:r>
            <a:endParaRPr kumimoji="0" lang="fi-FI" altLang="fi-FI" sz="1050" i="1" u="none" strike="noStrike" cap="none" normalizeH="0" baseline="0" dirty="0" smtClean="0">
              <a:ln>
                <a:noFill/>
              </a:ln>
              <a:solidFill>
                <a:schemeClr val="tx1"/>
              </a:solidFill>
              <a:effectLst/>
              <a:ea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i-FI" altLang="fi-FI" sz="105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050" b="1" i="0" u="none" strike="noStrike" cap="none" normalizeH="0" baseline="0" dirty="0" smtClean="0">
                <a:ln>
                  <a:noFill/>
                </a:ln>
                <a:solidFill>
                  <a:schemeClr val="tx1"/>
                </a:solidFill>
                <a:effectLst/>
                <a:ea typeface="Calibri" pitchFamily="34" charset="0"/>
              </a:rPr>
              <a:t>Helmikuu</a:t>
            </a:r>
            <a:endParaRPr kumimoji="0" lang="fi-FI" altLang="fi-FI" sz="1050" b="1" i="0"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b="0" i="0" u="none" strike="noStrike" cap="none" normalizeH="0" baseline="0" dirty="0" smtClean="0">
                <a:ln>
                  <a:noFill/>
                </a:ln>
                <a:solidFill>
                  <a:schemeClr val="tx1"/>
                </a:solidFill>
                <a:effectLst/>
                <a:ea typeface="Calibri" pitchFamily="34" charset="0"/>
              </a:rPr>
              <a:t> toimintaan hakeminen</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i-FI" altLang="fi-FI" sz="105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050" b="1" i="0" u="none" strike="noStrike" cap="none" normalizeH="0" baseline="0" dirty="0" smtClean="0">
                <a:ln>
                  <a:noFill/>
                </a:ln>
                <a:solidFill>
                  <a:schemeClr val="tx1"/>
                </a:solidFill>
                <a:effectLst/>
                <a:ea typeface="Calibri" pitchFamily="34" charset="0"/>
              </a:rPr>
              <a:t>Maaliskuu</a:t>
            </a:r>
            <a:endParaRPr kumimoji="0" lang="fi-FI" altLang="fi-FI" sz="1050" b="1" i="0"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b="0" i="0" u="none" strike="noStrike" cap="none" normalizeH="0" baseline="0" dirty="0" smtClean="0">
                <a:ln>
                  <a:noFill/>
                </a:ln>
                <a:solidFill>
                  <a:schemeClr val="tx1"/>
                </a:solidFill>
                <a:effectLst/>
                <a:ea typeface="Calibri" pitchFamily="34" charset="0"/>
              </a:rPr>
              <a:t> mahdolliset yhteishankinnat</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i-FI" altLang="fi-FI" sz="105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050" b="1" i="0" u="none" strike="noStrike" cap="none" normalizeH="0" baseline="0" dirty="0" smtClean="0">
                <a:ln>
                  <a:noFill/>
                </a:ln>
                <a:solidFill>
                  <a:schemeClr val="tx1"/>
                </a:solidFill>
                <a:effectLst/>
                <a:ea typeface="Calibri" pitchFamily="34" charset="0"/>
              </a:rPr>
              <a:t>Huhtikuu</a:t>
            </a:r>
            <a:endParaRPr kumimoji="0" lang="fi-FI" altLang="fi-FI" sz="1050" b="1" i="0"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b="0" i="0" u="none" strike="noStrike" cap="none" normalizeH="0" baseline="0" dirty="0" smtClean="0">
                <a:ln>
                  <a:noFill/>
                </a:ln>
                <a:solidFill>
                  <a:schemeClr val="tx1"/>
                </a:solidFill>
                <a:effectLst/>
                <a:ea typeface="Calibri" pitchFamily="34" charset="0"/>
              </a:rPr>
              <a:t> haku päättyy</a:t>
            </a:r>
            <a:endParaRPr kumimoji="0" lang="fi-FI" altLang="fi-FI" sz="1050" b="0" i="0"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b="0" i="0" u="none" strike="noStrike" cap="none" normalizeH="0" baseline="0" dirty="0" smtClean="0">
                <a:ln>
                  <a:noFill/>
                </a:ln>
                <a:solidFill>
                  <a:schemeClr val="tx1"/>
                </a:solidFill>
                <a:effectLst/>
                <a:ea typeface="Calibri" pitchFamily="34" charset="0"/>
              </a:rPr>
              <a:t> ilmoittautuminen kesätoimintaan</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i-FI" altLang="fi-FI" sz="105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050" b="1" i="0" u="none" strike="noStrike" cap="none" normalizeH="0" baseline="0" dirty="0" smtClean="0">
                <a:ln>
                  <a:noFill/>
                </a:ln>
                <a:solidFill>
                  <a:schemeClr val="tx1"/>
                </a:solidFill>
                <a:effectLst/>
                <a:ea typeface="Calibri" pitchFamily="34" charset="0"/>
              </a:rPr>
              <a:t>Toukokuu</a:t>
            </a:r>
            <a:endParaRPr kumimoji="0" lang="fi-FI" altLang="fi-FI" sz="1050" b="1" i="0"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b="0" i="0" u="none" strike="noStrike" cap="none" normalizeH="0" baseline="0" dirty="0" smtClean="0">
                <a:ln>
                  <a:noFill/>
                </a:ln>
                <a:solidFill>
                  <a:schemeClr val="tx1"/>
                </a:solidFill>
                <a:effectLst/>
                <a:ea typeface="Calibri" pitchFamily="34" charset="0"/>
              </a:rPr>
              <a:t> </a:t>
            </a:r>
            <a:r>
              <a:rPr kumimoji="0" lang="fi-FI" altLang="fi-FI" sz="1050" b="0" i="0" u="none" strike="noStrike" cap="none" normalizeH="0" baseline="0" dirty="0" err="1" smtClean="0">
                <a:ln>
                  <a:noFill/>
                </a:ln>
                <a:solidFill>
                  <a:schemeClr val="tx1"/>
                </a:solidFill>
                <a:effectLst/>
                <a:ea typeface="Calibri" pitchFamily="34" charset="0"/>
              </a:rPr>
              <a:t>Jälkkäreiden</a:t>
            </a:r>
            <a:r>
              <a:rPr kumimoji="0" lang="fi-FI" altLang="fi-FI" sz="1050" b="0" i="0" u="none" strike="noStrike" cap="none" normalizeH="0" baseline="0" dirty="0" smtClean="0">
                <a:ln>
                  <a:noFill/>
                </a:ln>
                <a:solidFill>
                  <a:schemeClr val="tx1"/>
                </a:solidFill>
                <a:effectLst/>
                <a:ea typeface="Calibri" pitchFamily="34" charset="0"/>
              </a:rPr>
              <a:t> ja </a:t>
            </a:r>
            <a:r>
              <a:rPr kumimoji="0" lang="fi-FI" altLang="fi-FI" sz="1050" b="0" i="0" u="none" strike="noStrike" cap="none" normalizeH="0" baseline="0" dirty="0" err="1" smtClean="0">
                <a:ln>
                  <a:noFill/>
                </a:ln>
                <a:solidFill>
                  <a:schemeClr val="tx1"/>
                </a:solidFill>
                <a:effectLst/>
                <a:ea typeface="Calibri" pitchFamily="34" charset="0"/>
              </a:rPr>
              <a:t>Verttien</a:t>
            </a:r>
            <a:r>
              <a:rPr kumimoji="0" lang="fi-FI" altLang="fi-FI" sz="1050" b="0" i="0" u="none" strike="noStrike" cap="none" normalizeH="0" baseline="0" dirty="0" smtClean="0">
                <a:ln>
                  <a:noFill/>
                </a:ln>
                <a:solidFill>
                  <a:schemeClr val="tx1"/>
                </a:solidFill>
                <a:effectLst/>
                <a:ea typeface="Calibri" pitchFamily="34" charset="0"/>
              </a:rPr>
              <a:t> yhteinen tapahtuma</a:t>
            </a:r>
            <a:endParaRPr kumimoji="0" lang="fi-FI" altLang="fi-FI" sz="1050" b="0" i="0"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b="0" i="0" u="none" strike="noStrike" cap="none" normalizeH="0" baseline="0" dirty="0" smtClean="0">
                <a:ln>
                  <a:noFill/>
                </a:ln>
                <a:solidFill>
                  <a:schemeClr val="tx1"/>
                </a:solidFill>
                <a:effectLst/>
                <a:ea typeface="Calibri" pitchFamily="34" charset="0"/>
              </a:rPr>
              <a:t> lautakunnan vahvistama toimintasuunnitelma välitetään ohjaajille</a:t>
            </a:r>
            <a:endParaRPr kumimoji="0" lang="fi-FI" altLang="fi-FI" sz="1050" b="0" i="0"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b="0" i="0" u="none" strike="noStrike" cap="none" normalizeH="0" baseline="0" dirty="0" smtClean="0">
                <a:ln>
                  <a:noFill/>
                </a:ln>
                <a:solidFill>
                  <a:schemeClr val="tx1"/>
                </a:solidFill>
                <a:effectLst/>
                <a:ea typeface="Calibri" pitchFamily="34" charset="0"/>
              </a:rPr>
              <a:t> mahdolliset tutustumisillat tai vanhempainiltoihin osallistuminen</a:t>
            </a:r>
            <a:endParaRPr kumimoji="0" lang="fi-FI" altLang="fi-FI" sz="105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050" b="0" i="0" u="none" strike="noStrike" cap="none" normalizeH="0" baseline="0" dirty="0" smtClean="0">
                <a:ln>
                  <a:noFill/>
                </a:ln>
                <a:solidFill>
                  <a:schemeClr val="tx1"/>
                </a:solidFill>
                <a:effectLst/>
                <a:ea typeface="Calibri" pitchFamily="34" charset="0"/>
              </a:rPr>
              <a:t> </a:t>
            </a:r>
            <a:r>
              <a:rPr kumimoji="0" lang="fi-FI" altLang="fi-FI" sz="1050" i="1" u="none" strike="noStrike" cap="none" normalizeH="0" baseline="0" dirty="0" smtClean="0">
                <a:ln>
                  <a:noFill/>
                </a:ln>
                <a:solidFill>
                  <a:schemeClr val="tx1"/>
                </a:solidFill>
                <a:effectLst/>
                <a:ea typeface="Calibri" pitchFamily="34" charset="0"/>
              </a:rPr>
              <a:t>VASTUUOHJAAJA:</a:t>
            </a:r>
            <a:endParaRPr kumimoji="0" lang="fi-FI" altLang="fi-FI" sz="1050" i="1" u="none" strike="noStrike" cap="none" normalizeH="0" baseline="0" dirty="0" smtClean="0">
              <a:ln>
                <a:noFill/>
              </a:ln>
              <a:solidFill>
                <a:schemeClr val="tx1"/>
              </a:solidFill>
              <a:effectLst/>
            </a:endParaRPr>
          </a:p>
          <a:p>
            <a:pPr marL="171450" marR="0" lvl="0" indent="-171450"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i="1" u="none" strike="noStrike" cap="none" normalizeH="0" baseline="0" dirty="0" smtClean="0">
                <a:ln>
                  <a:noFill/>
                </a:ln>
                <a:solidFill>
                  <a:schemeClr val="tx1"/>
                </a:solidFill>
                <a:effectLst/>
                <a:ea typeface="Calibri" pitchFamily="34" charset="0"/>
              </a:rPr>
              <a:t> hyväksymiskirjeet koteihin</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i-FI" altLang="fi-FI" sz="105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050" b="1" i="0" u="none" strike="noStrike" cap="none" normalizeH="0" baseline="0" dirty="0" smtClean="0">
                <a:ln>
                  <a:noFill/>
                </a:ln>
                <a:solidFill>
                  <a:schemeClr val="tx1"/>
                </a:solidFill>
                <a:effectLst/>
                <a:ea typeface="Calibri" pitchFamily="34" charset="0"/>
              </a:rPr>
              <a:t>Kesäkuu</a:t>
            </a:r>
            <a:endParaRPr kumimoji="0" lang="fi-FI" altLang="fi-FI" sz="1050" b="1" i="0"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b="0" i="0" u="none" strike="noStrike" cap="none" normalizeH="0" baseline="0" dirty="0" smtClean="0">
                <a:ln>
                  <a:noFill/>
                </a:ln>
                <a:solidFill>
                  <a:schemeClr val="tx1"/>
                </a:solidFill>
                <a:effectLst/>
                <a:ea typeface="Calibri" pitchFamily="34" charset="0"/>
              </a:rPr>
              <a:t> </a:t>
            </a:r>
            <a:r>
              <a:rPr kumimoji="0" lang="fi-FI" altLang="fi-FI" sz="1050" b="0" i="0" u="none" strike="noStrike" cap="none" normalizeH="0" baseline="0" dirty="0" err="1" smtClean="0">
                <a:ln>
                  <a:noFill/>
                </a:ln>
                <a:solidFill>
                  <a:schemeClr val="tx1"/>
                </a:solidFill>
                <a:effectLst/>
                <a:ea typeface="Calibri" pitchFamily="34" charset="0"/>
              </a:rPr>
              <a:t>Kesä-Jälkkärit</a:t>
            </a:r>
            <a:r>
              <a:rPr kumimoji="0" lang="fi-FI" altLang="fi-FI" sz="1050" b="0" i="0" u="none" strike="noStrike" cap="none" normalizeH="0" baseline="0" dirty="0" smtClean="0">
                <a:ln>
                  <a:noFill/>
                </a:ln>
                <a:solidFill>
                  <a:schemeClr val="tx1"/>
                </a:solidFill>
                <a:effectLst/>
                <a:ea typeface="Calibri" pitchFamily="34" charset="0"/>
              </a:rPr>
              <a:t> </a:t>
            </a:r>
            <a:r>
              <a:rPr lang="fi-FI" altLang="fi-FI" sz="1050" dirty="0" smtClean="0">
                <a:ea typeface="Calibri" pitchFamily="34" charset="0"/>
              </a:rPr>
              <a:t>ja</a:t>
            </a:r>
            <a:r>
              <a:rPr kumimoji="0" lang="fi-FI" altLang="fi-FI" sz="1050" b="0" i="0" u="none" strike="noStrike" cap="none" normalizeH="0" baseline="0" dirty="0" smtClean="0">
                <a:ln>
                  <a:noFill/>
                </a:ln>
                <a:solidFill>
                  <a:schemeClr val="tx1"/>
                </a:solidFill>
                <a:effectLst/>
                <a:ea typeface="Calibri" pitchFamily="34" charset="0"/>
              </a:rPr>
              <a:t> </a:t>
            </a:r>
            <a:r>
              <a:rPr kumimoji="0" lang="fi-FI" altLang="fi-FI" sz="1050" b="0" i="0" u="none" strike="noStrike" cap="none" normalizeH="0" baseline="0" dirty="0" err="1" smtClean="0">
                <a:ln>
                  <a:noFill/>
                </a:ln>
                <a:solidFill>
                  <a:schemeClr val="tx1"/>
                </a:solidFill>
                <a:effectLst/>
                <a:ea typeface="Calibri" pitchFamily="34" charset="0"/>
              </a:rPr>
              <a:t>-Vertit</a:t>
            </a:r>
            <a:endParaRPr kumimoji="0" lang="fi-FI" altLang="fi-FI" sz="1050" b="0" i="0" u="none" strike="noStrike" cap="none" normalizeH="0" baseline="0" dirty="0" smtClean="0">
              <a:ln>
                <a:noFill/>
              </a:ln>
              <a:solidFill>
                <a:schemeClr val="tx1"/>
              </a:solidFill>
              <a:effectLst/>
              <a:ea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i-FI" altLang="fi-FI" sz="105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050" b="1" i="0" u="none" strike="noStrike" cap="none" normalizeH="0" baseline="0" dirty="0" smtClean="0">
                <a:ln>
                  <a:noFill/>
                </a:ln>
                <a:solidFill>
                  <a:schemeClr val="tx1"/>
                </a:solidFill>
                <a:effectLst/>
                <a:ea typeface="Calibri" pitchFamily="34" charset="0"/>
              </a:rPr>
              <a:t>Heinäkuu</a:t>
            </a:r>
            <a:endParaRPr kumimoji="0" lang="fi-FI" altLang="fi-FI" sz="1050" b="1" i="0"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b="0" i="0" u="none" strike="noStrike" cap="none" normalizeH="0" baseline="0" dirty="0" smtClean="0">
                <a:ln>
                  <a:noFill/>
                </a:ln>
                <a:solidFill>
                  <a:schemeClr val="tx1"/>
                </a:solidFill>
                <a:effectLst/>
                <a:ea typeface="Calibri" pitchFamily="34" charset="0"/>
              </a:rPr>
              <a:t> muu kesätoiminta</a:t>
            </a:r>
            <a:endParaRPr kumimoji="0" lang="fi-FI" altLang="fi-FI" sz="1050" b="0" i="0" u="none" strike="noStrike" cap="none" normalizeH="0" baseline="0" dirty="0" smtClean="0">
              <a:ln>
                <a:noFill/>
              </a:ln>
              <a:solidFill>
                <a:schemeClr val="tx1"/>
              </a:solidFill>
              <a:effectLst/>
            </a:endParaRPr>
          </a:p>
        </p:txBody>
      </p:sp>
      <p:sp>
        <p:nvSpPr>
          <p:cNvPr id="2" name="Tekstiruutu 1"/>
          <p:cNvSpPr txBox="1"/>
          <p:nvPr/>
        </p:nvSpPr>
        <p:spPr>
          <a:xfrm>
            <a:off x="6213339" y="1712862"/>
            <a:ext cx="461665" cy="5900654"/>
          </a:xfrm>
          <a:prstGeom prst="rect">
            <a:avLst/>
          </a:prstGeom>
          <a:solidFill>
            <a:schemeClr val="tx2">
              <a:lumMod val="20000"/>
              <a:lumOff val="80000"/>
            </a:schemeClr>
          </a:solidFill>
        </p:spPr>
        <p:txBody>
          <a:bodyPr vert="vert270" wrap="none" rtlCol="0">
            <a:spAutoFit/>
          </a:bodyPr>
          <a:lstStyle/>
          <a:p>
            <a:r>
              <a:rPr lang="fi-FI" b="1" dirty="0" smtClean="0"/>
              <a:t>Lasten ja huoltajien </a:t>
            </a:r>
            <a:r>
              <a:rPr lang="fi-FI" b="1" dirty="0" err="1" smtClean="0"/>
              <a:t>osallistaminen</a:t>
            </a:r>
            <a:r>
              <a:rPr lang="fi-FI" b="1" dirty="0" smtClean="0"/>
              <a:t> toiminnan suunnitteluun</a:t>
            </a:r>
            <a:r>
              <a:rPr lang="fi-FI" dirty="0" smtClean="0"/>
              <a:t>!</a:t>
            </a:r>
            <a:endParaRPr lang="fi-FI" dirty="0"/>
          </a:p>
        </p:txBody>
      </p:sp>
    </p:spTree>
    <p:extLst>
      <p:ext uri="{BB962C8B-B14F-4D97-AF65-F5344CB8AC3E}">
        <p14:creationId xmlns:p14="http://schemas.microsoft.com/office/powerpoint/2010/main" val="34653165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2" y="43933"/>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i-FI"/>
          </a:p>
        </p:txBody>
      </p:sp>
      <p:sp>
        <p:nvSpPr>
          <p:cNvPr id="5" name="Automaattinen muoto 2"/>
          <p:cNvSpPr>
            <a:spLocks noChangeArrowheads="1"/>
          </p:cNvSpPr>
          <p:nvPr/>
        </p:nvSpPr>
        <p:spPr bwMode="auto">
          <a:xfrm>
            <a:off x="278415" y="1331640"/>
            <a:ext cx="1206370" cy="6624736"/>
          </a:xfrm>
          <a:prstGeom prst="roundRect">
            <a:avLst>
              <a:gd name="adj" fmla="val 10394"/>
            </a:avLst>
          </a:prstGeom>
          <a:solidFill>
            <a:schemeClr val="accent2"/>
          </a:solidFill>
          <a:ln w="9525">
            <a:solidFill>
              <a:srgbClr val="4F81BD"/>
            </a:solidFill>
            <a:round/>
            <a:headEnd/>
            <a:tailEnd/>
          </a:ln>
          <a:effectLst>
            <a:outerShdw dist="660034" dir="20934377" sx="75000" sy="75000" algn="tl" rotWithShape="0">
              <a:srgbClr val="BFBFBF">
                <a:alpha val="50000"/>
              </a:srgbClr>
            </a:outerShdw>
          </a:effectLst>
        </p:spPr>
        <p:txBody>
          <a:bodyPr vert="vert270" wrap="square" lIns="228600" tIns="228600" rIns="228600" bIns="22860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i-FI" altLang="fi-FI" sz="1050" b="0" i="0" u="none" strike="noStrike" cap="none" normalizeH="0" baseline="0" dirty="0" smtClean="0">
                <a:ln>
                  <a:noFill/>
                </a:ln>
                <a:solidFill>
                  <a:srgbClr val="FFFFFF"/>
                </a:solidFill>
                <a:effectLst/>
                <a:latin typeface="Arial" pitchFamily="34" charset="0"/>
                <a:ea typeface="Calibri" pitchFamily="34" charset="0"/>
                <a:cs typeface="Calibri" pitchFamily="34" charset="0"/>
              </a:rPr>
              <a:t>LASKUTUS</a:t>
            </a:r>
            <a:endParaRPr kumimoji="0" lang="fi-FI" altLang="fi-FI"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i-FI" altLang="fi-FI" sz="1050" b="0" i="0" u="none" strike="noStrike" cap="none" normalizeH="0" baseline="0" dirty="0" smtClean="0">
                <a:ln>
                  <a:noFill/>
                </a:ln>
                <a:solidFill>
                  <a:srgbClr val="FFFFFF"/>
                </a:solidFill>
                <a:effectLst/>
                <a:latin typeface="Arial" pitchFamily="34" charset="0"/>
                <a:ea typeface="Calibri" pitchFamily="34" charset="0"/>
                <a:cs typeface="Calibri" pitchFamily="34" charset="0"/>
              </a:rPr>
              <a:t>KOULUTUKSET</a:t>
            </a:r>
            <a:endParaRPr kumimoji="0" lang="fi-FI" altLang="fi-FI"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i-FI" altLang="fi-FI" sz="1050" b="0" i="0" u="none" strike="noStrike" cap="none" normalizeH="0" baseline="0" dirty="0" err="1" smtClean="0">
                <a:ln>
                  <a:noFill/>
                </a:ln>
                <a:solidFill>
                  <a:srgbClr val="FFFFFF"/>
                </a:solidFill>
                <a:effectLst/>
                <a:latin typeface="Arial" pitchFamily="34" charset="0"/>
                <a:ea typeface="Calibri" pitchFamily="34" charset="0"/>
                <a:cs typeface="Calibri" pitchFamily="34" charset="0"/>
              </a:rPr>
              <a:t>OPPILAShHUOLTORYHMIIN</a:t>
            </a:r>
            <a:r>
              <a:rPr kumimoji="0" lang="fi-FI" altLang="fi-FI" sz="1050" b="0" i="0" u="none" strike="noStrike" cap="none" normalizeH="0" baseline="0" dirty="0" smtClean="0">
                <a:ln>
                  <a:noFill/>
                </a:ln>
                <a:solidFill>
                  <a:srgbClr val="FFFFFF"/>
                </a:solidFill>
                <a:effectLst/>
                <a:latin typeface="Arial" pitchFamily="34" charset="0"/>
                <a:ea typeface="Calibri" pitchFamily="34" charset="0"/>
                <a:cs typeface="Calibri" pitchFamily="34" charset="0"/>
              </a:rPr>
              <a:t> OSALLISTUMINEN</a:t>
            </a:r>
            <a:endParaRPr kumimoji="0" lang="fi-FI" altLang="fi-FI"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i-FI" altLang="fi-FI" sz="1050" b="0" i="0" u="none" strike="noStrike" cap="none" normalizeH="0" baseline="0" dirty="0" smtClean="0">
                <a:ln>
                  <a:noFill/>
                </a:ln>
                <a:solidFill>
                  <a:srgbClr val="FFFFFF"/>
                </a:solidFill>
                <a:effectLst/>
                <a:latin typeface="Arial" pitchFamily="34" charset="0"/>
                <a:ea typeface="Calibri" pitchFamily="34" charset="0"/>
                <a:cs typeface="Calibri" pitchFamily="34" charset="0"/>
              </a:rPr>
              <a:t>OPPILASPALAVEREIHIN OSALLISTUMINEN</a:t>
            </a:r>
          </a:p>
          <a:p>
            <a:pPr algn="ctr" eaLnBrk="0" fontAlgn="base" hangingPunct="0">
              <a:spcBef>
                <a:spcPct val="0"/>
              </a:spcBef>
              <a:spcAft>
                <a:spcPct val="0"/>
              </a:spcAft>
            </a:pPr>
            <a:r>
              <a:rPr lang="fi-FI" altLang="fi-FI" sz="1050" dirty="0">
                <a:solidFill>
                  <a:srgbClr val="FFFFFF"/>
                </a:solidFill>
                <a:latin typeface="Arial" pitchFamily="34" charset="0"/>
                <a:ea typeface="Calibri" pitchFamily="34" charset="0"/>
                <a:cs typeface="Calibri" pitchFamily="34" charset="0"/>
              </a:rPr>
              <a:t>VASTUUOHJAAJATIIMIT, VASTUUOHJAAJIEN </a:t>
            </a:r>
            <a:r>
              <a:rPr lang="fi-FI" altLang="fi-FI" sz="1050" dirty="0" smtClean="0">
                <a:solidFill>
                  <a:srgbClr val="FFFFFF"/>
                </a:solidFill>
                <a:latin typeface="Arial" pitchFamily="34" charset="0"/>
                <a:ea typeface="Calibri" pitchFamily="34" charset="0"/>
                <a:cs typeface="Calibri" pitchFamily="34" charset="0"/>
              </a:rPr>
              <a:t>VERTAISTUKIRYHMÄT</a:t>
            </a:r>
            <a:endParaRPr lang="fi-FI" altLang="fi-FI" sz="1050" dirty="0">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fi-FI" altLang="fi-FI" sz="105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4"/>
          <p:cNvSpPr>
            <a:spLocks noChangeArrowheads="1"/>
          </p:cNvSpPr>
          <p:nvPr/>
        </p:nvSpPr>
        <p:spPr bwMode="auto">
          <a:xfrm>
            <a:off x="1772816" y="-5980809"/>
            <a:ext cx="4968552" cy="149502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i-FI" altLang="fi-FI" sz="1800"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1800"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i-FI" altLang="fi-FI" b="1" dirty="0">
              <a:ea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1800"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i-FI" altLang="fi-FI" b="1" dirty="0">
              <a:ea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1800"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i-FI" altLang="fi-FI" b="1" dirty="0">
              <a:ea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1800"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i-FI" altLang="fi-FI" b="1" dirty="0">
              <a:ea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1800"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i-FI" altLang="fi-FI" b="1" dirty="0">
              <a:ea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1800"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i-FI" altLang="fi-FI" b="1" dirty="0">
              <a:ea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1800"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i-FI" altLang="fi-FI" b="1" dirty="0">
              <a:ea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1800"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i-FI" altLang="fi-FI" b="1" dirty="0">
              <a:ea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1800"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i-FI" altLang="fi-FI" b="1" dirty="0">
              <a:ea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1800"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i-FI" altLang="fi-FI" b="1" dirty="0">
              <a:ea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8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lang="fi-FI" altLang="fi-FI" b="1" dirty="0">
              <a:ea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600" b="1" i="0" u="none" strike="noStrike" cap="none" normalizeH="0" baseline="0" dirty="0" smtClean="0">
                <a:ln>
                  <a:noFill/>
                </a:ln>
                <a:solidFill>
                  <a:schemeClr val="tx1"/>
                </a:solidFill>
                <a:effectLst/>
                <a:latin typeface="Arial" pitchFamily="34" charset="0"/>
                <a:ea typeface="Calibri" pitchFamily="34" charset="0"/>
                <a:cs typeface="Arial" pitchFamily="34" charset="0"/>
              </a:rPr>
              <a:t>OHJAAJAN VUOSIKELLO, </a:t>
            </a:r>
            <a:r>
              <a:rPr kumimoji="0" lang="fi-FI" altLang="fi-FI" sz="1600" b="1" i="0" u="none" strike="noStrike" cap="none" normalizeH="0" baseline="0" dirty="0" err="1" smtClean="0">
                <a:ln>
                  <a:noFill/>
                </a:ln>
                <a:solidFill>
                  <a:schemeClr val="tx1"/>
                </a:solidFill>
                <a:effectLst/>
                <a:latin typeface="Arial" pitchFamily="34" charset="0"/>
                <a:ea typeface="Calibri" pitchFamily="34" charset="0"/>
                <a:cs typeface="Arial" pitchFamily="34" charset="0"/>
              </a:rPr>
              <a:t>Vertti</a:t>
            </a:r>
            <a:endParaRPr kumimoji="0" lang="fi-FI" altLang="fi-FI"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i-FI" altLang="fi-FI" sz="1050" dirty="0" smtClean="0">
              <a:ea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050" b="1" i="0" u="none" strike="noStrike" cap="none" normalizeH="0" baseline="0" dirty="0" smtClean="0">
                <a:ln>
                  <a:noFill/>
                </a:ln>
                <a:solidFill>
                  <a:schemeClr val="tx1"/>
                </a:solidFill>
                <a:effectLst/>
                <a:ea typeface="Calibri" pitchFamily="34" charset="0"/>
              </a:rPr>
              <a:t>Elokuu</a:t>
            </a:r>
            <a:endParaRPr lang="fi-FI" altLang="fi-FI" sz="1050" dirty="0">
              <a:ea typeface="Calibri" pitchFamily="34" charset="0"/>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fi-FI" altLang="fi-FI" sz="1050" dirty="0" smtClean="0">
                <a:ea typeface="Calibri" pitchFamily="34" charset="0"/>
              </a:rPr>
              <a:t>uusien ohjaajien perehdytyskoulutus</a:t>
            </a:r>
            <a:endParaRPr kumimoji="0" lang="fi-FI" altLang="fi-FI" sz="1050" b="0" i="0"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b="0" i="0" u="none" strike="noStrike" cap="none" normalizeH="0" baseline="0" dirty="0" smtClean="0">
                <a:ln>
                  <a:noFill/>
                </a:ln>
                <a:solidFill>
                  <a:schemeClr val="tx1"/>
                </a:solidFill>
                <a:effectLst/>
                <a:ea typeface="Calibri" pitchFamily="34" charset="0"/>
              </a:rPr>
              <a:t> mahdolliset tutustumisillat tai vanhempainiltoihin osallistuminen</a:t>
            </a:r>
            <a:endParaRPr kumimoji="0" lang="fi-FI" altLang="fi-FI" sz="1050" b="0" i="0"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b="0" i="0" u="none" strike="noStrike" cap="none" normalizeH="0" baseline="0" dirty="0" smtClean="0">
                <a:ln>
                  <a:noFill/>
                </a:ln>
                <a:solidFill>
                  <a:schemeClr val="tx1"/>
                </a:solidFill>
                <a:effectLst/>
                <a:ea typeface="Calibri" pitchFamily="34" charset="0"/>
              </a:rPr>
              <a:t> ryhmät käynnistyvät,</a:t>
            </a:r>
            <a:r>
              <a:rPr kumimoji="0" lang="fi-FI" altLang="fi-FI" sz="1050" b="0" i="0" u="none" strike="noStrike" cap="none" normalizeH="0" dirty="0" smtClean="0">
                <a:ln>
                  <a:noFill/>
                </a:ln>
                <a:solidFill>
                  <a:schemeClr val="tx1"/>
                </a:solidFill>
                <a:effectLst/>
                <a:ea typeface="Calibri" pitchFamily="34" charset="0"/>
              </a:rPr>
              <a:t> panostetaan </a:t>
            </a:r>
            <a:r>
              <a:rPr kumimoji="0" lang="fi-FI" altLang="fi-FI" sz="1050" b="0" i="0" u="none" strike="noStrike" cap="none" normalizeH="0" dirty="0" err="1" smtClean="0">
                <a:ln>
                  <a:noFill/>
                </a:ln>
                <a:solidFill>
                  <a:schemeClr val="tx1"/>
                </a:solidFill>
                <a:effectLst/>
                <a:ea typeface="Calibri" pitchFamily="34" charset="0"/>
              </a:rPr>
              <a:t>ryhmäyttämiseen</a:t>
            </a:r>
            <a:endParaRPr kumimoji="0" lang="fi-FI" altLang="fi-FI" sz="1050" b="0" i="0"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b="0" i="0" u="none" strike="noStrike" cap="none" normalizeH="0" baseline="0" dirty="0" smtClean="0">
                <a:ln>
                  <a:noFill/>
                </a:ln>
                <a:solidFill>
                  <a:schemeClr val="tx1"/>
                </a:solidFill>
                <a:effectLst/>
                <a:ea typeface="Calibri" pitchFamily="34" charset="0"/>
              </a:rPr>
              <a:t>yhteistyö koulun ja muiden yhteistyökumppaneiden kanssa käynnistyy</a:t>
            </a:r>
            <a:endParaRPr kumimoji="0" lang="fi-FI" altLang="fi-FI" sz="105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050" i="1" u="none" strike="noStrike" cap="none" normalizeH="0" baseline="0" dirty="0" smtClean="0">
                <a:ln>
                  <a:noFill/>
                </a:ln>
                <a:solidFill>
                  <a:schemeClr val="tx1"/>
                </a:solidFill>
                <a:effectLst/>
                <a:ea typeface="Calibri" pitchFamily="34" charset="0"/>
              </a:rPr>
              <a:t>VASTUUOHJAAJA: </a:t>
            </a:r>
            <a:endParaRPr kumimoji="0" lang="fi-FI" altLang="fi-FI" sz="1050" i="1"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i="1" u="none" strike="noStrike" cap="none" normalizeH="0" baseline="0" dirty="0" smtClean="0">
                <a:ln>
                  <a:noFill/>
                </a:ln>
                <a:solidFill>
                  <a:schemeClr val="tx1"/>
                </a:solidFill>
                <a:effectLst/>
                <a:ea typeface="Calibri" pitchFamily="34" charset="0"/>
              </a:rPr>
              <a:t> lapsilistat</a:t>
            </a:r>
            <a:endParaRPr kumimoji="0" lang="fi-FI" altLang="fi-FI" sz="1050" i="1"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fi-FI" altLang="fi-FI" sz="1050" i="1" dirty="0">
                <a:ea typeface="Calibri" pitchFamily="34" charset="0"/>
              </a:rPr>
              <a:t> </a:t>
            </a:r>
            <a:r>
              <a:rPr lang="fi-FI" altLang="fi-FI" sz="1050" i="1" dirty="0" smtClean="0">
                <a:ea typeface="Calibri" pitchFamily="34" charset="0"/>
              </a:rPr>
              <a:t>t</a:t>
            </a:r>
            <a:r>
              <a:rPr kumimoji="0" lang="fi-FI" altLang="fi-FI" sz="1050" i="1" u="none" strike="noStrike" cap="none" normalizeH="0" baseline="0" dirty="0" smtClean="0">
                <a:ln>
                  <a:noFill/>
                </a:ln>
                <a:solidFill>
                  <a:schemeClr val="tx1"/>
                </a:solidFill>
                <a:effectLst/>
                <a:ea typeface="Calibri" pitchFamily="34" charset="0"/>
              </a:rPr>
              <a:t>oiminnasta tiedottaminen koteihin </a:t>
            </a:r>
            <a:endParaRPr kumimoji="0" lang="fi-FI" altLang="fi-FI" sz="1050" i="1"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i="1" u="none" strike="noStrike" cap="none" normalizeH="0" baseline="0" dirty="0" smtClean="0">
                <a:ln>
                  <a:noFill/>
                </a:ln>
                <a:solidFill>
                  <a:schemeClr val="tx1"/>
                </a:solidFill>
                <a:effectLst/>
                <a:ea typeface="Calibri" pitchFamily="34" charset="0"/>
              </a:rPr>
              <a:t> toimintasuunnitelmat</a:t>
            </a:r>
          </a:p>
          <a:p>
            <a:pPr marL="0" marR="0" lvl="0" indent="0" algn="l" defTabSz="914400" rtl="0" eaLnBrk="0" fontAlgn="base" latinLnBrk="0" hangingPunct="0">
              <a:lnSpc>
                <a:spcPct val="100000"/>
              </a:lnSpc>
              <a:spcBef>
                <a:spcPct val="0"/>
              </a:spcBef>
              <a:spcAft>
                <a:spcPct val="0"/>
              </a:spcAft>
              <a:buClrTx/>
              <a:buSzTx/>
              <a:tabLst/>
            </a:pPr>
            <a:endParaRPr kumimoji="0" lang="fi-FI" altLang="fi-FI" sz="105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050" b="1" i="0" u="none" strike="noStrike" cap="none" normalizeH="0" baseline="0" dirty="0" smtClean="0">
                <a:ln>
                  <a:noFill/>
                </a:ln>
                <a:solidFill>
                  <a:schemeClr val="tx1"/>
                </a:solidFill>
                <a:effectLst/>
                <a:ea typeface="Calibri" pitchFamily="34" charset="0"/>
              </a:rPr>
              <a:t>Syyskuu</a:t>
            </a:r>
            <a:endParaRPr kumimoji="0" lang="fi-FI" altLang="fi-FI" sz="1050" b="1" i="0"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b="0" i="0" u="none" strike="noStrike" cap="none" normalizeH="0" baseline="0" dirty="0" smtClean="0">
                <a:ln>
                  <a:noFill/>
                </a:ln>
                <a:solidFill>
                  <a:schemeClr val="tx1"/>
                </a:solidFill>
                <a:effectLst/>
                <a:ea typeface="Calibri" pitchFamily="34" charset="0"/>
              </a:rPr>
              <a:t> </a:t>
            </a:r>
            <a:r>
              <a:rPr lang="fi-FI" altLang="fi-FI" sz="1050" dirty="0">
                <a:ea typeface="Calibri" pitchFamily="34" charset="0"/>
              </a:rPr>
              <a:t>i</a:t>
            </a:r>
            <a:r>
              <a:rPr lang="fi-FI" altLang="fi-FI" sz="1050" dirty="0" smtClean="0">
                <a:ea typeface="Calibri" pitchFamily="34" charset="0"/>
              </a:rPr>
              <a:t>lmoittautuminen syysloman </a:t>
            </a:r>
            <a:r>
              <a:rPr lang="fi-FI" altLang="fi-FI" sz="1050" dirty="0" err="1" smtClean="0">
                <a:ea typeface="Calibri" pitchFamily="34" charset="0"/>
              </a:rPr>
              <a:t>Vertti-toimintaan</a:t>
            </a:r>
            <a:endParaRPr lang="fi-FI" altLang="fi-FI" sz="1050" dirty="0" smtClean="0">
              <a:ea typeface="Calibri" pitchFamily="34" charset="0"/>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fi-FI" altLang="fi-FI" sz="1050" dirty="0" smtClean="0">
                <a:ea typeface="Calibri" pitchFamily="34" charset="0"/>
              </a:rPr>
              <a:t> s</a:t>
            </a:r>
            <a:r>
              <a:rPr kumimoji="0" lang="fi-FI" altLang="fi-FI" sz="1050" b="0" i="0" u="none" strike="noStrike" cap="none" normalizeH="0" baseline="0" dirty="0" smtClean="0">
                <a:ln>
                  <a:noFill/>
                </a:ln>
                <a:solidFill>
                  <a:schemeClr val="tx1"/>
                </a:solidFill>
                <a:effectLst/>
                <a:ea typeface="Calibri" pitchFamily="34" charset="0"/>
              </a:rPr>
              <a:t>yyslomalla </a:t>
            </a:r>
            <a:r>
              <a:rPr kumimoji="0" lang="fi-FI" altLang="fi-FI" sz="1050" b="0" i="0" u="none" strike="noStrike" cap="none" normalizeH="0" baseline="0" dirty="0" err="1" smtClean="0">
                <a:ln>
                  <a:noFill/>
                </a:ln>
                <a:solidFill>
                  <a:schemeClr val="tx1"/>
                </a:solidFill>
                <a:effectLst/>
                <a:ea typeface="Calibri" pitchFamily="34" charset="0"/>
              </a:rPr>
              <a:t>Vertti-toimina</a:t>
            </a:r>
            <a:r>
              <a:rPr kumimoji="0" lang="fi-FI" altLang="fi-FI" sz="1050" b="0" i="0" u="none" strike="noStrike" cap="none" normalizeH="0" dirty="0" smtClean="0">
                <a:ln>
                  <a:noFill/>
                </a:ln>
                <a:solidFill>
                  <a:schemeClr val="tx1"/>
                </a:solidFill>
                <a:effectLst/>
                <a:ea typeface="Calibri" pitchFamily="34" charset="0"/>
              </a:rPr>
              <a:t> keskitetysti</a:t>
            </a:r>
            <a:endParaRPr kumimoji="0" lang="fi-FI" altLang="fi-FI" sz="1050" b="0" i="0" u="none" strike="noStrike" cap="none" normalizeH="0" baseline="0" dirty="0" smtClean="0">
              <a:ln>
                <a:noFill/>
              </a:ln>
              <a:solidFill>
                <a:schemeClr val="tx1"/>
              </a:solidFill>
              <a:effectLst/>
              <a:ea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i-FI" altLang="fi-FI" sz="105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050" b="1" i="0" u="none" strike="noStrike" cap="none" normalizeH="0" baseline="0" dirty="0" smtClean="0">
                <a:ln>
                  <a:noFill/>
                </a:ln>
                <a:solidFill>
                  <a:schemeClr val="tx1"/>
                </a:solidFill>
                <a:effectLst/>
                <a:ea typeface="Calibri" pitchFamily="34" charset="0"/>
              </a:rPr>
              <a:t>Lokakuu</a:t>
            </a:r>
            <a:endParaRPr kumimoji="0" lang="fi-FI" altLang="fi-FI" sz="1050" b="1" i="0"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b="0" i="0" u="none" strike="noStrike" cap="none" normalizeH="0" baseline="0" dirty="0" smtClean="0">
                <a:ln>
                  <a:noFill/>
                </a:ln>
                <a:solidFill>
                  <a:schemeClr val="tx1"/>
                </a:solidFill>
                <a:effectLst/>
                <a:ea typeface="Calibri" pitchFamily="34" charset="0"/>
              </a:rPr>
              <a:t> mahdolliset yhteishankinnat</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i-FI" altLang="fi-FI" sz="105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050" b="1" i="0" u="none" strike="noStrike" cap="none" normalizeH="0" baseline="0" dirty="0" smtClean="0">
                <a:ln>
                  <a:noFill/>
                </a:ln>
                <a:solidFill>
                  <a:schemeClr val="tx1"/>
                </a:solidFill>
                <a:effectLst/>
                <a:ea typeface="Calibri" pitchFamily="34" charset="0"/>
              </a:rPr>
              <a:t>Marraskuu</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fi-FI" altLang="fi-FI" sz="1050" dirty="0" smtClean="0"/>
              <a:t>Ilmoittautuminen joululoman </a:t>
            </a:r>
            <a:r>
              <a:rPr lang="fi-FI" altLang="fi-FI" sz="1050" dirty="0" err="1" smtClean="0"/>
              <a:t>Vertti-toimintaan</a:t>
            </a:r>
            <a:endParaRPr kumimoji="0" lang="fi-FI" altLang="fi-FI" sz="1050" i="0"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b="0" i="0" u="none" strike="noStrike" cap="none" normalizeH="0" baseline="0" dirty="0" smtClean="0">
                <a:ln>
                  <a:noFill/>
                </a:ln>
                <a:solidFill>
                  <a:schemeClr val="tx1"/>
                </a:solidFill>
                <a:effectLst/>
                <a:ea typeface="Calibri" pitchFamily="34" charset="0"/>
              </a:rPr>
              <a:t>lasten ja huoltajien toiveiden kartoitus kevään toimintasuunnitelmaan</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i-FI" altLang="fi-FI" sz="105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050" b="1" i="0" u="none" strike="noStrike" cap="none" normalizeH="0" baseline="0" dirty="0" smtClean="0">
                <a:ln>
                  <a:noFill/>
                </a:ln>
                <a:solidFill>
                  <a:schemeClr val="tx1"/>
                </a:solidFill>
                <a:effectLst/>
                <a:ea typeface="Calibri" pitchFamily="34" charset="0"/>
              </a:rPr>
              <a:t>Joulukuu</a:t>
            </a:r>
          </a:p>
          <a:p>
            <a:pPr marL="171450" indent="-171450" eaLnBrk="0" hangingPunct="0">
              <a:buFont typeface="Arial" panose="020B0604020202020204" pitchFamily="34" charset="0"/>
              <a:buChar char="•"/>
            </a:pPr>
            <a:r>
              <a:rPr lang="fi-FI" altLang="fi-FI" sz="1050" dirty="0" smtClean="0">
                <a:ea typeface="Calibri" pitchFamily="34" charset="0"/>
              </a:rPr>
              <a:t>joululomalla </a:t>
            </a:r>
            <a:r>
              <a:rPr lang="fi-FI" altLang="fi-FI" sz="1050" dirty="0" err="1">
                <a:ea typeface="Calibri" pitchFamily="34" charset="0"/>
              </a:rPr>
              <a:t>Vertti-toiminta</a:t>
            </a:r>
            <a:r>
              <a:rPr lang="fi-FI" altLang="fi-FI" sz="1050" dirty="0">
                <a:ea typeface="Calibri" pitchFamily="34" charset="0"/>
              </a:rPr>
              <a:t> </a:t>
            </a:r>
            <a:r>
              <a:rPr lang="fi-FI" altLang="fi-FI" sz="1050" dirty="0" smtClean="0">
                <a:ea typeface="Calibri" pitchFamily="34" charset="0"/>
              </a:rPr>
              <a:t>keskitetysti</a:t>
            </a:r>
            <a:endParaRPr kumimoji="0" lang="fi-FI" altLang="fi-FI" sz="1050" b="1"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050" i="1" u="none" strike="noStrike" cap="none" normalizeH="0" baseline="0" dirty="0" smtClean="0">
                <a:ln>
                  <a:noFill/>
                </a:ln>
                <a:solidFill>
                  <a:schemeClr val="tx1"/>
                </a:solidFill>
                <a:effectLst/>
                <a:ea typeface="Calibri" pitchFamily="34" charset="0"/>
              </a:rPr>
              <a:t>VASTUUOHJAAJA:</a:t>
            </a:r>
            <a:endParaRPr kumimoji="0" lang="fi-FI" altLang="fi-FI" sz="1050" i="1"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i="1" u="none" strike="noStrike" cap="none" normalizeH="0" baseline="0" dirty="0" smtClean="0">
                <a:ln>
                  <a:noFill/>
                </a:ln>
                <a:solidFill>
                  <a:schemeClr val="tx1"/>
                </a:solidFill>
                <a:effectLst/>
                <a:ea typeface="Calibri" pitchFamily="34" charset="0"/>
              </a:rPr>
              <a:t> kevään toimintasuunnitelma</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i-FI" altLang="fi-FI" sz="105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050" b="1" i="0" u="none" strike="noStrike" cap="none" normalizeH="0" baseline="0" dirty="0" smtClean="0">
                <a:ln>
                  <a:noFill/>
                </a:ln>
                <a:solidFill>
                  <a:schemeClr val="tx1"/>
                </a:solidFill>
                <a:effectLst/>
                <a:ea typeface="Calibri" pitchFamily="34" charset="0"/>
              </a:rPr>
              <a:t>Tammikuu</a:t>
            </a:r>
            <a:endParaRPr kumimoji="0" lang="fi-FI" altLang="fi-FI" sz="1050" b="1" i="0"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b="0" i="0" u="none" strike="noStrike" cap="none" normalizeH="0" baseline="0" dirty="0" smtClean="0">
                <a:ln>
                  <a:noFill/>
                </a:ln>
                <a:solidFill>
                  <a:schemeClr val="tx1"/>
                </a:solidFill>
                <a:effectLst/>
                <a:ea typeface="Calibri" pitchFamily="34" charset="0"/>
              </a:rPr>
              <a:t> tyytyväisyyskyselyt</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fi-FI" altLang="fi-FI" sz="1050" dirty="0" smtClean="0"/>
              <a:t>Ilmoittautuminen hiihtoloman </a:t>
            </a:r>
            <a:r>
              <a:rPr lang="fi-FI" altLang="fi-FI" sz="1050" dirty="0" err="1" smtClean="0"/>
              <a:t>Vertti-toimintaan</a:t>
            </a:r>
            <a:endParaRPr kumimoji="0" lang="fi-FI" altLang="fi-FI" sz="1050" i="1" u="none" strike="noStrike" cap="none" normalizeH="0" baseline="0" dirty="0" smtClean="0">
              <a:ln>
                <a:noFill/>
              </a:ln>
              <a:solidFill>
                <a:schemeClr val="tx1"/>
              </a:solidFill>
              <a:effectLst/>
              <a:ea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i-FI" altLang="fi-FI" sz="105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050" b="1" i="0" u="none" strike="noStrike" cap="none" normalizeH="0" baseline="0" dirty="0" smtClean="0">
                <a:ln>
                  <a:noFill/>
                </a:ln>
                <a:solidFill>
                  <a:schemeClr val="tx1"/>
                </a:solidFill>
                <a:effectLst/>
                <a:ea typeface="Calibri" pitchFamily="34" charset="0"/>
              </a:rPr>
              <a:t>Helmikuu</a:t>
            </a:r>
            <a:endParaRPr kumimoji="0" lang="fi-FI" altLang="fi-FI" sz="1050" b="1" i="0"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b="0" i="0" u="none" strike="noStrike" cap="none" normalizeH="0" baseline="0" dirty="0" smtClean="0">
                <a:ln>
                  <a:noFill/>
                </a:ln>
                <a:solidFill>
                  <a:schemeClr val="tx1"/>
                </a:solidFill>
                <a:effectLst/>
                <a:ea typeface="Calibri" pitchFamily="34" charset="0"/>
              </a:rPr>
              <a:t> </a:t>
            </a:r>
            <a:r>
              <a:rPr lang="fi-FI" altLang="fi-FI" sz="1050" dirty="0" smtClean="0">
                <a:ea typeface="Calibri" pitchFamily="34" charset="0"/>
              </a:rPr>
              <a:t>hiihtolomalla </a:t>
            </a:r>
            <a:r>
              <a:rPr lang="fi-FI" altLang="fi-FI" sz="1050" dirty="0" err="1" smtClean="0">
                <a:ea typeface="Calibri" pitchFamily="34" charset="0"/>
              </a:rPr>
              <a:t>Vertti-toiminta</a:t>
            </a:r>
            <a:r>
              <a:rPr lang="fi-FI" altLang="fi-FI" sz="1050" dirty="0" smtClean="0">
                <a:ea typeface="Calibri" pitchFamily="34" charset="0"/>
              </a:rPr>
              <a:t> keskitetysti</a:t>
            </a:r>
            <a:endParaRPr kumimoji="0" lang="fi-FI" altLang="fi-FI" sz="1050" b="0" i="0" u="none" strike="noStrike" cap="none" normalizeH="0" baseline="0" dirty="0" smtClean="0">
              <a:ln>
                <a:noFill/>
              </a:ln>
              <a:solidFill>
                <a:schemeClr val="tx1"/>
              </a:solidFill>
              <a:effectLst/>
              <a:ea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i-FI" altLang="fi-FI" sz="105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050" b="1" i="0" u="none" strike="noStrike" cap="none" normalizeH="0" baseline="0" dirty="0" smtClean="0">
                <a:ln>
                  <a:noFill/>
                </a:ln>
                <a:solidFill>
                  <a:schemeClr val="tx1"/>
                </a:solidFill>
                <a:effectLst/>
                <a:ea typeface="Calibri" pitchFamily="34" charset="0"/>
              </a:rPr>
              <a:t>Maaliskuu</a:t>
            </a:r>
            <a:endParaRPr kumimoji="0" lang="fi-FI" altLang="fi-FI" sz="1050" b="1" i="0"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b="0" i="0" u="none" strike="noStrike" cap="none" normalizeH="0" baseline="0" dirty="0" smtClean="0">
                <a:ln>
                  <a:noFill/>
                </a:ln>
                <a:solidFill>
                  <a:schemeClr val="tx1"/>
                </a:solidFill>
                <a:effectLst/>
                <a:ea typeface="Calibri" pitchFamily="34" charset="0"/>
              </a:rPr>
              <a:t> mahdolliset yhteishankinnat</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i-FI" altLang="fi-FI" sz="105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050" b="1" i="0" u="none" strike="noStrike" cap="none" normalizeH="0" baseline="0" dirty="0" smtClean="0">
                <a:ln>
                  <a:noFill/>
                </a:ln>
                <a:solidFill>
                  <a:schemeClr val="tx1"/>
                </a:solidFill>
                <a:effectLst/>
                <a:ea typeface="Calibri" pitchFamily="34" charset="0"/>
              </a:rPr>
              <a:t>Huhtikuu</a:t>
            </a:r>
            <a:endParaRPr kumimoji="0" lang="fi-FI" altLang="fi-FI" sz="1050" b="0" i="0"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b="0" i="0" u="none" strike="noStrike" cap="none" normalizeH="0" baseline="0" dirty="0" smtClean="0">
                <a:ln>
                  <a:noFill/>
                </a:ln>
                <a:solidFill>
                  <a:schemeClr val="tx1"/>
                </a:solidFill>
                <a:effectLst/>
                <a:ea typeface="Calibri" pitchFamily="34" charset="0"/>
              </a:rPr>
              <a:t> ilmoittautuminen kesätoimintaan</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i-FI" altLang="fi-FI" sz="105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050" b="1" i="0" u="none" strike="noStrike" cap="none" normalizeH="0" baseline="0" dirty="0" smtClean="0">
                <a:ln>
                  <a:noFill/>
                </a:ln>
                <a:solidFill>
                  <a:schemeClr val="tx1"/>
                </a:solidFill>
                <a:effectLst/>
                <a:ea typeface="Calibri" pitchFamily="34" charset="0"/>
              </a:rPr>
              <a:t>Toukokuu</a:t>
            </a:r>
            <a:endParaRPr kumimoji="0" lang="fi-FI" altLang="fi-FI" sz="1050" b="1" i="0"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b="0" i="0" u="none" strike="noStrike" cap="none" normalizeH="0" baseline="0" dirty="0" smtClean="0">
                <a:ln>
                  <a:noFill/>
                </a:ln>
                <a:solidFill>
                  <a:schemeClr val="tx1"/>
                </a:solidFill>
                <a:effectLst/>
                <a:ea typeface="Calibri" pitchFamily="34" charset="0"/>
              </a:rPr>
              <a:t> </a:t>
            </a:r>
            <a:r>
              <a:rPr kumimoji="0" lang="fi-FI" altLang="fi-FI" sz="1050" b="0" i="0" u="none" strike="noStrike" cap="none" normalizeH="0" baseline="0" dirty="0" err="1" smtClean="0">
                <a:ln>
                  <a:noFill/>
                </a:ln>
                <a:solidFill>
                  <a:schemeClr val="tx1"/>
                </a:solidFill>
                <a:effectLst/>
                <a:ea typeface="Calibri" pitchFamily="34" charset="0"/>
              </a:rPr>
              <a:t>Jälkkäreiden</a:t>
            </a:r>
            <a:r>
              <a:rPr kumimoji="0" lang="fi-FI" altLang="fi-FI" sz="1050" b="0" i="0" u="none" strike="noStrike" cap="none" normalizeH="0" baseline="0" dirty="0" smtClean="0">
                <a:ln>
                  <a:noFill/>
                </a:ln>
                <a:solidFill>
                  <a:schemeClr val="tx1"/>
                </a:solidFill>
                <a:effectLst/>
                <a:ea typeface="Calibri" pitchFamily="34" charset="0"/>
              </a:rPr>
              <a:t> ja </a:t>
            </a:r>
            <a:r>
              <a:rPr kumimoji="0" lang="fi-FI" altLang="fi-FI" sz="1050" b="0" i="0" u="none" strike="noStrike" cap="none" normalizeH="0" baseline="0" dirty="0" err="1" smtClean="0">
                <a:ln>
                  <a:noFill/>
                </a:ln>
                <a:solidFill>
                  <a:schemeClr val="tx1"/>
                </a:solidFill>
                <a:effectLst/>
                <a:ea typeface="Calibri" pitchFamily="34" charset="0"/>
              </a:rPr>
              <a:t>Verttien</a:t>
            </a:r>
            <a:r>
              <a:rPr kumimoji="0" lang="fi-FI" altLang="fi-FI" sz="1050" b="0" i="0" u="none" strike="noStrike" cap="none" normalizeH="0" baseline="0" dirty="0" smtClean="0">
                <a:ln>
                  <a:noFill/>
                </a:ln>
                <a:solidFill>
                  <a:schemeClr val="tx1"/>
                </a:solidFill>
                <a:effectLst/>
                <a:ea typeface="Calibri" pitchFamily="34" charset="0"/>
              </a:rPr>
              <a:t> yhteinen tapahtuma</a:t>
            </a:r>
            <a:endParaRPr kumimoji="0" lang="fi-FI" altLang="fi-FI" sz="1050" b="0" i="0"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b="0" i="0" u="none" strike="noStrike" cap="none" normalizeH="0" baseline="0" dirty="0" smtClean="0">
                <a:ln>
                  <a:noFill/>
                </a:ln>
                <a:solidFill>
                  <a:schemeClr val="tx1"/>
                </a:solidFill>
                <a:effectLst/>
                <a:ea typeface="Calibri" pitchFamily="34" charset="0"/>
              </a:rPr>
              <a:t> lautakunnan vahvistama toimintasuunnitelma välitetään ohjaajille</a:t>
            </a:r>
            <a:endParaRPr kumimoji="0" lang="fi-FI" altLang="fi-FI" sz="1050" b="0" i="0"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b="0" i="0" u="none" strike="noStrike" cap="none" normalizeH="0" baseline="0" dirty="0" smtClean="0">
                <a:ln>
                  <a:noFill/>
                </a:ln>
                <a:solidFill>
                  <a:schemeClr val="tx1"/>
                </a:solidFill>
                <a:effectLst/>
                <a:ea typeface="Calibri" pitchFamily="34" charset="0"/>
              </a:rPr>
              <a:t> mahdolliset tutustumisillat tai vanhempainiltoihin osallistuminen</a:t>
            </a:r>
            <a:endParaRPr kumimoji="0" lang="fi-FI" altLang="fi-FI" sz="1050" i="1" u="none" strike="noStrike" cap="none" normalizeH="0" baseline="0" dirty="0" smtClean="0">
              <a:ln>
                <a:noFill/>
              </a:ln>
              <a:solidFill>
                <a:schemeClr val="tx1"/>
              </a:solidFill>
              <a:effectLst/>
              <a:ea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i-FI" altLang="fi-FI" sz="105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050" b="1" i="0" u="none" strike="noStrike" cap="none" normalizeH="0" baseline="0" dirty="0" smtClean="0">
                <a:ln>
                  <a:noFill/>
                </a:ln>
                <a:solidFill>
                  <a:schemeClr val="tx1"/>
                </a:solidFill>
                <a:effectLst/>
                <a:ea typeface="Calibri" pitchFamily="34" charset="0"/>
              </a:rPr>
              <a:t>Kesäkuu</a:t>
            </a:r>
            <a:endParaRPr kumimoji="0" lang="fi-FI" altLang="fi-FI" sz="1050" b="1" i="0"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b="0" i="0" u="none" strike="noStrike" cap="none" normalizeH="0" baseline="0" dirty="0" smtClean="0">
                <a:ln>
                  <a:noFill/>
                </a:ln>
                <a:solidFill>
                  <a:schemeClr val="tx1"/>
                </a:solidFill>
                <a:effectLst/>
                <a:ea typeface="Calibri" pitchFamily="34" charset="0"/>
              </a:rPr>
              <a:t> </a:t>
            </a:r>
            <a:r>
              <a:rPr kumimoji="0" lang="fi-FI" altLang="fi-FI" sz="1050" b="0" i="0" u="none" strike="noStrike" cap="none" normalizeH="0" baseline="0" dirty="0" err="1" smtClean="0">
                <a:ln>
                  <a:noFill/>
                </a:ln>
                <a:solidFill>
                  <a:schemeClr val="tx1"/>
                </a:solidFill>
                <a:effectLst/>
                <a:ea typeface="Calibri" pitchFamily="34" charset="0"/>
              </a:rPr>
              <a:t>Kesä-Jälkkärit</a:t>
            </a:r>
            <a:r>
              <a:rPr kumimoji="0" lang="fi-FI" altLang="fi-FI" sz="1050" b="0" i="0" u="none" strike="noStrike" cap="none" normalizeH="0" baseline="0" dirty="0" smtClean="0">
                <a:ln>
                  <a:noFill/>
                </a:ln>
                <a:solidFill>
                  <a:schemeClr val="tx1"/>
                </a:solidFill>
                <a:effectLst/>
                <a:ea typeface="Calibri" pitchFamily="34" charset="0"/>
              </a:rPr>
              <a:t> ja </a:t>
            </a:r>
            <a:r>
              <a:rPr kumimoji="0" lang="fi-FI" altLang="fi-FI" sz="1050" b="0" i="0" u="none" strike="noStrike" cap="none" normalizeH="0" baseline="0" dirty="0" err="1" smtClean="0">
                <a:ln>
                  <a:noFill/>
                </a:ln>
                <a:solidFill>
                  <a:schemeClr val="tx1"/>
                </a:solidFill>
                <a:effectLst/>
                <a:ea typeface="Calibri" pitchFamily="34" charset="0"/>
              </a:rPr>
              <a:t>-Vertit</a:t>
            </a:r>
            <a:endParaRPr kumimoji="0" lang="fi-FI" altLang="fi-FI" sz="1050" b="0" i="0" u="none" strike="noStrike" cap="none" normalizeH="0" baseline="0" dirty="0" smtClean="0">
              <a:ln>
                <a:noFill/>
              </a:ln>
              <a:solidFill>
                <a:schemeClr val="tx1"/>
              </a:solidFill>
              <a:effectLst/>
              <a:ea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i-FI" altLang="fi-FI" sz="105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050" b="1" i="0" u="none" strike="noStrike" cap="none" normalizeH="0" baseline="0" dirty="0" smtClean="0">
                <a:ln>
                  <a:noFill/>
                </a:ln>
                <a:solidFill>
                  <a:schemeClr val="tx1"/>
                </a:solidFill>
                <a:effectLst/>
                <a:ea typeface="Calibri" pitchFamily="34" charset="0"/>
              </a:rPr>
              <a:t>Heinäkuu</a:t>
            </a:r>
            <a:endParaRPr kumimoji="0" lang="fi-FI" altLang="fi-FI" sz="1050" b="1" i="0" u="none" strike="noStrike" cap="none" normalizeH="0" baseline="0" dirty="0" smtClean="0">
              <a:ln>
                <a:noFill/>
              </a:ln>
              <a:solidFill>
                <a:schemeClr val="tx1"/>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i-FI" altLang="fi-FI" sz="1050" b="0" i="0" u="none" strike="noStrike" cap="none" normalizeH="0" baseline="0" dirty="0" smtClean="0">
                <a:ln>
                  <a:noFill/>
                </a:ln>
                <a:solidFill>
                  <a:schemeClr val="tx1"/>
                </a:solidFill>
                <a:effectLst/>
                <a:ea typeface="Calibri" pitchFamily="34" charset="0"/>
              </a:rPr>
              <a:t> </a:t>
            </a:r>
            <a:r>
              <a:rPr lang="fi-FI" altLang="fi-FI" sz="1050" dirty="0" smtClean="0">
                <a:ea typeface="Calibri" pitchFamily="34" charset="0"/>
              </a:rPr>
              <a:t>heinäkuun </a:t>
            </a:r>
            <a:r>
              <a:rPr lang="fi-FI" altLang="fi-FI" sz="1050" dirty="0" err="1" smtClean="0">
                <a:ea typeface="Calibri" pitchFamily="34" charset="0"/>
              </a:rPr>
              <a:t>Vertti-toiminta</a:t>
            </a:r>
            <a:r>
              <a:rPr lang="fi-FI" altLang="fi-FI" sz="1050" dirty="0" smtClean="0">
                <a:ea typeface="Calibri" pitchFamily="34" charset="0"/>
              </a:rPr>
              <a:t> keskitetysti</a:t>
            </a:r>
            <a:endParaRPr kumimoji="0" lang="fi-FI" altLang="fi-FI" sz="1050" b="0" i="0" u="none" strike="noStrike" cap="none" normalizeH="0" baseline="0" dirty="0" smtClean="0">
              <a:ln>
                <a:noFill/>
              </a:ln>
              <a:solidFill>
                <a:schemeClr val="tx1"/>
              </a:solidFill>
              <a:effectLst/>
            </a:endParaRPr>
          </a:p>
        </p:txBody>
      </p:sp>
      <p:sp>
        <p:nvSpPr>
          <p:cNvPr id="2" name="Tekstiruutu 1"/>
          <p:cNvSpPr txBox="1"/>
          <p:nvPr/>
        </p:nvSpPr>
        <p:spPr>
          <a:xfrm>
            <a:off x="6213339" y="1712862"/>
            <a:ext cx="461665" cy="5900654"/>
          </a:xfrm>
          <a:prstGeom prst="rect">
            <a:avLst/>
          </a:prstGeom>
          <a:solidFill>
            <a:schemeClr val="tx2">
              <a:lumMod val="20000"/>
              <a:lumOff val="80000"/>
            </a:schemeClr>
          </a:solidFill>
        </p:spPr>
        <p:txBody>
          <a:bodyPr vert="vert270" wrap="none" rtlCol="0">
            <a:spAutoFit/>
          </a:bodyPr>
          <a:lstStyle/>
          <a:p>
            <a:r>
              <a:rPr lang="fi-FI" b="1" dirty="0" smtClean="0"/>
              <a:t>Lasten ja huoltajien </a:t>
            </a:r>
            <a:r>
              <a:rPr lang="fi-FI" b="1" dirty="0" err="1" smtClean="0"/>
              <a:t>osallistaminen</a:t>
            </a:r>
            <a:r>
              <a:rPr lang="fi-FI" b="1" dirty="0" smtClean="0"/>
              <a:t> toiminnan suunnitteluun</a:t>
            </a:r>
            <a:r>
              <a:rPr lang="fi-FI" dirty="0" smtClean="0"/>
              <a:t>!</a:t>
            </a:r>
            <a:endParaRPr lang="fi-FI" dirty="0"/>
          </a:p>
        </p:txBody>
      </p:sp>
    </p:spTree>
    <p:extLst>
      <p:ext uri="{BB962C8B-B14F-4D97-AF65-F5344CB8AC3E}">
        <p14:creationId xmlns:p14="http://schemas.microsoft.com/office/powerpoint/2010/main" val="68620374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32656" y="539552"/>
            <a:ext cx="6172200" cy="576064"/>
          </a:xfrm>
        </p:spPr>
        <p:txBody>
          <a:bodyPr/>
          <a:lstStyle/>
          <a:p>
            <a:r>
              <a:rPr lang="fi-FI" sz="2000" dirty="0"/>
              <a:t>6</a:t>
            </a:r>
            <a:r>
              <a:rPr lang="fi-FI" sz="2000" dirty="0" smtClean="0"/>
              <a:t>.1 OHJAAJAN TEHTÄVÄT</a:t>
            </a:r>
            <a:br>
              <a:rPr lang="fi-FI" sz="2000" dirty="0" smtClean="0"/>
            </a:br>
            <a:r>
              <a:rPr lang="fi-FI" sz="1800" dirty="0" smtClean="0"/>
              <a:t>Ryhmän työntekijät kirjaavat kaikkien työtehtävät ylös</a:t>
            </a:r>
            <a:endParaRPr lang="fi-FI" sz="1800" dirty="0"/>
          </a:p>
        </p:txBody>
      </p:sp>
      <p:graphicFrame>
        <p:nvGraphicFramePr>
          <p:cNvPr id="3" name="Taulukko 2"/>
          <p:cNvGraphicFramePr>
            <a:graphicFrameLocks noGrp="1"/>
          </p:cNvGraphicFramePr>
          <p:nvPr>
            <p:extLst>
              <p:ext uri="{D42A27DB-BD31-4B8C-83A1-F6EECF244321}">
                <p14:modId xmlns:p14="http://schemas.microsoft.com/office/powerpoint/2010/main" val="272232471"/>
              </p:ext>
            </p:extLst>
          </p:nvPr>
        </p:nvGraphicFramePr>
        <p:xfrm>
          <a:off x="548679" y="1691680"/>
          <a:ext cx="5760641" cy="6035040"/>
        </p:xfrm>
        <a:graphic>
          <a:graphicData uri="http://schemas.openxmlformats.org/drawingml/2006/table">
            <a:tbl>
              <a:tblPr firstRow="1" firstCol="1" bandRow="1">
                <a:tableStyleId>{5C22544A-7EE6-4342-B048-85BDC9FD1C3A}</a:tableStyleId>
              </a:tblPr>
              <a:tblGrid>
                <a:gridCol w="5760641"/>
              </a:tblGrid>
              <a:tr h="754380">
                <a:tc>
                  <a:txBody>
                    <a:bodyPr/>
                    <a:lstStyle/>
                    <a:p>
                      <a:pPr>
                        <a:lnSpc>
                          <a:spcPct val="150000"/>
                        </a:lnSpc>
                        <a:spcAft>
                          <a:spcPts val="0"/>
                        </a:spcAft>
                      </a:pPr>
                      <a:r>
                        <a:rPr lang="fi-FI" sz="1100" dirty="0">
                          <a:effectLst/>
                        </a:rPr>
                        <a:t> </a:t>
                      </a:r>
                    </a:p>
                    <a:p>
                      <a:pPr>
                        <a:lnSpc>
                          <a:spcPct val="150000"/>
                        </a:lnSpc>
                        <a:spcAft>
                          <a:spcPts val="0"/>
                        </a:spcAft>
                      </a:pPr>
                      <a:r>
                        <a:rPr lang="fi-FI" sz="1100" dirty="0">
                          <a:effectLst/>
                        </a:rPr>
                        <a:t> </a:t>
                      </a:r>
                    </a:p>
                    <a:p>
                      <a:pPr>
                        <a:lnSpc>
                          <a:spcPct val="150000"/>
                        </a:lnSpc>
                        <a:spcAft>
                          <a:spcPts val="0"/>
                        </a:spcAft>
                      </a:pPr>
                      <a:r>
                        <a:rPr lang="fi-FI" sz="1100" dirty="0">
                          <a:effectLst/>
                        </a:rPr>
                        <a:t> </a:t>
                      </a:r>
                      <a:endParaRPr lang="fi-FI" sz="1100" dirty="0">
                        <a:effectLst/>
                        <a:latin typeface="Comic Sans MS"/>
                        <a:ea typeface="Calibri"/>
                        <a:cs typeface="Calibri"/>
                      </a:endParaRPr>
                    </a:p>
                  </a:txBody>
                  <a:tcPr marL="62855" marR="62855" marT="0" marB="0">
                    <a:solidFill>
                      <a:schemeClr val="tx2">
                        <a:lumMod val="40000"/>
                        <a:lumOff val="60000"/>
                      </a:schemeClr>
                    </a:solidFill>
                  </a:tcPr>
                </a:tc>
              </a:tr>
              <a:tr h="754380">
                <a:tc>
                  <a:txBody>
                    <a:bodyPr/>
                    <a:lstStyle/>
                    <a:p>
                      <a:pPr>
                        <a:lnSpc>
                          <a:spcPct val="150000"/>
                        </a:lnSpc>
                        <a:spcAft>
                          <a:spcPts val="0"/>
                        </a:spcAft>
                      </a:pPr>
                      <a:r>
                        <a:rPr lang="fi-FI" sz="1100" dirty="0">
                          <a:effectLst/>
                        </a:rPr>
                        <a:t> </a:t>
                      </a:r>
                    </a:p>
                    <a:p>
                      <a:pPr>
                        <a:lnSpc>
                          <a:spcPct val="150000"/>
                        </a:lnSpc>
                        <a:spcAft>
                          <a:spcPts val="0"/>
                        </a:spcAft>
                      </a:pPr>
                      <a:r>
                        <a:rPr lang="fi-FI" sz="1100" dirty="0">
                          <a:effectLst/>
                        </a:rPr>
                        <a:t> </a:t>
                      </a:r>
                    </a:p>
                    <a:p>
                      <a:pPr>
                        <a:lnSpc>
                          <a:spcPct val="150000"/>
                        </a:lnSpc>
                        <a:spcAft>
                          <a:spcPts val="0"/>
                        </a:spcAft>
                      </a:pPr>
                      <a:r>
                        <a:rPr lang="fi-FI" sz="1100" dirty="0">
                          <a:effectLst/>
                        </a:rPr>
                        <a:t> </a:t>
                      </a:r>
                      <a:endParaRPr lang="fi-FI" sz="1100" dirty="0">
                        <a:effectLst/>
                        <a:latin typeface="Comic Sans MS"/>
                        <a:ea typeface="Calibri"/>
                        <a:cs typeface="Calibri"/>
                      </a:endParaRPr>
                    </a:p>
                  </a:txBody>
                  <a:tcPr marL="62855" marR="62855" marT="0" marB="0">
                    <a:solidFill>
                      <a:schemeClr val="tx2">
                        <a:lumMod val="40000"/>
                        <a:lumOff val="60000"/>
                      </a:schemeClr>
                    </a:solidFill>
                  </a:tcPr>
                </a:tc>
              </a:tr>
              <a:tr h="754380">
                <a:tc>
                  <a:txBody>
                    <a:bodyPr/>
                    <a:lstStyle/>
                    <a:p>
                      <a:pPr>
                        <a:lnSpc>
                          <a:spcPct val="150000"/>
                        </a:lnSpc>
                        <a:spcAft>
                          <a:spcPts val="0"/>
                        </a:spcAft>
                      </a:pPr>
                      <a:r>
                        <a:rPr lang="fi-FI" sz="1100" dirty="0">
                          <a:effectLst/>
                        </a:rPr>
                        <a:t> </a:t>
                      </a:r>
                    </a:p>
                    <a:p>
                      <a:pPr>
                        <a:lnSpc>
                          <a:spcPct val="150000"/>
                        </a:lnSpc>
                        <a:spcAft>
                          <a:spcPts val="0"/>
                        </a:spcAft>
                      </a:pPr>
                      <a:r>
                        <a:rPr lang="fi-FI" sz="1100" dirty="0">
                          <a:effectLst/>
                        </a:rPr>
                        <a:t> </a:t>
                      </a:r>
                    </a:p>
                    <a:p>
                      <a:pPr>
                        <a:lnSpc>
                          <a:spcPct val="150000"/>
                        </a:lnSpc>
                        <a:spcAft>
                          <a:spcPts val="0"/>
                        </a:spcAft>
                      </a:pPr>
                      <a:r>
                        <a:rPr lang="fi-FI" sz="1100" dirty="0">
                          <a:effectLst/>
                        </a:rPr>
                        <a:t> </a:t>
                      </a:r>
                      <a:endParaRPr lang="fi-FI" sz="1100" dirty="0">
                        <a:effectLst/>
                        <a:latin typeface="Comic Sans MS"/>
                        <a:ea typeface="Calibri"/>
                        <a:cs typeface="Calibri"/>
                      </a:endParaRPr>
                    </a:p>
                  </a:txBody>
                  <a:tcPr marL="62855" marR="62855" marT="0" marB="0">
                    <a:solidFill>
                      <a:schemeClr val="tx2">
                        <a:lumMod val="40000"/>
                        <a:lumOff val="60000"/>
                      </a:schemeClr>
                    </a:solidFill>
                  </a:tcPr>
                </a:tc>
              </a:tr>
              <a:tr h="754380">
                <a:tc>
                  <a:txBody>
                    <a:bodyPr/>
                    <a:lstStyle/>
                    <a:p>
                      <a:pPr>
                        <a:lnSpc>
                          <a:spcPct val="150000"/>
                        </a:lnSpc>
                        <a:spcAft>
                          <a:spcPts val="0"/>
                        </a:spcAft>
                      </a:pPr>
                      <a:r>
                        <a:rPr lang="fi-FI" sz="1100" dirty="0">
                          <a:effectLst/>
                        </a:rPr>
                        <a:t> </a:t>
                      </a:r>
                    </a:p>
                    <a:p>
                      <a:pPr>
                        <a:lnSpc>
                          <a:spcPct val="150000"/>
                        </a:lnSpc>
                        <a:spcAft>
                          <a:spcPts val="0"/>
                        </a:spcAft>
                      </a:pPr>
                      <a:r>
                        <a:rPr lang="fi-FI" sz="1100" dirty="0">
                          <a:effectLst/>
                        </a:rPr>
                        <a:t> </a:t>
                      </a:r>
                    </a:p>
                    <a:p>
                      <a:pPr>
                        <a:lnSpc>
                          <a:spcPct val="150000"/>
                        </a:lnSpc>
                        <a:spcAft>
                          <a:spcPts val="0"/>
                        </a:spcAft>
                      </a:pPr>
                      <a:r>
                        <a:rPr lang="fi-FI" sz="1100" dirty="0">
                          <a:effectLst/>
                        </a:rPr>
                        <a:t> </a:t>
                      </a:r>
                      <a:endParaRPr lang="fi-FI" sz="1100" dirty="0">
                        <a:effectLst/>
                        <a:latin typeface="Comic Sans MS"/>
                        <a:ea typeface="Calibri"/>
                        <a:cs typeface="Calibri"/>
                      </a:endParaRPr>
                    </a:p>
                  </a:txBody>
                  <a:tcPr marL="62855" marR="62855" marT="0" marB="0">
                    <a:solidFill>
                      <a:schemeClr val="tx2">
                        <a:lumMod val="40000"/>
                        <a:lumOff val="60000"/>
                      </a:schemeClr>
                    </a:solidFill>
                  </a:tcPr>
                </a:tc>
              </a:tr>
              <a:tr h="754380">
                <a:tc>
                  <a:txBody>
                    <a:bodyPr/>
                    <a:lstStyle/>
                    <a:p>
                      <a:pPr>
                        <a:lnSpc>
                          <a:spcPct val="150000"/>
                        </a:lnSpc>
                        <a:spcAft>
                          <a:spcPts val="0"/>
                        </a:spcAft>
                      </a:pPr>
                      <a:r>
                        <a:rPr lang="fi-FI" sz="1100" dirty="0">
                          <a:effectLst/>
                        </a:rPr>
                        <a:t> </a:t>
                      </a:r>
                    </a:p>
                    <a:p>
                      <a:pPr>
                        <a:lnSpc>
                          <a:spcPct val="150000"/>
                        </a:lnSpc>
                        <a:spcAft>
                          <a:spcPts val="0"/>
                        </a:spcAft>
                      </a:pPr>
                      <a:r>
                        <a:rPr lang="fi-FI" sz="1100" dirty="0">
                          <a:effectLst/>
                        </a:rPr>
                        <a:t> </a:t>
                      </a:r>
                    </a:p>
                    <a:p>
                      <a:pPr>
                        <a:lnSpc>
                          <a:spcPct val="150000"/>
                        </a:lnSpc>
                        <a:spcAft>
                          <a:spcPts val="0"/>
                        </a:spcAft>
                      </a:pPr>
                      <a:r>
                        <a:rPr lang="fi-FI" sz="1100" dirty="0">
                          <a:effectLst/>
                        </a:rPr>
                        <a:t> </a:t>
                      </a:r>
                      <a:endParaRPr lang="fi-FI" sz="1100" dirty="0">
                        <a:effectLst/>
                        <a:latin typeface="Comic Sans MS"/>
                        <a:ea typeface="Calibri"/>
                        <a:cs typeface="Calibri"/>
                      </a:endParaRPr>
                    </a:p>
                  </a:txBody>
                  <a:tcPr marL="62855" marR="62855" marT="0" marB="0">
                    <a:solidFill>
                      <a:schemeClr val="tx2">
                        <a:lumMod val="40000"/>
                        <a:lumOff val="60000"/>
                      </a:schemeClr>
                    </a:solidFill>
                  </a:tcPr>
                </a:tc>
              </a:tr>
              <a:tr h="754380">
                <a:tc>
                  <a:txBody>
                    <a:bodyPr/>
                    <a:lstStyle/>
                    <a:p>
                      <a:pPr>
                        <a:lnSpc>
                          <a:spcPct val="150000"/>
                        </a:lnSpc>
                        <a:spcAft>
                          <a:spcPts val="0"/>
                        </a:spcAft>
                      </a:pPr>
                      <a:r>
                        <a:rPr lang="fi-FI" sz="1100" dirty="0">
                          <a:effectLst/>
                        </a:rPr>
                        <a:t> </a:t>
                      </a:r>
                    </a:p>
                    <a:p>
                      <a:pPr>
                        <a:lnSpc>
                          <a:spcPct val="150000"/>
                        </a:lnSpc>
                        <a:spcAft>
                          <a:spcPts val="0"/>
                        </a:spcAft>
                      </a:pPr>
                      <a:r>
                        <a:rPr lang="fi-FI" sz="1100" dirty="0">
                          <a:effectLst/>
                        </a:rPr>
                        <a:t> </a:t>
                      </a:r>
                    </a:p>
                    <a:p>
                      <a:pPr>
                        <a:lnSpc>
                          <a:spcPct val="150000"/>
                        </a:lnSpc>
                        <a:spcAft>
                          <a:spcPts val="0"/>
                        </a:spcAft>
                      </a:pPr>
                      <a:r>
                        <a:rPr lang="fi-FI" sz="1100" dirty="0">
                          <a:effectLst/>
                        </a:rPr>
                        <a:t> </a:t>
                      </a:r>
                      <a:endParaRPr lang="fi-FI" sz="1100" dirty="0">
                        <a:effectLst/>
                        <a:latin typeface="Comic Sans MS"/>
                        <a:ea typeface="Calibri"/>
                        <a:cs typeface="Calibri"/>
                      </a:endParaRPr>
                    </a:p>
                  </a:txBody>
                  <a:tcPr marL="62855" marR="62855" marT="0" marB="0">
                    <a:solidFill>
                      <a:schemeClr val="tx2">
                        <a:lumMod val="40000"/>
                        <a:lumOff val="60000"/>
                      </a:schemeClr>
                    </a:solidFill>
                  </a:tcPr>
                </a:tc>
              </a:tr>
              <a:tr h="754380">
                <a:tc>
                  <a:txBody>
                    <a:bodyPr/>
                    <a:lstStyle/>
                    <a:p>
                      <a:pPr>
                        <a:lnSpc>
                          <a:spcPct val="150000"/>
                        </a:lnSpc>
                        <a:spcAft>
                          <a:spcPts val="0"/>
                        </a:spcAft>
                      </a:pPr>
                      <a:r>
                        <a:rPr lang="fi-FI" sz="1100" dirty="0">
                          <a:effectLst/>
                        </a:rPr>
                        <a:t> </a:t>
                      </a:r>
                    </a:p>
                    <a:p>
                      <a:pPr>
                        <a:lnSpc>
                          <a:spcPct val="150000"/>
                        </a:lnSpc>
                        <a:spcAft>
                          <a:spcPts val="0"/>
                        </a:spcAft>
                      </a:pPr>
                      <a:r>
                        <a:rPr lang="fi-FI" sz="1100" dirty="0">
                          <a:effectLst/>
                        </a:rPr>
                        <a:t> </a:t>
                      </a:r>
                    </a:p>
                    <a:p>
                      <a:pPr>
                        <a:lnSpc>
                          <a:spcPct val="150000"/>
                        </a:lnSpc>
                        <a:spcAft>
                          <a:spcPts val="0"/>
                        </a:spcAft>
                      </a:pPr>
                      <a:r>
                        <a:rPr lang="fi-FI" sz="1100" dirty="0">
                          <a:effectLst/>
                        </a:rPr>
                        <a:t> </a:t>
                      </a:r>
                      <a:endParaRPr lang="fi-FI" sz="1100" dirty="0">
                        <a:effectLst/>
                        <a:latin typeface="Comic Sans MS"/>
                        <a:ea typeface="Calibri"/>
                        <a:cs typeface="Calibri"/>
                      </a:endParaRPr>
                    </a:p>
                  </a:txBody>
                  <a:tcPr marL="62855" marR="62855" marT="0" marB="0">
                    <a:solidFill>
                      <a:schemeClr val="tx2">
                        <a:lumMod val="40000"/>
                        <a:lumOff val="60000"/>
                      </a:schemeClr>
                    </a:solidFill>
                  </a:tcPr>
                </a:tc>
              </a:tr>
              <a:tr h="754380">
                <a:tc>
                  <a:txBody>
                    <a:bodyPr/>
                    <a:lstStyle/>
                    <a:p>
                      <a:pPr>
                        <a:lnSpc>
                          <a:spcPct val="150000"/>
                        </a:lnSpc>
                        <a:spcAft>
                          <a:spcPts val="0"/>
                        </a:spcAft>
                      </a:pPr>
                      <a:r>
                        <a:rPr lang="fi-FI" sz="1100" dirty="0">
                          <a:effectLst/>
                        </a:rPr>
                        <a:t> </a:t>
                      </a:r>
                    </a:p>
                    <a:p>
                      <a:pPr>
                        <a:lnSpc>
                          <a:spcPct val="150000"/>
                        </a:lnSpc>
                        <a:spcAft>
                          <a:spcPts val="0"/>
                        </a:spcAft>
                      </a:pPr>
                      <a:r>
                        <a:rPr lang="fi-FI" sz="1100" dirty="0">
                          <a:effectLst/>
                        </a:rPr>
                        <a:t> </a:t>
                      </a:r>
                    </a:p>
                    <a:p>
                      <a:pPr>
                        <a:lnSpc>
                          <a:spcPct val="150000"/>
                        </a:lnSpc>
                        <a:spcAft>
                          <a:spcPts val="0"/>
                        </a:spcAft>
                      </a:pPr>
                      <a:r>
                        <a:rPr lang="fi-FI" sz="1100" dirty="0">
                          <a:effectLst/>
                        </a:rPr>
                        <a:t> </a:t>
                      </a:r>
                      <a:endParaRPr lang="fi-FI" sz="1100" dirty="0">
                        <a:effectLst/>
                        <a:latin typeface="Comic Sans MS"/>
                        <a:ea typeface="Calibri"/>
                        <a:cs typeface="Calibri"/>
                      </a:endParaRPr>
                    </a:p>
                  </a:txBody>
                  <a:tcPr marL="62855" marR="62855" marT="0" marB="0">
                    <a:solidFill>
                      <a:schemeClr val="tx2">
                        <a:lumMod val="40000"/>
                        <a:lumOff val="60000"/>
                      </a:schemeClr>
                    </a:solidFill>
                  </a:tcPr>
                </a:tc>
              </a:tr>
            </a:tbl>
          </a:graphicData>
        </a:graphic>
      </p:graphicFrame>
    </p:spTree>
    <p:extLst>
      <p:ext uri="{BB962C8B-B14F-4D97-AF65-F5344CB8AC3E}">
        <p14:creationId xmlns:p14="http://schemas.microsoft.com/office/powerpoint/2010/main" val="200512879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88640" y="395536"/>
            <a:ext cx="6172200" cy="504056"/>
          </a:xfrm>
        </p:spPr>
        <p:txBody>
          <a:bodyPr>
            <a:normAutofit fontScale="90000"/>
          </a:bodyPr>
          <a:lstStyle/>
          <a:p>
            <a:r>
              <a:rPr lang="fi-FI" sz="2000" dirty="0"/>
              <a:t>6</a:t>
            </a:r>
            <a:r>
              <a:rPr lang="fi-FI" sz="2000" dirty="0" smtClean="0"/>
              <a:t>.2 VASTUUOHJAAJAN TEHTÄVÄT</a:t>
            </a:r>
            <a:br>
              <a:rPr lang="fi-FI" sz="2000" dirty="0" smtClean="0"/>
            </a:br>
            <a:r>
              <a:rPr lang="fi-FI" sz="2000" dirty="0" smtClean="0"/>
              <a:t/>
            </a:r>
            <a:br>
              <a:rPr lang="fi-FI" sz="2000" dirty="0" smtClean="0"/>
            </a:br>
            <a:endParaRPr lang="fi-FI" sz="1800" dirty="0"/>
          </a:p>
        </p:txBody>
      </p:sp>
      <p:graphicFrame>
        <p:nvGraphicFramePr>
          <p:cNvPr id="5" name="Taulukko 4"/>
          <p:cNvGraphicFramePr>
            <a:graphicFrameLocks noGrp="1"/>
          </p:cNvGraphicFramePr>
          <p:nvPr>
            <p:extLst>
              <p:ext uri="{D42A27DB-BD31-4B8C-83A1-F6EECF244321}">
                <p14:modId xmlns:p14="http://schemas.microsoft.com/office/powerpoint/2010/main" val="2741741613"/>
              </p:ext>
            </p:extLst>
          </p:nvPr>
        </p:nvGraphicFramePr>
        <p:xfrm>
          <a:off x="764704" y="750657"/>
          <a:ext cx="5472608" cy="8301903"/>
        </p:xfrm>
        <a:graphic>
          <a:graphicData uri="http://schemas.openxmlformats.org/drawingml/2006/table">
            <a:tbl>
              <a:tblPr>
                <a:tableStyleId>{5C22544A-7EE6-4342-B048-85BDC9FD1C3A}</a:tableStyleId>
              </a:tblPr>
              <a:tblGrid>
                <a:gridCol w="5472608"/>
              </a:tblGrid>
              <a:tr h="924254">
                <a:tc>
                  <a:txBody>
                    <a:bodyPr/>
                    <a:lstStyle/>
                    <a:p>
                      <a:pPr algn="l">
                        <a:lnSpc>
                          <a:spcPct val="150000"/>
                        </a:lnSpc>
                        <a:spcAft>
                          <a:spcPts val="0"/>
                        </a:spcAft>
                      </a:pPr>
                      <a:r>
                        <a:rPr kumimoji="0" lang="fi-FI"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hallinnolliset työt</a:t>
                      </a:r>
                      <a:endParaRPr kumimoji="0" lang="fi-FI"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 lapsilistat</a:t>
                      </a:r>
                      <a:endParaRPr kumimoji="0" lang="fi-FI"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 laskutus</a:t>
                      </a:r>
                      <a:endParaRPr kumimoji="0" lang="fi-FI"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 </a:t>
                      </a:r>
                      <a:r>
                        <a:rPr kumimoji="0" lang="fi-FI" sz="12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Jälkkärin</a:t>
                      </a:r>
                      <a:r>
                        <a:rPr kumimoji="0" lang="fi-FI"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hakuprosessi</a:t>
                      </a:r>
                      <a:r>
                        <a:rPr lang="fi-FI" sz="1200" dirty="0" smtClean="0">
                          <a:effectLst/>
                        </a:rPr>
                        <a:t> </a:t>
                      </a:r>
                    </a:p>
                    <a:p>
                      <a:pPr marL="0" marR="0" lvl="0" indent="0" algn="l" defTabSz="914400" rtl="0" eaLnBrk="0" fontAlgn="base" latinLnBrk="0" hangingPunct="0">
                        <a:lnSpc>
                          <a:spcPct val="100000"/>
                        </a:lnSpc>
                        <a:spcBef>
                          <a:spcPct val="0"/>
                        </a:spcBef>
                        <a:spcAft>
                          <a:spcPct val="0"/>
                        </a:spcAft>
                        <a:buClrTx/>
                        <a:buSzTx/>
                        <a:buFontTx/>
                        <a:buNone/>
                        <a:tabLst/>
                      </a:pPr>
                      <a:endParaRPr lang="fi-FI" sz="1100" dirty="0">
                        <a:solidFill>
                          <a:schemeClr val="tx1"/>
                        </a:solidFill>
                        <a:effectLst/>
                        <a:latin typeface="Calibri" panose="020F0502020204030204" pitchFamily="34" charset="0"/>
                        <a:ea typeface="Calibri"/>
                        <a:cs typeface="Calibri"/>
                      </a:endParaRPr>
                    </a:p>
                  </a:txBody>
                  <a:tcPr marL="62855" marR="62855" marT="0" marB="0">
                    <a:solidFill>
                      <a:schemeClr val="tx2">
                        <a:lumMod val="40000"/>
                        <a:lumOff val="60000"/>
                      </a:schemeClr>
                    </a:solidFill>
                  </a:tcPr>
                </a:tc>
              </a:tr>
              <a:tr h="489841">
                <a:tc>
                  <a:txBody>
                    <a:bodyPr/>
                    <a:lstStyle/>
                    <a:p>
                      <a:pPr marL="0" marR="0" indent="0" algn="l" defTabSz="457200" rtl="0" eaLnBrk="1" fontAlgn="auto" latinLnBrk="0" hangingPunct="1">
                        <a:lnSpc>
                          <a:spcPct val="150000"/>
                        </a:lnSpc>
                        <a:spcBef>
                          <a:spcPts val="0"/>
                        </a:spcBef>
                        <a:spcAft>
                          <a:spcPts val="0"/>
                        </a:spcAft>
                        <a:buClrTx/>
                        <a:buSzTx/>
                        <a:buFontTx/>
                        <a:buNone/>
                        <a:tabLst/>
                        <a:defRPr/>
                      </a:pPr>
                      <a:r>
                        <a:rPr lang="fi-FI" sz="1200" dirty="0">
                          <a:solidFill>
                            <a:schemeClr val="tx1"/>
                          </a:solidFill>
                          <a:effectLst/>
                        </a:rPr>
                        <a:t> </a:t>
                      </a:r>
                      <a:r>
                        <a:rPr lang="fi-FI" sz="1200" b="0" dirty="0" smtClean="0">
                          <a:solidFill>
                            <a:schemeClr val="tx1"/>
                          </a:solidFill>
                          <a:effectLst/>
                        </a:rPr>
                        <a:t> - </a:t>
                      </a:r>
                      <a:r>
                        <a:rPr kumimoji="0" lang="fi-FI"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viikoittaiset lapsilistat ja niiden päivitykset</a:t>
                      </a:r>
                    </a:p>
                    <a:p>
                      <a:pPr algn="l">
                        <a:lnSpc>
                          <a:spcPct val="150000"/>
                        </a:lnSpc>
                        <a:spcAft>
                          <a:spcPts val="0"/>
                        </a:spcAft>
                      </a:pPr>
                      <a:endParaRPr lang="fi-FI" sz="1200" dirty="0">
                        <a:solidFill>
                          <a:schemeClr val="tx1"/>
                        </a:solidFill>
                        <a:effectLst/>
                        <a:latin typeface="Comic Sans MS"/>
                        <a:ea typeface="Calibri"/>
                        <a:cs typeface="Calibri"/>
                      </a:endParaRPr>
                    </a:p>
                  </a:txBody>
                  <a:tcPr marL="62855" marR="62855" marT="0" marB="0">
                    <a:solidFill>
                      <a:schemeClr val="tx2">
                        <a:lumMod val="40000"/>
                        <a:lumOff val="60000"/>
                      </a:schemeClr>
                    </a:solidFill>
                  </a:tcPr>
                </a:tc>
              </a:tr>
              <a:tr h="489841">
                <a:tc>
                  <a:txBody>
                    <a:bodyPr/>
                    <a:lstStyle/>
                    <a:p>
                      <a:pPr algn="l">
                        <a:lnSpc>
                          <a:spcPct val="150000"/>
                        </a:lnSpc>
                        <a:spcAft>
                          <a:spcPts val="0"/>
                        </a:spcAft>
                      </a:pPr>
                      <a:r>
                        <a:rPr lang="fi-FI" sz="1200" b="0" dirty="0" smtClean="0">
                          <a:solidFill>
                            <a:schemeClr val="tx1"/>
                          </a:solidFill>
                          <a:latin typeface="Calibri" pitchFamily="34" charset="0"/>
                          <a:ea typeface="Calibri" pitchFamily="34" charset="0"/>
                          <a:cs typeface="Times New Roman" pitchFamily="18" charset="0"/>
                        </a:rPr>
                        <a:t>-  </a:t>
                      </a:r>
                      <a:r>
                        <a:rPr lang="fi-FI" sz="1200" b="0" dirty="0" err="1" smtClean="0">
                          <a:solidFill>
                            <a:schemeClr val="tx1"/>
                          </a:solidFill>
                          <a:latin typeface="Calibri" pitchFamily="34" charset="0"/>
                          <a:ea typeface="Calibri" pitchFamily="34" charset="0"/>
                          <a:cs typeface="Times New Roman" pitchFamily="18" charset="0"/>
                        </a:rPr>
                        <a:t>wilma</a:t>
                      </a:r>
                      <a:r>
                        <a:rPr lang="fi-FI" sz="1200" b="0" dirty="0" smtClean="0">
                          <a:solidFill>
                            <a:schemeClr val="tx1"/>
                          </a:solidFill>
                          <a:latin typeface="Calibri" pitchFamily="34" charset="0"/>
                          <a:ea typeface="Calibri" pitchFamily="34" charset="0"/>
                          <a:cs typeface="Times New Roman" pitchFamily="18" charset="0"/>
                        </a:rPr>
                        <a:t>, sähköposti, tekstiviestit</a:t>
                      </a:r>
                      <a:endParaRPr lang="fi-FI" sz="1200" dirty="0">
                        <a:solidFill>
                          <a:schemeClr val="tx1"/>
                        </a:solidFill>
                        <a:effectLst/>
                        <a:latin typeface="Calibri" panose="020F0502020204030204" pitchFamily="34" charset="0"/>
                        <a:ea typeface="Calibri"/>
                        <a:cs typeface="Calibri"/>
                      </a:endParaRPr>
                    </a:p>
                  </a:txBody>
                  <a:tcPr marL="62855" marR="62855" marT="0" marB="0">
                    <a:solidFill>
                      <a:schemeClr val="tx2">
                        <a:lumMod val="40000"/>
                        <a:lumOff val="60000"/>
                      </a:schemeClr>
                    </a:solidFill>
                  </a:tcPr>
                </a:tc>
              </a:tr>
              <a:tr h="502401">
                <a:tc>
                  <a:txBody>
                    <a:bodyPr/>
                    <a:lstStyle/>
                    <a:p>
                      <a:pPr algn="l">
                        <a:lnSpc>
                          <a:spcPct val="150000"/>
                        </a:lnSpc>
                        <a:spcAft>
                          <a:spcPts val="0"/>
                        </a:spcAft>
                      </a:pPr>
                      <a:r>
                        <a:rPr lang="fi-FI" sz="1200" dirty="0">
                          <a:solidFill>
                            <a:schemeClr val="tx1"/>
                          </a:solidFill>
                          <a:effectLst/>
                        </a:rPr>
                        <a:t> </a:t>
                      </a:r>
                      <a:r>
                        <a:rPr lang="fi-FI" sz="1200" dirty="0" smtClean="0">
                          <a:effectLst/>
                        </a:rPr>
                        <a:t> </a:t>
                      </a:r>
                      <a:r>
                        <a:rPr kumimoji="0" lang="fi-FI"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asiakirjojen dokumentointi</a:t>
                      </a:r>
                      <a:endParaRPr lang="fi-FI" sz="1200" dirty="0">
                        <a:solidFill>
                          <a:schemeClr val="tx1"/>
                        </a:solidFill>
                        <a:effectLst/>
                      </a:endParaRPr>
                    </a:p>
                  </a:txBody>
                  <a:tcPr marL="62855" marR="62855" marT="0" marB="0">
                    <a:solidFill>
                      <a:schemeClr val="tx2">
                        <a:lumMod val="40000"/>
                        <a:lumOff val="60000"/>
                      </a:schemeClr>
                    </a:solidFill>
                  </a:tcPr>
                </a:tc>
              </a:tr>
              <a:tr h="502401">
                <a:tc>
                  <a:txBody>
                    <a:bodyPr/>
                    <a:lstStyle/>
                    <a:p>
                      <a:pPr>
                        <a:lnSpc>
                          <a:spcPct val="150000"/>
                        </a:lnSpc>
                        <a:spcAft>
                          <a:spcPts val="0"/>
                        </a:spcAft>
                      </a:pPr>
                      <a:r>
                        <a:rPr lang="fi-FI" sz="1200" dirty="0">
                          <a:solidFill>
                            <a:schemeClr val="tx1"/>
                          </a:solidFill>
                          <a:effectLst/>
                        </a:rPr>
                        <a:t> </a:t>
                      </a:r>
                      <a:r>
                        <a:rPr lang="fi-FI" sz="1200" dirty="0" smtClean="0">
                          <a:effectLst/>
                        </a:rPr>
                        <a:t>  </a:t>
                      </a:r>
                      <a:r>
                        <a:rPr kumimoji="0" lang="fi-FI"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fi-FI" sz="12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Pedanet</a:t>
                      </a:r>
                      <a:r>
                        <a:rPr kumimoji="0" lang="fi-FI"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&gt; </a:t>
                      </a:r>
                      <a:r>
                        <a:rPr kumimoji="0" lang="fi-FI" sz="12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Jälkkärin</a:t>
                      </a:r>
                      <a:r>
                        <a:rPr kumimoji="0" lang="fi-FI"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sivut</a:t>
                      </a:r>
                      <a:endParaRPr kumimoji="0" lang="fi-FI"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 kausi- ja viikkosuunnitelmat</a:t>
                      </a:r>
                      <a:endParaRPr kumimoji="0" lang="fi-FI"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 tiedotteet</a:t>
                      </a:r>
                      <a:endParaRPr kumimoji="0" lang="fi-FI"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 vahvistuslomake</a:t>
                      </a:r>
                      <a:endParaRPr kumimoji="0" lang="fi-FI"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 käytännön ohjeita kotiväelle</a:t>
                      </a:r>
                      <a:endParaRPr kumimoji="0" lang="fi-FI"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 valokuvia toiminnasta ym. mukavia juttuja</a:t>
                      </a:r>
                      <a:endParaRPr lang="fi-FI" sz="1200" dirty="0" smtClean="0">
                        <a:effectLst/>
                      </a:endParaRPr>
                    </a:p>
                    <a:p>
                      <a:pPr algn="l">
                        <a:lnSpc>
                          <a:spcPct val="150000"/>
                        </a:lnSpc>
                        <a:spcAft>
                          <a:spcPts val="0"/>
                        </a:spcAft>
                      </a:pPr>
                      <a:endParaRPr lang="fi-FI" sz="1200" dirty="0" smtClean="0">
                        <a:solidFill>
                          <a:schemeClr val="tx1"/>
                        </a:solidFill>
                        <a:effectLst/>
                      </a:endParaRPr>
                    </a:p>
                  </a:txBody>
                  <a:tcPr marL="62855" marR="62855" marT="0" marB="0">
                    <a:solidFill>
                      <a:schemeClr val="tx2">
                        <a:lumMod val="40000"/>
                        <a:lumOff val="60000"/>
                      </a:schemeClr>
                    </a:solidFill>
                  </a:tcPr>
                </a:tc>
              </a:tr>
              <a:tr h="502401">
                <a:tc>
                  <a:txBody>
                    <a:bodyPr/>
                    <a:lstStyle/>
                    <a:p>
                      <a:pPr algn="l">
                        <a:lnSpc>
                          <a:spcPct val="150000"/>
                        </a:lnSpc>
                        <a:spcAft>
                          <a:spcPts val="0"/>
                        </a:spcAft>
                      </a:pPr>
                      <a:r>
                        <a:rPr lang="fi-FI" sz="1200" dirty="0">
                          <a:solidFill>
                            <a:schemeClr val="tx1"/>
                          </a:solidFill>
                          <a:effectLst/>
                        </a:rPr>
                        <a:t> </a:t>
                      </a:r>
                      <a:r>
                        <a:rPr lang="fi-FI" sz="1200" dirty="0" smtClean="0">
                          <a:solidFill>
                            <a:schemeClr val="tx1"/>
                          </a:solidFill>
                          <a:effectLst/>
                        </a:rPr>
                        <a:t>-   </a:t>
                      </a:r>
                      <a:r>
                        <a:rPr lang="fi-FI" sz="1200" dirty="0" err="1" smtClean="0">
                          <a:solidFill>
                            <a:schemeClr val="tx1"/>
                          </a:solidFill>
                          <a:effectLst/>
                        </a:rPr>
                        <a:t>Pedanetin</a:t>
                      </a:r>
                      <a:r>
                        <a:rPr lang="fi-FI" sz="1200" dirty="0" smtClean="0">
                          <a:solidFill>
                            <a:schemeClr val="tx1"/>
                          </a:solidFill>
                          <a:effectLst/>
                        </a:rPr>
                        <a:t> päivittäminen</a:t>
                      </a:r>
                      <a:r>
                        <a:rPr lang="fi-FI" sz="1200" dirty="0">
                          <a:solidFill>
                            <a:schemeClr val="tx1"/>
                          </a:solidFill>
                          <a:effectLst/>
                        </a:rPr>
                        <a:t> </a:t>
                      </a:r>
                      <a:endParaRPr lang="fi-FI" sz="1200" dirty="0">
                        <a:solidFill>
                          <a:schemeClr val="tx1"/>
                        </a:solidFill>
                        <a:effectLst/>
                        <a:latin typeface="Comic Sans MS"/>
                        <a:ea typeface="Calibri"/>
                        <a:cs typeface="Calibri"/>
                      </a:endParaRPr>
                    </a:p>
                  </a:txBody>
                  <a:tcPr marL="62855" marR="62855" marT="0" marB="0">
                    <a:solidFill>
                      <a:schemeClr val="tx2">
                        <a:lumMod val="40000"/>
                        <a:lumOff val="60000"/>
                      </a:schemeClr>
                    </a:solidFill>
                  </a:tcPr>
                </a:tc>
              </a:tr>
              <a:tr h="485056">
                <a:tc>
                  <a:txBody>
                    <a:bodyPr/>
                    <a:lstStyle/>
                    <a:p>
                      <a:pPr algn="l">
                        <a:lnSpc>
                          <a:spcPct val="150000"/>
                        </a:lnSpc>
                        <a:spcAft>
                          <a:spcPts val="0"/>
                        </a:spcAft>
                      </a:pPr>
                      <a:r>
                        <a:rPr lang="fi-FI" sz="1200" dirty="0">
                          <a:solidFill>
                            <a:schemeClr val="tx1"/>
                          </a:solidFill>
                          <a:effectLst/>
                        </a:rPr>
                        <a:t> </a:t>
                      </a:r>
                      <a:r>
                        <a:rPr lang="fi-FI" sz="1200" dirty="0" smtClean="0">
                          <a:solidFill>
                            <a:schemeClr val="tx1"/>
                          </a:solidFill>
                          <a:effectLst/>
                        </a:rPr>
                        <a:t>-  </a:t>
                      </a:r>
                      <a:r>
                        <a:rPr kumimoji="0" lang="fi-FI"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kuukausikirje</a:t>
                      </a:r>
                      <a:endParaRPr lang="fi-FI" sz="1200" dirty="0" smtClean="0">
                        <a:solidFill>
                          <a:schemeClr val="tx1"/>
                        </a:solidFill>
                        <a:effectLst/>
                      </a:endParaRPr>
                    </a:p>
                  </a:txBody>
                  <a:tcPr marL="62855" marR="62855" marT="0" marB="0">
                    <a:solidFill>
                      <a:schemeClr val="tx2">
                        <a:lumMod val="40000"/>
                        <a:lumOff val="60000"/>
                      </a:schemeClr>
                    </a:solidFill>
                  </a:tcPr>
                </a:tc>
              </a:tr>
              <a:tr h="514962">
                <a:tc>
                  <a:txBody>
                    <a:bodyPr/>
                    <a:lstStyle/>
                    <a:p>
                      <a:pPr algn="l">
                        <a:lnSpc>
                          <a:spcPct val="150000"/>
                        </a:lnSpc>
                        <a:spcAft>
                          <a:spcPts val="0"/>
                        </a:spcAft>
                      </a:pPr>
                      <a:r>
                        <a:rPr lang="fi-FI" sz="1200" dirty="0">
                          <a:solidFill>
                            <a:schemeClr val="tx1"/>
                          </a:solidFill>
                          <a:effectLst/>
                        </a:rPr>
                        <a:t> </a:t>
                      </a:r>
                      <a:r>
                        <a:rPr lang="fi-FI" sz="1200" dirty="0" smtClean="0">
                          <a:solidFill>
                            <a:schemeClr val="tx1"/>
                          </a:solidFill>
                          <a:effectLst/>
                        </a:rPr>
                        <a:t>-  </a:t>
                      </a:r>
                      <a:r>
                        <a:rPr kumimoji="0" lang="fi-FI"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yhteistyö vanhempien kanssa</a:t>
                      </a:r>
                      <a:endParaRPr lang="fi-FI" sz="1200" dirty="0" smtClean="0">
                        <a:solidFill>
                          <a:schemeClr val="tx1"/>
                        </a:solidFill>
                        <a:effectLst/>
                      </a:endParaRPr>
                    </a:p>
                  </a:txBody>
                  <a:tcPr marL="62855" marR="62855" marT="0" marB="0">
                    <a:solidFill>
                      <a:schemeClr val="tx2">
                        <a:lumMod val="40000"/>
                        <a:lumOff val="60000"/>
                      </a:schemeClr>
                    </a:solidFill>
                  </a:tcPr>
                </a:tc>
              </a:tr>
              <a:tr h="565201">
                <a:tc>
                  <a:txBody>
                    <a:bodyPr/>
                    <a:lstStyle/>
                    <a:p>
                      <a:pPr marL="0" marR="0" lvl="0" indent="0" algn="l" defTabSz="457200" rtl="0" eaLnBrk="1" fontAlgn="auto" latinLnBrk="0" hangingPunct="1">
                        <a:lnSpc>
                          <a:spcPct val="150000"/>
                        </a:lnSpc>
                        <a:spcBef>
                          <a:spcPts val="0"/>
                        </a:spcBef>
                        <a:spcAft>
                          <a:spcPts val="0"/>
                        </a:spcAft>
                        <a:buClrTx/>
                        <a:buSzTx/>
                        <a:buFontTx/>
                        <a:buChar char="-"/>
                        <a:tabLst/>
                        <a:defRPr/>
                      </a:pPr>
                      <a:r>
                        <a:rPr kumimoji="0" lang="fi-FI"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infotilaisuus syksyn alussa, vanhempain illat, vanhempain vartit</a:t>
                      </a:r>
                      <a:endParaRPr kumimoji="0" lang="fi-FI" sz="1200" b="0" i="0" u="none" strike="noStrike" cap="none" normalizeH="0" baseline="0" dirty="0" smtClean="0">
                        <a:ln>
                          <a:noFill/>
                        </a:ln>
                        <a:solidFill>
                          <a:schemeClr val="tx1"/>
                        </a:solidFill>
                        <a:effectLst/>
                        <a:latin typeface="Arial" pitchFamily="34" charset="0"/>
                        <a:cs typeface="Arial" pitchFamily="34" charset="0"/>
                      </a:endParaRPr>
                    </a:p>
                    <a:p>
                      <a:pPr algn="l">
                        <a:lnSpc>
                          <a:spcPct val="150000"/>
                        </a:lnSpc>
                        <a:spcAft>
                          <a:spcPts val="0"/>
                        </a:spcAft>
                        <a:buFontTx/>
                        <a:buChar char="-"/>
                      </a:pPr>
                      <a:endParaRPr lang="fi-FI" sz="1200" dirty="0">
                        <a:solidFill>
                          <a:schemeClr val="tx1"/>
                        </a:solidFill>
                        <a:effectLst/>
                        <a:latin typeface="Comic Sans MS"/>
                        <a:ea typeface="Calibri"/>
                        <a:cs typeface="Calibri"/>
                      </a:endParaRPr>
                    </a:p>
                  </a:txBody>
                  <a:tcPr marL="62855" marR="62855" marT="0" marB="0">
                    <a:solidFill>
                      <a:schemeClr val="tx2">
                        <a:lumMod val="40000"/>
                        <a:lumOff val="60000"/>
                      </a:schemeClr>
                    </a:solidFill>
                  </a:tcPr>
                </a:tc>
              </a:tr>
              <a:tr h="741004">
                <a:tc>
                  <a:txBody>
                    <a:bodyPr/>
                    <a:lstStyle/>
                    <a:p>
                      <a:pPr lvl="0" eaLnBrk="0" fontAlgn="base" hangingPunct="0">
                        <a:spcBef>
                          <a:spcPct val="0"/>
                        </a:spcBef>
                        <a:spcAft>
                          <a:spcPct val="0"/>
                        </a:spcAft>
                      </a:pPr>
                      <a:r>
                        <a:rPr kumimoji="0" lang="fi-FI"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yhteistyö koulun kanssa</a:t>
                      </a:r>
                      <a:endParaRPr kumimoji="0" lang="fi-FI" sz="1200" b="0" i="0" u="none" strike="noStrike" cap="none" normalizeH="0" baseline="0" dirty="0" smtClean="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r>
                        <a:rPr kumimoji="0" lang="fi-FI"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 tiedottaminen</a:t>
                      </a:r>
                      <a:endParaRPr kumimoji="0" lang="fi-FI" sz="1200" b="0" i="0" u="none" strike="noStrike" cap="none" normalizeH="0" baseline="0" dirty="0" smtClean="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r>
                        <a:rPr kumimoji="0" lang="fi-FI"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 aikataulumuutokset</a:t>
                      </a:r>
                      <a:endParaRPr kumimoji="0" lang="fi-FI" sz="1200" b="0" i="0" u="none" strike="noStrike" cap="none" normalizeH="0" baseline="0" dirty="0" smtClean="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r>
                        <a:rPr kumimoji="0" lang="fi-FI"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 oppilaspalavereihin osallistuminen</a:t>
                      </a:r>
                      <a:endParaRPr kumimoji="0" lang="fi-FI" sz="1200" b="0" i="0" u="none" strike="noStrike" cap="none" normalizeH="0" baseline="0" dirty="0" smtClean="0">
                        <a:ln>
                          <a:noFill/>
                        </a:ln>
                        <a:solidFill>
                          <a:schemeClr val="tx1"/>
                        </a:solidFill>
                        <a:effectLst/>
                        <a:latin typeface="Arial" pitchFamily="34" charset="0"/>
                        <a:cs typeface="Arial" pitchFamily="34" charset="0"/>
                      </a:endParaRPr>
                    </a:p>
                    <a:p>
                      <a:pPr algn="l">
                        <a:lnSpc>
                          <a:spcPct val="150000"/>
                        </a:lnSpc>
                        <a:spcAft>
                          <a:spcPts val="0"/>
                        </a:spcAft>
                      </a:pPr>
                      <a:endParaRPr lang="fi-FI" sz="1200" dirty="0">
                        <a:solidFill>
                          <a:schemeClr val="tx1"/>
                        </a:solidFill>
                        <a:effectLst/>
                        <a:latin typeface="Comic Sans MS"/>
                        <a:ea typeface="Calibri"/>
                        <a:cs typeface="Calibri"/>
                      </a:endParaRPr>
                    </a:p>
                  </a:txBody>
                  <a:tcPr marL="62855" marR="62855" marT="0" marB="0">
                    <a:solidFill>
                      <a:schemeClr val="tx2">
                        <a:lumMod val="40000"/>
                        <a:lumOff val="60000"/>
                      </a:schemeClr>
                    </a:solidFill>
                  </a:tcPr>
                </a:tc>
              </a:tr>
              <a:tr h="502401">
                <a:tc>
                  <a:txBody>
                    <a:bodyPr/>
                    <a:lstStyle/>
                    <a:p>
                      <a:pPr algn="l">
                        <a:lnSpc>
                          <a:spcPct val="150000"/>
                        </a:lnSpc>
                        <a:spcAft>
                          <a:spcPts val="0"/>
                        </a:spcAft>
                      </a:pPr>
                      <a:r>
                        <a:rPr kumimoji="0" lang="fi-FI"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  yhteistyö esiopetuksen kanssa (tiedonsiirto)</a:t>
                      </a:r>
                      <a:endParaRPr lang="fi-FI" sz="1200" dirty="0">
                        <a:solidFill>
                          <a:schemeClr val="tx1"/>
                        </a:solidFill>
                        <a:effectLst/>
                        <a:latin typeface="Calibri" panose="020F0502020204030204" pitchFamily="34" charset="0"/>
                        <a:ea typeface="Calibri"/>
                        <a:cs typeface="Calibri"/>
                      </a:endParaRPr>
                    </a:p>
                  </a:txBody>
                  <a:tcPr marL="62855" marR="62855" marT="0" marB="0">
                    <a:solidFill>
                      <a:schemeClr val="tx2">
                        <a:lumMod val="40000"/>
                        <a:lumOff val="60000"/>
                      </a:schemeClr>
                    </a:solidFill>
                  </a:tcPr>
                </a:tc>
              </a:tr>
              <a:tr h="502401">
                <a:tc>
                  <a:txBody>
                    <a:bodyPr/>
                    <a:lstStyle/>
                    <a:p>
                      <a:pPr lvl="0" eaLnBrk="0" fontAlgn="base" hangingPunct="0">
                        <a:spcBef>
                          <a:spcPct val="0"/>
                        </a:spcBef>
                        <a:spcAft>
                          <a:spcPct val="0"/>
                        </a:spcAft>
                      </a:pPr>
                      <a:r>
                        <a:rPr kumimoji="0" lang="fi-FI"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yhteistyö keittiön kanssa</a:t>
                      </a:r>
                      <a:endParaRPr kumimoji="0" lang="fi-FI" sz="1200" b="0" i="0" u="none" strike="noStrike" cap="none" normalizeH="0" baseline="0" dirty="0" smtClean="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r>
                        <a:rPr kumimoji="0" lang="fi-FI"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 allergiat</a:t>
                      </a:r>
                      <a:endParaRPr kumimoji="0" lang="fi-FI" sz="1200" b="0" i="0" u="none" strike="noStrike" cap="none" normalizeH="0" baseline="0" dirty="0" smtClean="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r>
                        <a:rPr kumimoji="0" lang="fi-FI"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 lasten määrä</a:t>
                      </a:r>
                    </a:p>
                    <a:p>
                      <a:pPr algn="l">
                        <a:lnSpc>
                          <a:spcPct val="150000"/>
                        </a:lnSpc>
                        <a:spcAft>
                          <a:spcPts val="0"/>
                        </a:spcAft>
                      </a:pPr>
                      <a:endParaRPr lang="fi-FI" sz="800" dirty="0" smtClean="0">
                        <a:solidFill>
                          <a:schemeClr val="tx1"/>
                        </a:solidFill>
                        <a:effectLst/>
                        <a:latin typeface="Calibri" panose="020F0502020204030204" pitchFamily="34" charset="0"/>
                        <a:ea typeface="Calibri"/>
                        <a:cs typeface="Calibri"/>
                      </a:endParaRPr>
                    </a:p>
                  </a:txBody>
                  <a:tcPr marL="62855" marR="62855" marT="0" marB="0">
                    <a:solidFill>
                      <a:schemeClr val="tx2">
                        <a:lumMod val="40000"/>
                        <a:lumOff val="60000"/>
                      </a:schemeClr>
                    </a:solidFill>
                  </a:tcPr>
                </a:tc>
              </a:tr>
            </a:tbl>
          </a:graphicData>
        </a:graphic>
      </p:graphicFrame>
    </p:spTree>
    <p:extLst>
      <p:ext uri="{BB962C8B-B14F-4D97-AF65-F5344CB8AC3E}">
        <p14:creationId xmlns:p14="http://schemas.microsoft.com/office/powerpoint/2010/main" val="3783024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0" y="251520"/>
            <a:ext cx="6172200" cy="504056"/>
          </a:xfrm>
        </p:spPr>
        <p:txBody>
          <a:bodyPr>
            <a:normAutofit fontScale="90000"/>
          </a:bodyPr>
          <a:lstStyle/>
          <a:p>
            <a:r>
              <a:rPr lang="fi-FI" sz="2000" dirty="0" smtClean="0"/>
              <a:t> </a:t>
            </a:r>
            <a:r>
              <a:rPr lang="fi-FI" sz="2000" dirty="0" smtClean="0"/>
              <a:t>VASTUUOHJAAJAN TEHTÄVÄT</a:t>
            </a:r>
            <a:br>
              <a:rPr lang="fi-FI" sz="2000" dirty="0" smtClean="0"/>
            </a:br>
            <a:r>
              <a:rPr lang="fi-FI" sz="2000" dirty="0" smtClean="0"/>
              <a:t/>
            </a:r>
            <a:br>
              <a:rPr lang="fi-FI" sz="2000" dirty="0" smtClean="0"/>
            </a:br>
            <a:endParaRPr lang="fi-FI" sz="1800" dirty="0"/>
          </a:p>
        </p:txBody>
      </p:sp>
      <p:graphicFrame>
        <p:nvGraphicFramePr>
          <p:cNvPr id="5" name="Taulukko 4"/>
          <p:cNvGraphicFramePr>
            <a:graphicFrameLocks noGrp="1"/>
          </p:cNvGraphicFramePr>
          <p:nvPr>
            <p:extLst>
              <p:ext uri="{D42A27DB-BD31-4B8C-83A1-F6EECF244321}">
                <p14:modId xmlns:p14="http://schemas.microsoft.com/office/powerpoint/2010/main" val="620228841"/>
              </p:ext>
            </p:extLst>
          </p:nvPr>
        </p:nvGraphicFramePr>
        <p:xfrm>
          <a:off x="692696" y="467544"/>
          <a:ext cx="5472608" cy="8458214"/>
        </p:xfrm>
        <a:graphic>
          <a:graphicData uri="http://schemas.openxmlformats.org/drawingml/2006/table">
            <a:tbl>
              <a:tblPr>
                <a:tableStyleId>{5C22544A-7EE6-4342-B048-85BDC9FD1C3A}</a:tableStyleId>
              </a:tblPr>
              <a:tblGrid>
                <a:gridCol w="5472608"/>
              </a:tblGrid>
              <a:tr h="58098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i-FI"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fi-FI"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toiminnan suunnittelu yhdessä toisten kanssa</a:t>
                      </a:r>
                      <a:endParaRPr kumimoji="0" lang="fi-FI"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sz="1200" b="0"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 </a:t>
                      </a:r>
                      <a:r>
                        <a:rPr kumimoji="0" lang="fi-FI" sz="1200" b="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kausisuunnitelma</a:t>
                      </a:r>
                      <a:endParaRPr kumimoji="0" lang="fi-FI" sz="1200" b="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 viikkosuunnitelmat</a:t>
                      </a:r>
                      <a:endParaRPr kumimoji="0" lang="fi-FI" sz="1200" b="0" i="0" u="none" strike="noStrike" cap="none" normalizeH="0" baseline="0" dirty="0" smtClean="0">
                        <a:ln>
                          <a:noFill/>
                        </a:ln>
                        <a:solidFill>
                          <a:schemeClr val="tx1"/>
                        </a:solidFill>
                        <a:effectLst/>
                        <a:latin typeface="Arial" pitchFamily="34" charset="0"/>
                        <a:cs typeface="Arial" pitchFamily="34" charset="0"/>
                      </a:endParaRPr>
                    </a:p>
                  </a:txBody>
                  <a:tcPr marL="62855" marR="62855" marT="0" marB="0">
                    <a:solidFill>
                      <a:schemeClr val="tx2">
                        <a:lumMod val="40000"/>
                        <a:lumOff val="60000"/>
                      </a:schemeClr>
                    </a:solidFill>
                  </a:tcPr>
                </a:tc>
              </a:tr>
              <a:tr h="288032">
                <a:tc>
                  <a:txBody>
                    <a:bodyPr/>
                    <a:lstStyle/>
                    <a:p>
                      <a:pPr marL="0" marR="0" lvl="0" indent="0" algn="l" defTabSz="457200" rtl="0" eaLnBrk="1" fontAlgn="auto" latinLnBrk="0" hangingPunct="1">
                        <a:lnSpc>
                          <a:spcPct val="150000"/>
                        </a:lnSpc>
                        <a:spcBef>
                          <a:spcPts val="0"/>
                        </a:spcBef>
                        <a:spcAft>
                          <a:spcPts val="0"/>
                        </a:spcAft>
                        <a:buClrTx/>
                        <a:buSzTx/>
                        <a:buFontTx/>
                        <a:buNone/>
                        <a:tabLst/>
                        <a:defRPr/>
                      </a:pPr>
                      <a:r>
                        <a:rPr kumimoji="0" lang="fi-FI"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vastuu toiminnan toteutumisesta, organisointi</a:t>
                      </a:r>
                      <a:endParaRPr kumimoji="0" lang="fi-FI" sz="1200" b="0" i="0" u="none" strike="noStrike" cap="none" normalizeH="0" baseline="0" dirty="0" smtClean="0">
                        <a:ln>
                          <a:noFill/>
                        </a:ln>
                        <a:solidFill>
                          <a:schemeClr val="tx1"/>
                        </a:solidFill>
                        <a:effectLst/>
                        <a:latin typeface="Arial" pitchFamily="34" charset="0"/>
                        <a:cs typeface="Arial" pitchFamily="34" charset="0"/>
                      </a:endParaRPr>
                    </a:p>
                    <a:p>
                      <a:pPr algn="l">
                        <a:lnSpc>
                          <a:spcPct val="150000"/>
                        </a:lnSpc>
                        <a:spcAft>
                          <a:spcPts val="0"/>
                        </a:spcAft>
                      </a:pPr>
                      <a:endParaRPr lang="fi-FI" sz="600" dirty="0">
                        <a:solidFill>
                          <a:schemeClr val="tx1"/>
                        </a:solidFill>
                        <a:effectLst/>
                        <a:latin typeface="Comic Sans MS"/>
                        <a:ea typeface="Calibri"/>
                        <a:cs typeface="Calibri"/>
                      </a:endParaRPr>
                    </a:p>
                  </a:txBody>
                  <a:tcPr marL="62855" marR="62855" marT="0" marB="0">
                    <a:solidFill>
                      <a:schemeClr val="tx2">
                        <a:lumMod val="40000"/>
                        <a:lumOff val="60000"/>
                      </a:schemeClr>
                    </a:solidFill>
                  </a:tcPr>
                </a:tc>
              </a:tr>
              <a:tr h="427152">
                <a:tc>
                  <a:txBody>
                    <a:bodyPr/>
                    <a:lstStyle/>
                    <a:p>
                      <a:pPr marL="0" marR="0" lvl="0" indent="0" algn="l" defTabSz="457200" rtl="0" eaLnBrk="1" fontAlgn="auto" latinLnBrk="0" hangingPunct="1">
                        <a:lnSpc>
                          <a:spcPct val="150000"/>
                        </a:lnSpc>
                        <a:spcBef>
                          <a:spcPts val="0"/>
                        </a:spcBef>
                        <a:spcAft>
                          <a:spcPts val="0"/>
                        </a:spcAft>
                        <a:buClrTx/>
                        <a:buSzTx/>
                        <a:buFontTx/>
                        <a:buNone/>
                        <a:tabLst/>
                        <a:defRPr/>
                      </a:pPr>
                      <a:r>
                        <a:rPr kumimoji="0" lang="fi-FI"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lapsiryhmän ohjaaminen yhdessä toisten kanssa,    lapsen kohtaaminen arjessa</a:t>
                      </a:r>
                      <a:endParaRPr kumimoji="0" lang="fi-FI" sz="1200" b="0" i="0" u="none" strike="noStrike" cap="none" normalizeH="0" baseline="0" dirty="0" smtClean="0">
                        <a:ln>
                          <a:noFill/>
                        </a:ln>
                        <a:solidFill>
                          <a:schemeClr val="tx1"/>
                        </a:solidFill>
                        <a:effectLst/>
                        <a:latin typeface="Arial" pitchFamily="34" charset="0"/>
                        <a:cs typeface="Arial" pitchFamily="34" charset="0"/>
                      </a:endParaRPr>
                    </a:p>
                    <a:p>
                      <a:pPr algn="l">
                        <a:lnSpc>
                          <a:spcPct val="150000"/>
                        </a:lnSpc>
                        <a:spcAft>
                          <a:spcPts val="0"/>
                        </a:spcAft>
                      </a:pPr>
                      <a:endParaRPr lang="fi-FI" sz="600" dirty="0">
                        <a:solidFill>
                          <a:schemeClr val="tx1"/>
                        </a:solidFill>
                        <a:effectLst/>
                        <a:latin typeface="Calibri" panose="020F0502020204030204" pitchFamily="34" charset="0"/>
                        <a:ea typeface="Calibri"/>
                        <a:cs typeface="Calibri"/>
                      </a:endParaRPr>
                    </a:p>
                  </a:txBody>
                  <a:tcPr marL="62855" marR="62855" marT="0" marB="0">
                    <a:solidFill>
                      <a:schemeClr val="tx2">
                        <a:lumMod val="40000"/>
                        <a:lumOff val="60000"/>
                      </a:schemeClr>
                    </a:solidFill>
                  </a:tcPr>
                </a:tc>
              </a:tr>
              <a:tr h="420859">
                <a:tc>
                  <a:txBody>
                    <a:bodyPr/>
                    <a:lstStyle/>
                    <a:p>
                      <a:pPr marL="0" marR="0" lvl="0" indent="0" algn="l" defTabSz="457200" rtl="0" eaLnBrk="1" fontAlgn="auto" latinLnBrk="0" hangingPunct="1">
                        <a:lnSpc>
                          <a:spcPct val="150000"/>
                        </a:lnSpc>
                        <a:spcBef>
                          <a:spcPts val="0"/>
                        </a:spcBef>
                        <a:spcAft>
                          <a:spcPts val="0"/>
                        </a:spcAft>
                        <a:buClrTx/>
                        <a:buSzTx/>
                        <a:buFontTx/>
                        <a:buNone/>
                        <a:tabLst/>
                        <a:defRPr/>
                      </a:pPr>
                      <a:r>
                        <a:rPr kumimoji="0" lang="fi-FI"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suunnittelu- ja valmistelutyöt</a:t>
                      </a:r>
                      <a:endParaRPr kumimoji="0" lang="fi-FI" sz="1200" b="0" i="0" u="none" strike="noStrike" cap="none" normalizeH="0" baseline="0" dirty="0" smtClean="0">
                        <a:ln>
                          <a:noFill/>
                        </a:ln>
                        <a:solidFill>
                          <a:schemeClr val="tx1"/>
                        </a:solidFill>
                        <a:effectLst/>
                        <a:latin typeface="Arial" pitchFamily="34" charset="0"/>
                        <a:cs typeface="Arial" pitchFamily="34" charset="0"/>
                      </a:endParaRPr>
                    </a:p>
                    <a:p>
                      <a:pPr algn="l">
                        <a:lnSpc>
                          <a:spcPct val="150000"/>
                        </a:lnSpc>
                        <a:spcAft>
                          <a:spcPts val="0"/>
                        </a:spcAft>
                      </a:pPr>
                      <a:endParaRPr lang="fi-FI" sz="800" dirty="0">
                        <a:solidFill>
                          <a:schemeClr val="tx1"/>
                        </a:solidFill>
                        <a:effectLst/>
                      </a:endParaRPr>
                    </a:p>
                  </a:txBody>
                  <a:tcPr marL="62855" marR="62855" marT="0" marB="0">
                    <a:solidFill>
                      <a:schemeClr val="tx2">
                        <a:lumMod val="40000"/>
                        <a:lumOff val="60000"/>
                      </a:schemeClr>
                    </a:solidFill>
                  </a:tcPr>
                </a:tc>
              </a:tr>
              <a:tr h="1422678">
                <a:tc>
                  <a:txBody>
                    <a:bodyPr/>
                    <a:lstStyle/>
                    <a:p>
                      <a:pPr lvl="0" eaLnBrk="0" fontAlgn="base" hangingPunct="0">
                        <a:spcBef>
                          <a:spcPct val="0"/>
                        </a:spcBef>
                        <a:spcAft>
                          <a:spcPct val="0"/>
                        </a:spcAft>
                      </a:pPr>
                      <a:r>
                        <a:rPr kumimoji="0" lang="fi-FI"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asenteen luominen</a:t>
                      </a:r>
                      <a:endParaRPr kumimoji="0" lang="fi-FI" sz="1200" b="0" i="0" u="none" strike="noStrike" cap="none" normalizeH="0" baseline="0" dirty="0" smtClean="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r>
                        <a:rPr kumimoji="0" lang="fi-FI"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 ohjaajien innostaminen, kannustaminen</a:t>
                      </a:r>
                      <a:endParaRPr kumimoji="0" lang="fi-FI" sz="1200" b="0" i="0" u="none" strike="noStrike" cap="none" normalizeH="0" baseline="0" dirty="0" smtClean="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r>
                        <a:rPr kumimoji="0" lang="fi-FI"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 vaikeisiin asioihin puuttuminen työtiimin kesken</a:t>
                      </a:r>
                      <a:endParaRPr kumimoji="0" lang="fi-FI" sz="1200" b="0" i="0" u="none" strike="noStrike" cap="none" normalizeH="0" baseline="0" dirty="0" smtClean="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r>
                        <a:rPr kumimoji="0" lang="fi-FI"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 ohjeistaminen, asioiden "auki puhuminen"</a:t>
                      </a:r>
                      <a:endParaRPr kumimoji="0" lang="fi-FI" sz="1200" b="0" i="0" u="none" strike="noStrike" cap="none" normalizeH="0" baseline="0" dirty="0" smtClean="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r>
                        <a:rPr kumimoji="0" lang="fi-FI"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 tiimin toimivuus</a:t>
                      </a:r>
                      <a:endParaRPr kumimoji="0" lang="fi-FI" sz="1200" b="0" i="0" u="none" strike="noStrike" cap="none" normalizeH="0" baseline="0" dirty="0" smtClean="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r>
                        <a:rPr kumimoji="0" lang="fi-FI"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 vastuun jakaminen</a:t>
                      </a:r>
                      <a:endParaRPr kumimoji="0" lang="fi-FI" sz="1200" b="0" i="0" u="none" strike="noStrike" cap="none" normalizeH="0" baseline="0" dirty="0" smtClean="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r>
                        <a:rPr kumimoji="0" lang="fi-FI"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 jaksamisesta huolehtiminen, tasapuolisuus</a:t>
                      </a:r>
                      <a:endParaRPr kumimoji="0" lang="fi-FI" sz="1200" b="0" i="0" u="none" strike="noStrike" cap="none" normalizeH="0" baseline="0" dirty="0" smtClean="0">
                        <a:ln>
                          <a:noFill/>
                        </a:ln>
                        <a:solidFill>
                          <a:schemeClr val="tx1"/>
                        </a:solidFill>
                        <a:effectLst/>
                        <a:latin typeface="Arial" pitchFamily="34" charset="0"/>
                        <a:cs typeface="Arial" pitchFamily="34" charset="0"/>
                      </a:endParaRPr>
                    </a:p>
                    <a:p>
                      <a:pPr algn="l">
                        <a:lnSpc>
                          <a:spcPct val="150000"/>
                        </a:lnSpc>
                        <a:spcAft>
                          <a:spcPts val="0"/>
                        </a:spcAft>
                      </a:pPr>
                      <a:endParaRPr lang="fi-FI" sz="600" dirty="0" smtClean="0">
                        <a:solidFill>
                          <a:schemeClr val="tx1"/>
                        </a:solidFill>
                        <a:effectLst/>
                      </a:endParaRPr>
                    </a:p>
                  </a:txBody>
                  <a:tcPr marL="62855" marR="62855" marT="0" marB="0">
                    <a:solidFill>
                      <a:schemeClr val="tx2">
                        <a:lumMod val="40000"/>
                        <a:lumOff val="60000"/>
                      </a:schemeClr>
                    </a:solidFill>
                  </a:tcPr>
                </a:tc>
              </a:tr>
              <a:tr h="502401">
                <a:tc>
                  <a:txBody>
                    <a:bodyPr/>
                    <a:lstStyle/>
                    <a:p>
                      <a:pPr lvl="0" eaLnBrk="0" fontAlgn="base" hangingPunct="0">
                        <a:spcBef>
                          <a:spcPct val="0"/>
                        </a:spcBef>
                        <a:spcAft>
                          <a:spcPct val="0"/>
                        </a:spcAft>
                      </a:pPr>
                      <a:r>
                        <a:rPr kumimoji="0" lang="fi-FI"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ryhmäpalaverien koollekutsu</a:t>
                      </a:r>
                      <a:endParaRPr kumimoji="0" lang="fi-FI" sz="1200" b="0" i="0" u="none" strike="noStrike" cap="none" normalizeH="0" baseline="0" dirty="0" smtClean="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r>
                        <a:rPr kumimoji="0" lang="fi-FI"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 toisten ohjaajien kannustaminen tuomaan ideoita ja</a:t>
                      </a:r>
                    </a:p>
                    <a:p>
                      <a:pPr lvl="0" eaLnBrk="0" fontAlgn="base" hangingPunct="0">
                        <a:spcBef>
                          <a:spcPct val="0"/>
                        </a:spcBef>
                        <a:spcAft>
                          <a:spcPct val="0"/>
                        </a:spcAft>
                      </a:pPr>
                      <a:r>
                        <a:rPr lang="fi-FI" sz="1200" b="0" dirty="0" smtClean="0">
                          <a:solidFill>
                            <a:schemeClr val="tx1"/>
                          </a:solidFill>
                          <a:latin typeface="Calibri" pitchFamily="34" charset="0"/>
                          <a:ea typeface="Calibri" pitchFamily="34" charset="0"/>
                          <a:cs typeface="Times New Roman" pitchFamily="18" charset="0"/>
                        </a:rPr>
                        <a:t>                suunnitelmia toimintaan</a:t>
                      </a:r>
                      <a:r>
                        <a:rPr kumimoji="0" lang="fi-FI"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endParaRPr kumimoji="0" lang="fi-FI" sz="1200" b="0" i="0" u="none" strike="noStrike" cap="none" normalizeH="0" baseline="0" dirty="0" smtClean="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r>
                        <a:rPr kumimoji="0" lang="fi-FI"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 toisten ohjaajien rohkaiseminen tuomaan omat</a:t>
                      </a:r>
                    </a:p>
                    <a:p>
                      <a:pPr lvl="0" eaLnBrk="0" fontAlgn="base" hangingPunct="0">
                        <a:spcBef>
                          <a:spcPct val="0"/>
                        </a:spcBef>
                        <a:spcAft>
                          <a:spcPct val="0"/>
                        </a:spcAft>
                      </a:pPr>
                      <a:r>
                        <a:rPr lang="fi-FI" sz="1200" b="0" dirty="0" smtClean="0">
                          <a:solidFill>
                            <a:schemeClr val="tx1"/>
                          </a:solidFill>
                          <a:latin typeface="Calibri" pitchFamily="34" charset="0"/>
                          <a:cs typeface="Times New Roman" pitchFamily="18" charset="0"/>
                        </a:rPr>
                        <a:t>                mielipiteensä yhteiseksi hyväksi</a:t>
                      </a:r>
                    </a:p>
                    <a:p>
                      <a:pPr algn="l">
                        <a:lnSpc>
                          <a:spcPct val="150000"/>
                        </a:lnSpc>
                        <a:spcAft>
                          <a:spcPts val="0"/>
                        </a:spcAft>
                      </a:pPr>
                      <a:endParaRPr lang="fi-FI" sz="600" dirty="0">
                        <a:solidFill>
                          <a:schemeClr val="tx1"/>
                        </a:solidFill>
                        <a:effectLst/>
                        <a:latin typeface="Comic Sans MS"/>
                        <a:ea typeface="Calibri"/>
                        <a:cs typeface="Calibri"/>
                      </a:endParaRPr>
                    </a:p>
                  </a:txBody>
                  <a:tcPr marL="62855" marR="62855" marT="0" marB="0">
                    <a:solidFill>
                      <a:schemeClr val="tx2">
                        <a:lumMod val="40000"/>
                        <a:lumOff val="60000"/>
                      </a:schemeClr>
                    </a:solidFill>
                  </a:tcPr>
                </a:tc>
              </a:tr>
              <a:tr h="364933">
                <a:tc>
                  <a:txBody>
                    <a:bodyPr/>
                    <a:lstStyle/>
                    <a:p>
                      <a:pPr marL="0" marR="0" lvl="0" indent="0" algn="l" defTabSz="457200" rtl="0" eaLnBrk="1" fontAlgn="auto" latinLnBrk="0" hangingPunct="1">
                        <a:lnSpc>
                          <a:spcPct val="150000"/>
                        </a:lnSpc>
                        <a:spcBef>
                          <a:spcPts val="0"/>
                        </a:spcBef>
                        <a:spcAft>
                          <a:spcPts val="0"/>
                        </a:spcAft>
                        <a:buClrTx/>
                        <a:buSzTx/>
                        <a:buFontTx/>
                        <a:buNone/>
                        <a:tabLst/>
                        <a:defRPr/>
                      </a:pPr>
                      <a:r>
                        <a:rPr kumimoji="0" lang="fi-FI" sz="1200" b="0" i="0" u="none" strike="noStrike" cap="none" normalizeH="0" baseline="0" dirty="0" smtClean="0">
                          <a:ln>
                            <a:noFill/>
                          </a:ln>
                          <a:solidFill>
                            <a:schemeClr val="tx1"/>
                          </a:solidFill>
                          <a:effectLst/>
                          <a:latin typeface="Calibri" pitchFamily="34" charset="0"/>
                          <a:cs typeface="Times New Roman" pitchFamily="18" charset="0"/>
                        </a:rPr>
                        <a:t>-  työvuorojen järjestely, (sijaiset)</a:t>
                      </a:r>
                      <a:endParaRPr kumimoji="0" lang="fi-FI" sz="1200" b="0" i="0" u="none" strike="noStrike" cap="none" normalizeH="0" baseline="0" dirty="0" smtClean="0">
                        <a:ln>
                          <a:noFill/>
                        </a:ln>
                        <a:solidFill>
                          <a:schemeClr val="tx1"/>
                        </a:solidFill>
                        <a:effectLst/>
                        <a:latin typeface="Arial" pitchFamily="34" charset="0"/>
                        <a:cs typeface="Arial" pitchFamily="34" charset="0"/>
                      </a:endParaRPr>
                    </a:p>
                    <a:p>
                      <a:pPr algn="l">
                        <a:lnSpc>
                          <a:spcPct val="150000"/>
                        </a:lnSpc>
                        <a:spcAft>
                          <a:spcPts val="0"/>
                        </a:spcAft>
                      </a:pPr>
                      <a:endParaRPr lang="fi-FI" sz="600" dirty="0" smtClean="0">
                        <a:solidFill>
                          <a:schemeClr val="tx1"/>
                        </a:solidFill>
                        <a:effectLst/>
                      </a:endParaRPr>
                    </a:p>
                  </a:txBody>
                  <a:tcPr marL="62855" marR="62855" marT="0" marB="0">
                    <a:solidFill>
                      <a:schemeClr val="tx2">
                        <a:lumMod val="40000"/>
                        <a:lumOff val="60000"/>
                      </a:schemeClr>
                    </a:solidFill>
                  </a:tcPr>
                </a:tc>
              </a:tr>
              <a:tr h="358640">
                <a:tc>
                  <a:txBody>
                    <a:bodyPr/>
                    <a:lstStyle/>
                    <a:p>
                      <a:pPr algn="l">
                        <a:lnSpc>
                          <a:spcPct val="150000"/>
                        </a:lnSpc>
                        <a:spcAft>
                          <a:spcPts val="0"/>
                        </a:spcAft>
                      </a:pPr>
                      <a:r>
                        <a:rPr lang="fi-FI" sz="1200" b="0" dirty="0" smtClean="0">
                          <a:solidFill>
                            <a:schemeClr val="tx1"/>
                          </a:solidFill>
                          <a:latin typeface="Calibri" pitchFamily="34" charset="0"/>
                          <a:ea typeface="Calibri" pitchFamily="34" charset="0"/>
                          <a:cs typeface="Times New Roman" pitchFamily="18" charset="0"/>
                        </a:rPr>
                        <a:t>-  s</a:t>
                      </a:r>
                      <a:r>
                        <a:rPr kumimoji="0" lang="fi-FI"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eurannat ja arvioinnit</a:t>
                      </a:r>
                      <a:endParaRPr lang="fi-FI" sz="1200" dirty="0" smtClean="0">
                        <a:solidFill>
                          <a:schemeClr val="tx1"/>
                        </a:solidFill>
                        <a:effectLst/>
                      </a:endParaRPr>
                    </a:p>
                  </a:txBody>
                  <a:tcPr marL="62855" marR="62855" marT="0" marB="0">
                    <a:solidFill>
                      <a:schemeClr val="tx2">
                        <a:lumMod val="40000"/>
                        <a:lumOff val="60000"/>
                      </a:schemeClr>
                    </a:solidFill>
                  </a:tcPr>
                </a:tc>
              </a:tr>
              <a:tr h="389889">
                <a:tc>
                  <a:txBody>
                    <a:bodyPr/>
                    <a:lstStyle/>
                    <a:p>
                      <a:pPr marL="0" marR="0" lvl="0" indent="0" algn="l" defTabSz="457200" rtl="0" eaLnBrk="1" fontAlgn="auto" latinLnBrk="0" hangingPunct="1">
                        <a:lnSpc>
                          <a:spcPct val="150000"/>
                        </a:lnSpc>
                        <a:spcBef>
                          <a:spcPts val="0"/>
                        </a:spcBef>
                        <a:spcAft>
                          <a:spcPts val="0"/>
                        </a:spcAft>
                        <a:buClrTx/>
                        <a:buSzTx/>
                        <a:buFontTx/>
                        <a:buChar char="-"/>
                        <a:tabLst/>
                        <a:defRPr/>
                      </a:pPr>
                      <a:r>
                        <a:rPr kumimoji="0" lang="fi-FI"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aluetiimit</a:t>
                      </a:r>
                    </a:p>
                    <a:p>
                      <a:pPr algn="l">
                        <a:lnSpc>
                          <a:spcPct val="150000"/>
                        </a:lnSpc>
                        <a:spcAft>
                          <a:spcPts val="0"/>
                        </a:spcAft>
                        <a:buFontTx/>
                        <a:buChar char="-"/>
                      </a:pPr>
                      <a:endParaRPr lang="fi-FI" sz="600" dirty="0">
                        <a:solidFill>
                          <a:schemeClr val="tx1"/>
                        </a:solidFill>
                        <a:effectLst/>
                        <a:latin typeface="Comic Sans MS"/>
                        <a:ea typeface="Calibri"/>
                        <a:cs typeface="Calibri"/>
                      </a:endParaRPr>
                    </a:p>
                  </a:txBody>
                  <a:tcPr marL="62855" marR="62855" marT="0" marB="0">
                    <a:solidFill>
                      <a:schemeClr val="tx2">
                        <a:lumMod val="40000"/>
                        <a:lumOff val="60000"/>
                      </a:schemeClr>
                    </a:solidFill>
                  </a:tcPr>
                </a:tc>
              </a:tr>
              <a:tr h="355144">
                <a:tc>
                  <a:txBody>
                    <a:bodyPr/>
                    <a:lstStyle/>
                    <a:p>
                      <a:pPr marL="0" marR="0" lvl="0" indent="0" algn="l" defTabSz="457200" rtl="0" eaLnBrk="1" fontAlgn="auto" latinLnBrk="0" hangingPunct="1">
                        <a:lnSpc>
                          <a:spcPct val="150000"/>
                        </a:lnSpc>
                        <a:spcBef>
                          <a:spcPts val="0"/>
                        </a:spcBef>
                        <a:spcAft>
                          <a:spcPts val="0"/>
                        </a:spcAft>
                        <a:buClrTx/>
                        <a:buSzTx/>
                        <a:buFontTx/>
                        <a:buNone/>
                        <a:tabLst/>
                        <a:defRPr/>
                      </a:pPr>
                      <a:r>
                        <a:rPr lang="fi-FI" sz="1200" b="0" dirty="0" smtClean="0">
                          <a:solidFill>
                            <a:schemeClr val="tx1"/>
                          </a:solidFill>
                          <a:latin typeface="Calibri" pitchFamily="34" charset="0"/>
                          <a:ea typeface="Calibri" pitchFamily="34" charset="0"/>
                          <a:cs typeface="Times New Roman" pitchFamily="18" charset="0"/>
                        </a:rPr>
                        <a:t>-</a:t>
                      </a:r>
                      <a:r>
                        <a:rPr kumimoji="0" lang="fi-FI"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kerhotoiminta</a:t>
                      </a:r>
                      <a:endParaRPr kumimoji="0" lang="fi-FI" sz="1200" b="0" i="0" u="none" strike="noStrike" cap="none" normalizeH="0" baseline="0" dirty="0" smtClean="0">
                        <a:ln>
                          <a:noFill/>
                        </a:ln>
                        <a:solidFill>
                          <a:schemeClr val="tx1"/>
                        </a:solidFill>
                        <a:effectLst/>
                        <a:latin typeface="Arial" pitchFamily="34" charset="0"/>
                        <a:cs typeface="Arial" pitchFamily="34" charset="0"/>
                      </a:endParaRPr>
                    </a:p>
                    <a:p>
                      <a:pPr algn="l">
                        <a:lnSpc>
                          <a:spcPct val="150000"/>
                        </a:lnSpc>
                        <a:spcAft>
                          <a:spcPts val="0"/>
                        </a:spcAft>
                      </a:pPr>
                      <a:endParaRPr lang="fi-FI" sz="600" dirty="0">
                        <a:solidFill>
                          <a:schemeClr val="tx1"/>
                        </a:solidFill>
                        <a:effectLst/>
                        <a:latin typeface="Comic Sans MS"/>
                        <a:ea typeface="Calibri"/>
                        <a:cs typeface="Calibri"/>
                      </a:endParaRPr>
                    </a:p>
                  </a:txBody>
                  <a:tcPr marL="62855" marR="62855" marT="0" marB="0">
                    <a:solidFill>
                      <a:schemeClr val="tx2">
                        <a:lumMod val="40000"/>
                        <a:lumOff val="60000"/>
                      </a:schemeClr>
                    </a:solidFill>
                  </a:tcPr>
                </a:tc>
              </a:tr>
              <a:tr h="314504">
                <a:tc>
                  <a:txBody>
                    <a:bodyPr/>
                    <a:lstStyle/>
                    <a:p>
                      <a:pPr marL="0" marR="0" lvl="0" indent="0" algn="l" defTabSz="457200" rtl="0" eaLnBrk="1" fontAlgn="auto" latinLnBrk="0" hangingPunct="1">
                        <a:lnSpc>
                          <a:spcPct val="150000"/>
                        </a:lnSpc>
                        <a:spcBef>
                          <a:spcPts val="0"/>
                        </a:spcBef>
                        <a:spcAft>
                          <a:spcPts val="0"/>
                        </a:spcAft>
                        <a:buClrTx/>
                        <a:buSzTx/>
                        <a:buFontTx/>
                        <a:buNone/>
                        <a:tabLst/>
                        <a:defRPr/>
                      </a:pPr>
                      <a:r>
                        <a:rPr kumimoji="0" lang="fi-FI"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  retket esim. Lounaispuistoon</a:t>
                      </a:r>
                      <a:endParaRPr kumimoji="0" lang="fi-FI" sz="1200" b="0" i="0" u="none" strike="noStrike" cap="none" normalizeH="0" baseline="0" dirty="0" smtClean="0">
                        <a:ln>
                          <a:noFill/>
                        </a:ln>
                        <a:solidFill>
                          <a:schemeClr val="tx1"/>
                        </a:solidFill>
                        <a:effectLst/>
                        <a:latin typeface="Arial" pitchFamily="34" charset="0"/>
                        <a:cs typeface="Arial" pitchFamily="34" charset="0"/>
                      </a:endParaRPr>
                    </a:p>
                    <a:p>
                      <a:pPr algn="l">
                        <a:lnSpc>
                          <a:spcPct val="150000"/>
                        </a:lnSpc>
                        <a:spcAft>
                          <a:spcPts val="0"/>
                        </a:spcAft>
                      </a:pPr>
                      <a:endParaRPr lang="fi-FI" sz="600" dirty="0">
                        <a:solidFill>
                          <a:schemeClr val="tx1"/>
                        </a:solidFill>
                        <a:effectLst/>
                        <a:latin typeface="Calibri" panose="020F0502020204030204" pitchFamily="34" charset="0"/>
                        <a:ea typeface="Calibri"/>
                        <a:cs typeface="Calibri"/>
                      </a:endParaRPr>
                    </a:p>
                  </a:txBody>
                  <a:tcPr marL="62855" marR="62855" marT="0" marB="0">
                    <a:solidFill>
                      <a:schemeClr val="tx2">
                        <a:lumMod val="40000"/>
                        <a:lumOff val="60000"/>
                      </a:schemeClr>
                    </a:solidFill>
                  </a:tcPr>
                </a:tc>
              </a:tr>
              <a:tr h="386441">
                <a:tc>
                  <a:txBody>
                    <a:bodyPr/>
                    <a:lstStyle/>
                    <a:p>
                      <a:pPr marL="0" marR="0" lvl="0" indent="0" algn="l" defTabSz="457200" rtl="0" eaLnBrk="1" fontAlgn="auto" latinLnBrk="0" hangingPunct="1">
                        <a:lnSpc>
                          <a:spcPct val="150000"/>
                        </a:lnSpc>
                        <a:spcBef>
                          <a:spcPts val="0"/>
                        </a:spcBef>
                        <a:spcAft>
                          <a:spcPts val="0"/>
                        </a:spcAft>
                        <a:buClrTx/>
                        <a:buSzTx/>
                        <a:buFontTx/>
                        <a:buNone/>
                        <a:tabLst/>
                        <a:defRPr/>
                      </a:pPr>
                      <a:r>
                        <a:rPr kumimoji="0" lang="fi-FI"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fi-FI" sz="12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KesäJälkkäri</a:t>
                      </a:r>
                      <a:endParaRPr kumimoji="0" lang="fi-FI" sz="1200" b="0" i="0" u="none" strike="noStrike" cap="none" normalizeH="0" baseline="0" dirty="0" smtClean="0">
                        <a:ln>
                          <a:noFill/>
                        </a:ln>
                        <a:solidFill>
                          <a:schemeClr val="tx1"/>
                        </a:solidFill>
                        <a:effectLst/>
                        <a:latin typeface="Arial" pitchFamily="34" charset="0"/>
                        <a:cs typeface="Arial" pitchFamily="34" charset="0"/>
                      </a:endParaRPr>
                    </a:p>
                    <a:p>
                      <a:pPr algn="l">
                        <a:lnSpc>
                          <a:spcPct val="150000"/>
                        </a:lnSpc>
                        <a:spcAft>
                          <a:spcPts val="0"/>
                        </a:spcAft>
                      </a:pPr>
                      <a:endParaRPr lang="fi-FI" sz="600" dirty="0" smtClean="0">
                        <a:solidFill>
                          <a:schemeClr val="tx1"/>
                        </a:solidFill>
                        <a:effectLst/>
                        <a:latin typeface="Calibri" panose="020F0502020204030204" pitchFamily="34" charset="0"/>
                        <a:ea typeface="Calibri"/>
                        <a:cs typeface="Calibri"/>
                      </a:endParaRPr>
                    </a:p>
                  </a:txBody>
                  <a:tcPr marL="62855" marR="62855" marT="0" marB="0">
                    <a:solidFill>
                      <a:schemeClr val="tx2">
                        <a:lumMod val="40000"/>
                        <a:lumOff val="60000"/>
                      </a:schemeClr>
                    </a:solidFill>
                  </a:tcPr>
                </a:tc>
              </a:tr>
              <a:tr h="408216">
                <a:tc>
                  <a:txBody>
                    <a:bodyPr/>
                    <a:lstStyle/>
                    <a:p>
                      <a:pPr marL="0" marR="0" lvl="0" indent="0" algn="l" defTabSz="457200" rtl="0" eaLnBrk="1" fontAlgn="auto" latinLnBrk="0" hangingPunct="1">
                        <a:lnSpc>
                          <a:spcPct val="150000"/>
                        </a:lnSpc>
                        <a:spcBef>
                          <a:spcPts val="0"/>
                        </a:spcBef>
                        <a:spcAft>
                          <a:spcPts val="0"/>
                        </a:spcAft>
                        <a:buClrTx/>
                        <a:buSzTx/>
                        <a:buFontTx/>
                        <a:buNone/>
                        <a:tabLst/>
                        <a:defRPr/>
                      </a:pPr>
                      <a:r>
                        <a:rPr kumimoji="0" lang="fi-FI"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  vertaistukiryhmä</a:t>
                      </a:r>
                    </a:p>
                    <a:p>
                      <a:pPr algn="l">
                        <a:lnSpc>
                          <a:spcPct val="150000"/>
                        </a:lnSpc>
                        <a:spcAft>
                          <a:spcPts val="0"/>
                        </a:spcAft>
                      </a:pPr>
                      <a:endParaRPr lang="fi-FI" sz="600" dirty="0" smtClean="0">
                        <a:solidFill>
                          <a:schemeClr val="tx1"/>
                        </a:solidFill>
                        <a:effectLst/>
                        <a:latin typeface="Calibri" panose="020F0502020204030204" pitchFamily="34" charset="0"/>
                        <a:ea typeface="Calibri"/>
                        <a:cs typeface="Calibri"/>
                      </a:endParaRPr>
                    </a:p>
                  </a:txBody>
                  <a:tcPr marL="62855" marR="62855" marT="0" marB="0">
                    <a:solidFill>
                      <a:schemeClr val="tx2">
                        <a:lumMod val="40000"/>
                        <a:lumOff val="60000"/>
                      </a:schemeClr>
                    </a:solidFill>
                  </a:tcPr>
                </a:tc>
              </a:tr>
              <a:tr h="383064">
                <a:tc>
                  <a:txBody>
                    <a:bodyPr/>
                    <a:lstStyle/>
                    <a:p>
                      <a:pPr marL="0" marR="0" lvl="0" indent="0" algn="l" defTabSz="457200" rtl="0" eaLnBrk="1" fontAlgn="auto" latinLnBrk="0" hangingPunct="1">
                        <a:lnSpc>
                          <a:spcPct val="150000"/>
                        </a:lnSpc>
                        <a:spcBef>
                          <a:spcPts val="0"/>
                        </a:spcBef>
                        <a:spcAft>
                          <a:spcPts val="0"/>
                        </a:spcAft>
                        <a:buClrTx/>
                        <a:buSzTx/>
                        <a:buFontTx/>
                        <a:buNone/>
                        <a:tabLst/>
                        <a:defRPr/>
                      </a:pPr>
                      <a:r>
                        <a:rPr lang="fi-FI" sz="1200" b="0" dirty="0" smtClean="0">
                          <a:solidFill>
                            <a:schemeClr val="tx1"/>
                          </a:solidFill>
                          <a:latin typeface="Calibri" pitchFamily="34" charset="0"/>
                          <a:cs typeface="Times New Roman" pitchFamily="18" charset="0"/>
                        </a:rPr>
                        <a:t> .  työhaastatteluihin osallistuminen</a:t>
                      </a:r>
                    </a:p>
                    <a:p>
                      <a:pPr algn="l">
                        <a:lnSpc>
                          <a:spcPct val="150000"/>
                        </a:lnSpc>
                        <a:spcAft>
                          <a:spcPts val="0"/>
                        </a:spcAft>
                      </a:pPr>
                      <a:endParaRPr lang="fi-FI" sz="600" dirty="0" smtClean="0">
                        <a:solidFill>
                          <a:schemeClr val="tx1"/>
                        </a:solidFill>
                        <a:effectLst/>
                        <a:latin typeface="Calibri" panose="020F0502020204030204" pitchFamily="34" charset="0"/>
                        <a:ea typeface="Calibri"/>
                        <a:cs typeface="Calibri"/>
                      </a:endParaRPr>
                    </a:p>
                  </a:txBody>
                  <a:tcPr marL="62855" marR="62855" marT="0" marB="0">
                    <a:solidFill>
                      <a:schemeClr val="tx2">
                        <a:lumMod val="40000"/>
                        <a:lumOff val="60000"/>
                      </a:schemeClr>
                    </a:solidFill>
                  </a:tcPr>
                </a:tc>
              </a:tr>
              <a:tr h="502401">
                <a:tc>
                  <a:txBody>
                    <a:bodyPr/>
                    <a:lstStyle/>
                    <a:p>
                      <a:pPr marL="0" marR="0" lvl="0" indent="0" algn="l" defTabSz="457200" rtl="0" eaLnBrk="1" fontAlgn="auto" latinLnBrk="0" hangingPunct="1">
                        <a:lnSpc>
                          <a:spcPct val="150000"/>
                        </a:lnSpc>
                        <a:spcBef>
                          <a:spcPts val="0"/>
                        </a:spcBef>
                        <a:spcAft>
                          <a:spcPts val="0"/>
                        </a:spcAft>
                        <a:buClrTx/>
                        <a:buSzTx/>
                        <a:buFontTx/>
                        <a:buNone/>
                        <a:tabLst/>
                        <a:defRPr/>
                      </a:pPr>
                      <a:r>
                        <a:rPr kumimoji="0" lang="fi-FI" sz="1200" b="0" i="0" u="none" strike="noStrike" cap="none" normalizeH="0" baseline="0" dirty="0" smtClean="0">
                          <a:ln>
                            <a:noFill/>
                          </a:ln>
                          <a:solidFill>
                            <a:schemeClr val="tx1"/>
                          </a:solidFill>
                          <a:effectLst/>
                          <a:latin typeface="Calibri" pitchFamily="34" charset="0"/>
                          <a:cs typeface="Times New Roman" pitchFamily="18" charset="0"/>
                        </a:rPr>
                        <a:t> -  lastensuojeluilmoitukset</a:t>
                      </a:r>
                    </a:p>
                    <a:p>
                      <a:pPr algn="l">
                        <a:lnSpc>
                          <a:spcPct val="150000"/>
                        </a:lnSpc>
                        <a:spcAft>
                          <a:spcPts val="0"/>
                        </a:spcAft>
                      </a:pPr>
                      <a:endParaRPr lang="fi-FI" sz="600" dirty="0" smtClean="0">
                        <a:solidFill>
                          <a:schemeClr val="tx1"/>
                        </a:solidFill>
                        <a:effectLst/>
                        <a:latin typeface="Calibri" panose="020F0502020204030204" pitchFamily="34" charset="0"/>
                        <a:ea typeface="Calibri"/>
                        <a:cs typeface="Calibri"/>
                      </a:endParaRPr>
                    </a:p>
                  </a:txBody>
                  <a:tcPr marL="62855" marR="62855" marT="0" marB="0">
                    <a:solidFill>
                      <a:schemeClr val="tx2">
                        <a:lumMod val="40000"/>
                        <a:lumOff val="60000"/>
                      </a:schemeClr>
                    </a:solidFill>
                  </a:tcPr>
                </a:tc>
              </a:tr>
              <a:tr h="337401">
                <a:tc>
                  <a:txBody>
                    <a:bodyPr/>
                    <a:lstStyle/>
                    <a:p>
                      <a:pPr marL="0" marR="0" lvl="0" indent="0" algn="l" defTabSz="457200" rtl="0" eaLnBrk="1" fontAlgn="auto" latinLnBrk="0" hangingPunct="1">
                        <a:lnSpc>
                          <a:spcPct val="150000"/>
                        </a:lnSpc>
                        <a:spcBef>
                          <a:spcPts val="0"/>
                        </a:spcBef>
                        <a:spcAft>
                          <a:spcPts val="0"/>
                        </a:spcAft>
                        <a:buClrTx/>
                        <a:buSzTx/>
                        <a:buFontTx/>
                        <a:buNone/>
                        <a:tabLst/>
                        <a:defRPr/>
                      </a:pPr>
                      <a:r>
                        <a:rPr lang="fi-FI" sz="800" b="0" dirty="0" smtClean="0">
                          <a:solidFill>
                            <a:schemeClr val="tx1"/>
                          </a:solidFill>
                          <a:latin typeface="Calibri" pitchFamily="34" charset="0"/>
                          <a:cs typeface="Times New Roman" pitchFamily="18" charset="0"/>
                        </a:rPr>
                        <a:t> -  </a:t>
                      </a:r>
                      <a:r>
                        <a:rPr lang="fi-FI" sz="1200" b="0" dirty="0" smtClean="0">
                          <a:solidFill>
                            <a:schemeClr val="tx1"/>
                          </a:solidFill>
                          <a:latin typeface="Calibri" pitchFamily="34" charset="0"/>
                          <a:cs typeface="Times New Roman" pitchFamily="18" charset="0"/>
                        </a:rPr>
                        <a:t>tiedottaminen ja vastuun jakaminen terveydellisissä asioissa</a:t>
                      </a:r>
                      <a:endParaRPr kumimoji="0" lang="fi-FI" sz="1200" b="0" i="0" u="none" strike="noStrike" cap="none" normalizeH="0" baseline="0" dirty="0" smtClean="0">
                        <a:ln>
                          <a:noFill/>
                        </a:ln>
                        <a:solidFill>
                          <a:schemeClr val="tx1"/>
                        </a:solidFill>
                        <a:effectLst/>
                        <a:latin typeface="Calibri" pitchFamily="34" charset="0"/>
                        <a:cs typeface="Times New Roman" pitchFamily="18" charset="0"/>
                      </a:endParaRPr>
                    </a:p>
                    <a:p>
                      <a:pPr algn="l">
                        <a:lnSpc>
                          <a:spcPct val="150000"/>
                        </a:lnSpc>
                        <a:spcAft>
                          <a:spcPts val="0"/>
                        </a:spcAft>
                      </a:pPr>
                      <a:endParaRPr lang="fi-FI" sz="400" dirty="0" smtClean="0">
                        <a:solidFill>
                          <a:schemeClr val="tx1"/>
                        </a:solidFill>
                        <a:effectLst/>
                        <a:latin typeface="Calibri" panose="020F0502020204030204" pitchFamily="34" charset="0"/>
                        <a:ea typeface="Calibri"/>
                        <a:cs typeface="Calibri"/>
                      </a:endParaRPr>
                    </a:p>
                  </a:txBody>
                  <a:tcPr marL="62855" marR="62855" marT="0" marB="0">
                    <a:solidFill>
                      <a:schemeClr val="tx2">
                        <a:lumMod val="40000"/>
                        <a:lumOff val="60000"/>
                      </a:schemeClr>
                    </a:solidFill>
                  </a:tcPr>
                </a:tc>
              </a:tr>
            </a:tbl>
          </a:graphicData>
        </a:graphic>
      </p:graphicFrame>
    </p:spTree>
    <p:extLst>
      <p:ext uri="{BB962C8B-B14F-4D97-AF65-F5344CB8AC3E}">
        <p14:creationId xmlns:p14="http://schemas.microsoft.com/office/powerpoint/2010/main" val="32421780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n paikkamerkki 1"/>
          <p:cNvSpPr>
            <a:spLocks noGrp="1"/>
          </p:cNvSpPr>
          <p:nvPr>
            <p:ph type="body" idx="1"/>
          </p:nvPr>
        </p:nvSpPr>
        <p:spPr>
          <a:xfrm>
            <a:off x="692696" y="1187624"/>
            <a:ext cx="5976664" cy="1254099"/>
          </a:xfrm>
        </p:spPr>
        <p:txBody>
          <a:bodyPr/>
          <a:lstStyle/>
          <a:p>
            <a:r>
              <a:rPr lang="fi-FI" sz="3600" dirty="0">
                <a:solidFill>
                  <a:schemeClr val="tx1"/>
                </a:solidFill>
              </a:rPr>
              <a:t>7</a:t>
            </a:r>
            <a:r>
              <a:rPr lang="fi-FI" sz="3600" dirty="0" smtClean="0">
                <a:solidFill>
                  <a:schemeClr val="tx1"/>
                </a:solidFill>
              </a:rPr>
              <a:t>. YHTEISTYÖKUMPPANIT</a:t>
            </a:r>
            <a:endParaRPr lang="fi-FI" sz="3600" dirty="0">
              <a:solidFill>
                <a:schemeClr val="tx1"/>
              </a:solidFill>
            </a:endParaRPr>
          </a:p>
        </p:txBody>
      </p:sp>
      <p:sp>
        <p:nvSpPr>
          <p:cNvPr id="3" name="Tekstiruutu 2"/>
          <p:cNvSpPr txBox="1"/>
          <p:nvPr/>
        </p:nvSpPr>
        <p:spPr>
          <a:xfrm>
            <a:off x="1268760" y="2795390"/>
            <a:ext cx="5040804" cy="646331"/>
          </a:xfrm>
          <a:prstGeom prst="rect">
            <a:avLst/>
          </a:prstGeom>
          <a:noFill/>
        </p:spPr>
        <p:txBody>
          <a:bodyPr wrap="none" rtlCol="0">
            <a:spAutoFit/>
          </a:bodyPr>
          <a:lstStyle/>
          <a:p>
            <a:r>
              <a:rPr lang="fi-FI" dirty="0">
                <a:latin typeface="Arial" panose="020B0604020202020204" pitchFamily="34" charset="0"/>
                <a:cs typeface="Arial" panose="020B0604020202020204" pitchFamily="34" charset="0"/>
              </a:rPr>
              <a:t>7</a:t>
            </a:r>
            <a:r>
              <a:rPr lang="fi-FI" dirty="0" smtClean="0">
                <a:latin typeface="Arial" panose="020B0604020202020204" pitchFamily="34" charset="0"/>
                <a:cs typeface="Arial" panose="020B0604020202020204" pitchFamily="34" charset="0"/>
              </a:rPr>
              <a:t>.1 Yhteistyökumppanit ja muut toimintaryhmät </a:t>
            </a:r>
          </a:p>
          <a:p>
            <a:r>
              <a:rPr lang="fi-FI" dirty="0">
                <a:latin typeface="Arial" panose="020B0604020202020204" pitchFamily="34" charset="0"/>
                <a:cs typeface="Arial" panose="020B0604020202020204" pitchFamily="34" charset="0"/>
              </a:rPr>
              <a:t> </a:t>
            </a:r>
            <a:r>
              <a:rPr lang="fi-FI" dirty="0" smtClean="0">
                <a:latin typeface="Arial" panose="020B0604020202020204" pitchFamily="34" charset="0"/>
                <a:cs typeface="Arial" panose="020B0604020202020204" pitchFamily="34" charset="0"/>
              </a:rPr>
              <a:t>      yhteystietoineen</a:t>
            </a:r>
            <a:endParaRPr lang="fi-FI" dirty="0">
              <a:latin typeface="Arial" panose="020B0604020202020204" pitchFamily="34" charset="0"/>
              <a:cs typeface="Arial" panose="020B0604020202020204" pitchFamily="34" charset="0"/>
            </a:endParaRP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68760" y="3831886"/>
            <a:ext cx="4189857" cy="3221922"/>
          </a:xfrm>
          <a:prstGeom prst="rect">
            <a:avLst/>
          </a:prstGeom>
          <a:noFill/>
          <a:ln>
            <a:noFill/>
          </a:ln>
          <a:effectLst>
            <a:outerShdw dist="35921" dir="2700000" algn="ctr" rotWithShape="0">
              <a:schemeClr val="bg2"/>
            </a:outerShdw>
            <a:softEdge rad="317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7928726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32656" y="251520"/>
            <a:ext cx="6172200" cy="1524000"/>
          </a:xfrm>
        </p:spPr>
        <p:txBody>
          <a:bodyPr/>
          <a:lstStyle/>
          <a:p>
            <a:r>
              <a:rPr lang="fi-FI" sz="2000" dirty="0"/>
              <a:t>7</a:t>
            </a:r>
            <a:r>
              <a:rPr lang="fi-FI" sz="2000" dirty="0" smtClean="0"/>
              <a:t>.1 YHTEISTYÖKUMPPANIT JA MUUT TOIMINTARYHMÄT YHTEYSTIETOINEEN</a:t>
            </a:r>
            <a:endParaRPr lang="fi-FI" sz="2000" dirty="0"/>
          </a:p>
        </p:txBody>
      </p:sp>
      <p:graphicFrame>
        <p:nvGraphicFramePr>
          <p:cNvPr id="3" name="Taulukko 2"/>
          <p:cNvGraphicFramePr>
            <a:graphicFrameLocks noGrp="1"/>
          </p:cNvGraphicFramePr>
          <p:nvPr>
            <p:extLst>
              <p:ext uri="{D42A27DB-BD31-4B8C-83A1-F6EECF244321}">
                <p14:modId xmlns:p14="http://schemas.microsoft.com/office/powerpoint/2010/main" val="3037055371"/>
              </p:ext>
            </p:extLst>
          </p:nvPr>
        </p:nvGraphicFramePr>
        <p:xfrm>
          <a:off x="548680" y="1691680"/>
          <a:ext cx="5760640" cy="5486400"/>
        </p:xfrm>
        <a:graphic>
          <a:graphicData uri="http://schemas.openxmlformats.org/drawingml/2006/table">
            <a:tbl>
              <a:tblPr firstRow="1" firstCol="1" bandRow="1">
                <a:tableStyleId>{5C22544A-7EE6-4342-B048-85BDC9FD1C3A}</a:tableStyleId>
              </a:tblPr>
              <a:tblGrid>
                <a:gridCol w="2869769"/>
                <a:gridCol w="2890871"/>
              </a:tblGrid>
              <a:tr h="548640">
                <a:tc>
                  <a:txBody>
                    <a:bodyPr/>
                    <a:lstStyle/>
                    <a:p>
                      <a:pPr>
                        <a:lnSpc>
                          <a:spcPct val="150000"/>
                        </a:lnSpc>
                        <a:spcAft>
                          <a:spcPts val="0"/>
                        </a:spcAft>
                      </a:pPr>
                      <a:r>
                        <a:rPr lang="fi-FI" sz="1200" dirty="0">
                          <a:effectLst/>
                        </a:rPr>
                        <a:t> </a:t>
                      </a:r>
                    </a:p>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c>
                  <a:txBody>
                    <a:bodyPr/>
                    <a:lstStyle/>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r>
              <a:tr h="548640">
                <a:tc>
                  <a:txBody>
                    <a:bodyPr/>
                    <a:lstStyle/>
                    <a:p>
                      <a:pPr>
                        <a:lnSpc>
                          <a:spcPct val="150000"/>
                        </a:lnSpc>
                        <a:spcAft>
                          <a:spcPts val="0"/>
                        </a:spcAft>
                      </a:pPr>
                      <a:r>
                        <a:rPr lang="fi-FI" sz="1200" dirty="0">
                          <a:effectLst/>
                        </a:rPr>
                        <a:t> </a:t>
                      </a:r>
                    </a:p>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c>
                  <a:txBody>
                    <a:bodyPr/>
                    <a:lstStyle/>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r>
              <a:tr h="548640">
                <a:tc>
                  <a:txBody>
                    <a:bodyPr/>
                    <a:lstStyle/>
                    <a:p>
                      <a:pPr>
                        <a:lnSpc>
                          <a:spcPct val="150000"/>
                        </a:lnSpc>
                        <a:spcAft>
                          <a:spcPts val="0"/>
                        </a:spcAft>
                      </a:pPr>
                      <a:r>
                        <a:rPr lang="fi-FI" sz="1200" dirty="0">
                          <a:effectLst/>
                        </a:rPr>
                        <a:t> </a:t>
                      </a:r>
                    </a:p>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c>
                  <a:txBody>
                    <a:bodyPr/>
                    <a:lstStyle/>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r>
              <a:tr h="548640">
                <a:tc>
                  <a:txBody>
                    <a:bodyPr/>
                    <a:lstStyle/>
                    <a:p>
                      <a:pPr>
                        <a:lnSpc>
                          <a:spcPct val="150000"/>
                        </a:lnSpc>
                        <a:spcAft>
                          <a:spcPts val="0"/>
                        </a:spcAft>
                      </a:pPr>
                      <a:r>
                        <a:rPr lang="fi-FI" sz="1200" dirty="0">
                          <a:effectLst/>
                        </a:rPr>
                        <a:t> </a:t>
                      </a:r>
                    </a:p>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c>
                  <a:txBody>
                    <a:bodyPr/>
                    <a:lstStyle/>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r>
              <a:tr h="548640">
                <a:tc>
                  <a:txBody>
                    <a:bodyPr/>
                    <a:lstStyle/>
                    <a:p>
                      <a:pPr>
                        <a:lnSpc>
                          <a:spcPct val="150000"/>
                        </a:lnSpc>
                        <a:spcAft>
                          <a:spcPts val="0"/>
                        </a:spcAft>
                      </a:pPr>
                      <a:r>
                        <a:rPr lang="fi-FI" sz="1200" dirty="0">
                          <a:effectLst/>
                        </a:rPr>
                        <a:t> </a:t>
                      </a:r>
                    </a:p>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c>
                  <a:txBody>
                    <a:bodyPr/>
                    <a:lstStyle/>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r>
              <a:tr h="548640">
                <a:tc>
                  <a:txBody>
                    <a:bodyPr/>
                    <a:lstStyle/>
                    <a:p>
                      <a:pPr>
                        <a:lnSpc>
                          <a:spcPct val="150000"/>
                        </a:lnSpc>
                        <a:spcAft>
                          <a:spcPts val="0"/>
                        </a:spcAft>
                      </a:pPr>
                      <a:r>
                        <a:rPr lang="fi-FI" sz="1200" dirty="0">
                          <a:effectLst/>
                        </a:rPr>
                        <a:t> </a:t>
                      </a:r>
                    </a:p>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c>
                  <a:txBody>
                    <a:bodyPr/>
                    <a:lstStyle/>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r>
              <a:tr h="548640">
                <a:tc>
                  <a:txBody>
                    <a:bodyPr/>
                    <a:lstStyle/>
                    <a:p>
                      <a:pPr>
                        <a:lnSpc>
                          <a:spcPct val="150000"/>
                        </a:lnSpc>
                        <a:spcAft>
                          <a:spcPts val="0"/>
                        </a:spcAft>
                      </a:pPr>
                      <a:r>
                        <a:rPr lang="fi-FI" sz="1200" dirty="0">
                          <a:effectLst/>
                        </a:rPr>
                        <a:t> </a:t>
                      </a:r>
                    </a:p>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c>
                  <a:txBody>
                    <a:bodyPr/>
                    <a:lstStyle/>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r>
              <a:tr h="548640">
                <a:tc>
                  <a:txBody>
                    <a:bodyPr/>
                    <a:lstStyle/>
                    <a:p>
                      <a:pPr>
                        <a:lnSpc>
                          <a:spcPct val="150000"/>
                        </a:lnSpc>
                        <a:spcAft>
                          <a:spcPts val="0"/>
                        </a:spcAft>
                      </a:pPr>
                      <a:r>
                        <a:rPr lang="fi-FI" sz="1200" dirty="0">
                          <a:effectLst/>
                        </a:rPr>
                        <a:t> </a:t>
                      </a:r>
                    </a:p>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c>
                  <a:txBody>
                    <a:bodyPr/>
                    <a:lstStyle/>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r>
              <a:tr h="548640">
                <a:tc>
                  <a:txBody>
                    <a:bodyPr/>
                    <a:lstStyle/>
                    <a:p>
                      <a:pPr>
                        <a:lnSpc>
                          <a:spcPct val="150000"/>
                        </a:lnSpc>
                        <a:spcAft>
                          <a:spcPts val="0"/>
                        </a:spcAft>
                      </a:pPr>
                      <a:r>
                        <a:rPr lang="fi-FI" sz="1200" dirty="0">
                          <a:effectLst/>
                        </a:rPr>
                        <a:t> </a:t>
                      </a:r>
                    </a:p>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c>
                  <a:txBody>
                    <a:bodyPr/>
                    <a:lstStyle/>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r>
              <a:tr h="548640">
                <a:tc>
                  <a:txBody>
                    <a:bodyPr/>
                    <a:lstStyle/>
                    <a:p>
                      <a:pPr>
                        <a:lnSpc>
                          <a:spcPct val="150000"/>
                        </a:lnSpc>
                        <a:spcAft>
                          <a:spcPts val="0"/>
                        </a:spcAft>
                      </a:pPr>
                      <a:r>
                        <a:rPr lang="fi-FI" sz="1200" dirty="0">
                          <a:effectLst/>
                        </a:rPr>
                        <a:t> </a:t>
                      </a:r>
                    </a:p>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c>
                  <a:txBody>
                    <a:bodyPr/>
                    <a:lstStyle/>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r>
            </a:tbl>
          </a:graphicData>
        </a:graphic>
      </p:graphicFrame>
    </p:spTree>
    <p:extLst>
      <p:ext uri="{BB962C8B-B14F-4D97-AF65-F5344CB8AC3E}">
        <p14:creationId xmlns:p14="http://schemas.microsoft.com/office/powerpoint/2010/main" val="146092116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ulukko 2"/>
          <p:cNvGraphicFramePr>
            <a:graphicFrameLocks noGrp="1"/>
          </p:cNvGraphicFramePr>
          <p:nvPr>
            <p:extLst>
              <p:ext uri="{D42A27DB-BD31-4B8C-83A1-F6EECF244321}">
                <p14:modId xmlns:p14="http://schemas.microsoft.com/office/powerpoint/2010/main" val="1327562017"/>
              </p:ext>
            </p:extLst>
          </p:nvPr>
        </p:nvGraphicFramePr>
        <p:xfrm>
          <a:off x="548679" y="899592"/>
          <a:ext cx="5760640" cy="7076535"/>
        </p:xfrm>
        <a:graphic>
          <a:graphicData uri="http://schemas.openxmlformats.org/drawingml/2006/table">
            <a:tbl>
              <a:tblPr firstRow="1" firstCol="1" bandRow="1">
                <a:tableStyleId>{5C22544A-7EE6-4342-B048-85BDC9FD1C3A}</a:tableStyleId>
              </a:tblPr>
              <a:tblGrid>
                <a:gridCol w="2941777"/>
                <a:gridCol w="2818863"/>
              </a:tblGrid>
              <a:tr h="530045">
                <a:tc>
                  <a:txBody>
                    <a:bodyPr/>
                    <a:lstStyle/>
                    <a:p>
                      <a:pPr>
                        <a:lnSpc>
                          <a:spcPct val="150000"/>
                        </a:lnSpc>
                        <a:spcAft>
                          <a:spcPts val="0"/>
                        </a:spcAft>
                      </a:pPr>
                      <a:endParaRPr lang="fi-FI" sz="1200" dirty="0">
                        <a:effectLst/>
                        <a:latin typeface="Comic Sans MS"/>
                        <a:ea typeface="Calibri"/>
                        <a:cs typeface="Calibri"/>
                      </a:endParaRPr>
                    </a:p>
                  </a:txBody>
                  <a:tcPr marL="66256" marR="66256" marT="0" marB="0">
                    <a:solidFill>
                      <a:schemeClr val="tx2">
                        <a:lumMod val="40000"/>
                        <a:lumOff val="60000"/>
                      </a:schemeClr>
                    </a:solidFill>
                  </a:tcPr>
                </a:tc>
                <a:tc>
                  <a:txBody>
                    <a:bodyPr/>
                    <a:lstStyle/>
                    <a:p>
                      <a:pPr>
                        <a:lnSpc>
                          <a:spcPct val="150000"/>
                        </a:lnSpc>
                        <a:spcAft>
                          <a:spcPts val="0"/>
                        </a:spcAft>
                      </a:pPr>
                      <a:endParaRPr lang="fi-FI" sz="1200" dirty="0">
                        <a:effectLst/>
                        <a:latin typeface="Comic Sans MS"/>
                        <a:ea typeface="Calibri"/>
                        <a:cs typeface="Calibri"/>
                      </a:endParaRPr>
                    </a:p>
                  </a:txBody>
                  <a:tcPr marL="66256" marR="66256" marT="0" marB="0">
                    <a:solidFill>
                      <a:schemeClr val="tx2">
                        <a:lumMod val="40000"/>
                        <a:lumOff val="60000"/>
                      </a:schemeClr>
                    </a:solidFill>
                  </a:tcPr>
                </a:tc>
              </a:tr>
              <a:tr h="530045">
                <a:tc>
                  <a:txBody>
                    <a:bodyPr/>
                    <a:lstStyle/>
                    <a:p>
                      <a:pPr>
                        <a:lnSpc>
                          <a:spcPct val="150000"/>
                        </a:lnSpc>
                        <a:spcAft>
                          <a:spcPts val="0"/>
                        </a:spcAft>
                      </a:pPr>
                      <a:endParaRPr lang="fi-FI" sz="1200" dirty="0">
                        <a:effectLst/>
                        <a:latin typeface="Comic Sans MS"/>
                        <a:ea typeface="Calibri"/>
                        <a:cs typeface="Calibri"/>
                      </a:endParaRPr>
                    </a:p>
                  </a:txBody>
                  <a:tcPr marL="66256" marR="66256" marT="0" marB="0">
                    <a:solidFill>
                      <a:schemeClr val="tx2">
                        <a:lumMod val="40000"/>
                        <a:lumOff val="60000"/>
                      </a:schemeClr>
                    </a:solidFill>
                  </a:tcPr>
                </a:tc>
                <a:tc>
                  <a:txBody>
                    <a:bodyPr/>
                    <a:lstStyle/>
                    <a:p>
                      <a:pPr>
                        <a:lnSpc>
                          <a:spcPct val="150000"/>
                        </a:lnSpc>
                        <a:spcAft>
                          <a:spcPts val="0"/>
                        </a:spcAft>
                      </a:pPr>
                      <a:endParaRPr lang="fi-FI" sz="1200" dirty="0">
                        <a:effectLst/>
                        <a:latin typeface="Comic Sans MS"/>
                        <a:ea typeface="Calibri"/>
                        <a:cs typeface="Calibri"/>
                      </a:endParaRPr>
                    </a:p>
                  </a:txBody>
                  <a:tcPr marL="66256" marR="66256" marT="0" marB="0">
                    <a:solidFill>
                      <a:schemeClr val="tx2">
                        <a:lumMod val="40000"/>
                        <a:lumOff val="60000"/>
                      </a:schemeClr>
                    </a:solidFill>
                  </a:tcPr>
                </a:tc>
              </a:tr>
              <a:tr h="530045">
                <a:tc>
                  <a:txBody>
                    <a:bodyPr/>
                    <a:lstStyle/>
                    <a:p>
                      <a:pPr>
                        <a:lnSpc>
                          <a:spcPct val="150000"/>
                        </a:lnSpc>
                        <a:spcAft>
                          <a:spcPts val="0"/>
                        </a:spcAft>
                      </a:pPr>
                      <a:endParaRPr lang="fi-FI" sz="1200" dirty="0">
                        <a:effectLst/>
                        <a:latin typeface="Comic Sans MS"/>
                        <a:ea typeface="Calibri"/>
                        <a:cs typeface="Calibri"/>
                      </a:endParaRPr>
                    </a:p>
                  </a:txBody>
                  <a:tcPr marL="66256" marR="66256" marT="0" marB="0">
                    <a:solidFill>
                      <a:schemeClr val="tx2">
                        <a:lumMod val="40000"/>
                        <a:lumOff val="60000"/>
                      </a:schemeClr>
                    </a:solidFill>
                  </a:tcPr>
                </a:tc>
                <a:tc>
                  <a:txBody>
                    <a:bodyPr/>
                    <a:lstStyle/>
                    <a:p>
                      <a:pPr>
                        <a:lnSpc>
                          <a:spcPct val="150000"/>
                        </a:lnSpc>
                        <a:spcAft>
                          <a:spcPts val="0"/>
                        </a:spcAft>
                      </a:pPr>
                      <a:endParaRPr lang="fi-FI" sz="1200" dirty="0">
                        <a:effectLst/>
                        <a:latin typeface="Comic Sans MS"/>
                        <a:ea typeface="Calibri"/>
                        <a:cs typeface="Calibri"/>
                      </a:endParaRPr>
                    </a:p>
                  </a:txBody>
                  <a:tcPr marL="66256" marR="66256" marT="0" marB="0">
                    <a:solidFill>
                      <a:schemeClr val="tx2">
                        <a:lumMod val="40000"/>
                        <a:lumOff val="60000"/>
                      </a:schemeClr>
                    </a:solidFill>
                  </a:tcPr>
                </a:tc>
              </a:tr>
              <a:tr h="548640">
                <a:tc>
                  <a:txBody>
                    <a:bodyPr/>
                    <a:lstStyle/>
                    <a:p>
                      <a:pPr>
                        <a:lnSpc>
                          <a:spcPct val="150000"/>
                        </a:lnSpc>
                        <a:spcAft>
                          <a:spcPts val="0"/>
                        </a:spcAft>
                      </a:pPr>
                      <a:r>
                        <a:rPr lang="fi-FI" sz="1200" dirty="0">
                          <a:effectLst/>
                        </a:rPr>
                        <a:t> </a:t>
                      </a:r>
                    </a:p>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c>
                  <a:txBody>
                    <a:bodyPr/>
                    <a:lstStyle/>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r>
              <a:tr h="548640">
                <a:tc>
                  <a:txBody>
                    <a:bodyPr/>
                    <a:lstStyle/>
                    <a:p>
                      <a:pPr>
                        <a:lnSpc>
                          <a:spcPct val="150000"/>
                        </a:lnSpc>
                        <a:spcAft>
                          <a:spcPts val="0"/>
                        </a:spcAft>
                      </a:pPr>
                      <a:r>
                        <a:rPr lang="fi-FI" sz="1200" dirty="0">
                          <a:effectLst/>
                        </a:rPr>
                        <a:t> </a:t>
                      </a:r>
                    </a:p>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c>
                  <a:txBody>
                    <a:bodyPr/>
                    <a:lstStyle/>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r>
              <a:tr h="548640">
                <a:tc>
                  <a:txBody>
                    <a:bodyPr/>
                    <a:lstStyle/>
                    <a:p>
                      <a:pPr>
                        <a:lnSpc>
                          <a:spcPct val="150000"/>
                        </a:lnSpc>
                        <a:spcAft>
                          <a:spcPts val="0"/>
                        </a:spcAft>
                      </a:pPr>
                      <a:r>
                        <a:rPr lang="fi-FI" sz="1200" dirty="0">
                          <a:effectLst/>
                        </a:rPr>
                        <a:t> </a:t>
                      </a:r>
                    </a:p>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c>
                  <a:txBody>
                    <a:bodyPr/>
                    <a:lstStyle/>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r>
              <a:tr h="548640">
                <a:tc>
                  <a:txBody>
                    <a:bodyPr/>
                    <a:lstStyle/>
                    <a:p>
                      <a:pPr>
                        <a:lnSpc>
                          <a:spcPct val="150000"/>
                        </a:lnSpc>
                        <a:spcAft>
                          <a:spcPts val="0"/>
                        </a:spcAft>
                      </a:pPr>
                      <a:r>
                        <a:rPr lang="fi-FI" sz="1200" dirty="0">
                          <a:effectLst/>
                        </a:rPr>
                        <a:t> </a:t>
                      </a:r>
                    </a:p>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c>
                  <a:txBody>
                    <a:bodyPr/>
                    <a:lstStyle/>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r>
              <a:tr h="548640">
                <a:tc>
                  <a:txBody>
                    <a:bodyPr/>
                    <a:lstStyle/>
                    <a:p>
                      <a:pPr>
                        <a:lnSpc>
                          <a:spcPct val="150000"/>
                        </a:lnSpc>
                        <a:spcAft>
                          <a:spcPts val="0"/>
                        </a:spcAft>
                      </a:pPr>
                      <a:r>
                        <a:rPr lang="fi-FI" sz="1200" dirty="0">
                          <a:effectLst/>
                        </a:rPr>
                        <a:t> </a:t>
                      </a:r>
                    </a:p>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c>
                  <a:txBody>
                    <a:bodyPr/>
                    <a:lstStyle/>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r>
              <a:tr h="548640">
                <a:tc>
                  <a:txBody>
                    <a:bodyPr/>
                    <a:lstStyle/>
                    <a:p>
                      <a:pPr>
                        <a:lnSpc>
                          <a:spcPct val="150000"/>
                        </a:lnSpc>
                        <a:spcAft>
                          <a:spcPts val="0"/>
                        </a:spcAft>
                      </a:pPr>
                      <a:r>
                        <a:rPr lang="fi-FI" sz="1200" dirty="0">
                          <a:effectLst/>
                        </a:rPr>
                        <a:t> </a:t>
                      </a:r>
                    </a:p>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c>
                  <a:txBody>
                    <a:bodyPr/>
                    <a:lstStyle/>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r>
              <a:tr h="548640">
                <a:tc>
                  <a:txBody>
                    <a:bodyPr/>
                    <a:lstStyle/>
                    <a:p>
                      <a:pPr>
                        <a:lnSpc>
                          <a:spcPct val="150000"/>
                        </a:lnSpc>
                        <a:spcAft>
                          <a:spcPts val="0"/>
                        </a:spcAft>
                      </a:pPr>
                      <a:r>
                        <a:rPr lang="fi-FI" sz="1200" dirty="0">
                          <a:effectLst/>
                        </a:rPr>
                        <a:t> </a:t>
                      </a:r>
                    </a:p>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c>
                  <a:txBody>
                    <a:bodyPr/>
                    <a:lstStyle/>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r>
              <a:tr h="548640">
                <a:tc>
                  <a:txBody>
                    <a:bodyPr/>
                    <a:lstStyle/>
                    <a:p>
                      <a:pPr>
                        <a:lnSpc>
                          <a:spcPct val="150000"/>
                        </a:lnSpc>
                        <a:spcAft>
                          <a:spcPts val="0"/>
                        </a:spcAft>
                      </a:pPr>
                      <a:r>
                        <a:rPr lang="fi-FI" sz="1200" dirty="0">
                          <a:effectLst/>
                        </a:rPr>
                        <a:t> </a:t>
                      </a:r>
                    </a:p>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c>
                  <a:txBody>
                    <a:bodyPr/>
                    <a:lstStyle/>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r>
              <a:tr h="548640">
                <a:tc>
                  <a:txBody>
                    <a:bodyPr/>
                    <a:lstStyle/>
                    <a:p>
                      <a:pPr>
                        <a:lnSpc>
                          <a:spcPct val="150000"/>
                        </a:lnSpc>
                        <a:spcAft>
                          <a:spcPts val="0"/>
                        </a:spcAft>
                      </a:pPr>
                      <a:r>
                        <a:rPr lang="fi-FI" sz="1200" dirty="0">
                          <a:effectLst/>
                        </a:rPr>
                        <a:t> </a:t>
                      </a:r>
                    </a:p>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c>
                  <a:txBody>
                    <a:bodyPr/>
                    <a:lstStyle/>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r>
              <a:tr h="548640">
                <a:tc>
                  <a:txBody>
                    <a:bodyPr/>
                    <a:lstStyle/>
                    <a:p>
                      <a:pPr>
                        <a:lnSpc>
                          <a:spcPct val="150000"/>
                        </a:lnSpc>
                        <a:spcAft>
                          <a:spcPts val="0"/>
                        </a:spcAft>
                      </a:pPr>
                      <a:r>
                        <a:rPr lang="fi-FI" sz="1200" dirty="0">
                          <a:effectLst/>
                        </a:rPr>
                        <a:t> </a:t>
                      </a:r>
                    </a:p>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c>
                  <a:txBody>
                    <a:bodyPr/>
                    <a:lstStyle/>
                    <a:p>
                      <a:pPr>
                        <a:lnSpc>
                          <a:spcPct val="150000"/>
                        </a:lnSpc>
                        <a:spcAft>
                          <a:spcPts val="0"/>
                        </a:spcAft>
                      </a:pPr>
                      <a:r>
                        <a:rPr lang="fi-FI" sz="1200" dirty="0">
                          <a:effectLst/>
                        </a:rPr>
                        <a:t> </a:t>
                      </a:r>
                      <a:endParaRPr lang="fi-FI" sz="1200" dirty="0">
                        <a:effectLst/>
                        <a:latin typeface="Comic Sans MS"/>
                        <a:ea typeface="Calibri"/>
                        <a:cs typeface="Calibri"/>
                      </a:endParaRPr>
                    </a:p>
                  </a:txBody>
                  <a:tcPr marL="66256" marR="66256" marT="0" marB="0">
                    <a:solidFill>
                      <a:schemeClr val="tx2">
                        <a:lumMod val="40000"/>
                        <a:lumOff val="60000"/>
                      </a:schemeClr>
                    </a:solidFill>
                  </a:tcPr>
                </a:tc>
              </a:tr>
            </a:tbl>
          </a:graphicData>
        </a:graphic>
      </p:graphicFrame>
    </p:spTree>
    <p:extLst>
      <p:ext uri="{BB962C8B-B14F-4D97-AF65-F5344CB8AC3E}">
        <p14:creationId xmlns:p14="http://schemas.microsoft.com/office/powerpoint/2010/main" val="7511291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iruutu 2"/>
          <p:cNvSpPr txBox="1"/>
          <p:nvPr/>
        </p:nvSpPr>
        <p:spPr>
          <a:xfrm>
            <a:off x="1608187" y="1800269"/>
            <a:ext cx="4320477" cy="4247317"/>
          </a:xfrm>
          <a:prstGeom prst="rect">
            <a:avLst/>
          </a:prstGeom>
          <a:noFill/>
        </p:spPr>
        <p:txBody>
          <a:bodyPr wrap="square" rtlCol="0">
            <a:spAutoFit/>
          </a:bodyPr>
          <a:lstStyle/>
          <a:p>
            <a:pPr>
              <a:lnSpc>
                <a:spcPct val="150000"/>
              </a:lnSpc>
            </a:pPr>
            <a:r>
              <a:rPr lang="fi-FI" dirty="0"/>
              <a:t>8</a:t>
            </a:r>
            <a:r>
              <a:rPr lang="fi-FI" dirty="0" smtClean="0"/>
              <a:t>.1 </a:t>
            </a:r>
            <a:r>
              <a:rPr lang="fi-FI" dirty="0"/>
              <a:t>Toimintapaikan turvallisuussuunnitelma</a:t>
            </a:r>
            <a:br>
              <a:rPr lang="fi-FI" dirty="0"/>
            </a:br>
            <a:r>
              <a:rPr lang="fi-FI" dirty="0"/>
              <a:t>8</a:t>
            </a:r>
            <a:r>
              <a:rPr lang="fi-FI" dirty="0" smtClean="0"/>
              <a:t>.2 </a:t>
            </a:r>
            <a:r>
              <a:rPr lang="fi-FI" dirty="0"/>
              <a:t>Ensiaputarvikkeet</a:t>
            </a:r>
            <a:br>
              <a:rPr lang="fi-FI" dirty="0"/>
            </a:br>
            <a:r>
              <a:rPr lang="fi-FI" dirty="0"/>
              <a:t>8</a:t>
            </a:r>
            <a:r>
              <a:rPr lang="fi-FI" dirty="0" smtClean="0"/>
              <a:t>.3 </a:t>
            </a:r>
            <a:r>
              <a:rPr lang="fi-FI" dirty="0"/>
              <a:t>Ensiapuohjeet</a:t>
            </a:r>
            <a:br>
              <a:rPr lang="fi-FI" dirty="0"/>
            </a:br>
            <a:r>
              <a:rPr lang="fi-FI" dirty="0"/>
              <a:t>8</a:t>
            </a:r>
            <a:r>
              <a:rPr lang="fi-FI" dirty="0" smtClean="0"/>
              <a:t>.4 </a:t>
            </a:r>
            <a:r>
              <a:rPr lang="fi-FI" dirty="0"/>
              <a:t>Tapaturmailmoitus</a:t>
            </a:r>
            <a:br>
              <a:rPr lang="fi-FI" dirty="0"/>
            </a:br>
            <a:r>
              <a:rPr lang="fi-FI" dirty="0"/>
              <a:t>8</a:t>
            </a:r>
            <a:r>
              <a:rPr lang="fi-FI" dirty="0" smtClean="0"/>
              <a:t>.5 </a:t>
            </a:r>
            <a:r>
              <a:rPr lang="fi-FI" dirty="0"/>
              <a:t>Vakuutusasiakirjat</a:t>
            </a:r>
            <a:br>
              <a:rPr lang="fi-FI" dirty="0"/>
            </a:br>
            <a:r>
              <a:rPr lang="fi-FI" dirty="0"/>
              <a:t>8</a:t>
            </a:r>
            <a:r>
              <a:rPr lang="fi-FI" dirty="0" smtClean="0"/>
              <a:t>.6 </a:t>
            </a:r>
            <a:r>
              <a:rPr lang="fi-FI" dirty="0"/>
              <a:t>Toimintaohje karkaamistilanteissa</a:t>
            </a:r>
            <a:br>
              <a:rPr lang="fi-FI" dirty="0"/>
            </a:br>
            <a:r>
              <a:rPr lang="fi-FI" dirty="0"/>
              <a:t>8</a:t>
            </a:r>
            <a:r>
              <a:rPr lang="fi-FI" dirty="0" smtClean="0"/>
              <a:t>.7 </a:t>
            </a:r>
            <a:r>
              <a:rPr lang="fi-FI" dirty="0"/>
              <a:t>Toimintaohje uhkatilanteessa </a:t>
            </a:r>
            <a:r>
              <a:rPr lang="fi-FI" dirty="0" smtClean="0"/>
              <a:t>ja                uhkatilanneselvitys</a:t>
            </a:r>
          </a:p>
          <a:p>
            <a:pPr>
              <a:lnSpc>
                <a:spcPct val="150000"/>
              </a:lnSpc>
            </a:pPr>
            <a:r>
              <a:rPr lang="fi-FI" dirty="0"/>
              <a:t>8</a:t>
            </a:r>
            <a:r>
              <a:rPr lang="fi-FI" dirty="0" smtClean="0"/>
              <a:t>.8 Toimintaohje haastavan käyttäytymisen kohtaamiseen</a:t>
            </a:r>
            <a:endParaRPr lang="fi-FI" dirty="0"/>
          </a:p>
        </p:txBody>
      </p:sp>
      <p:sp>
        <p:nvSpPr>
          <p:cNvPr id="6" name="Tekstiruutu 5"/>
          <p:cNvSpPr txBox="1"/>
          <p:nvPr/>
        </p:nvSpPr>
        <p:spPr>
          <a:xfrm>
            <a:off x="1623760" y="827584"/>
            <a:ext cx="3433248" cy="646331"/>
          </a:xfrm>
          <a:prstGeom prst="rect">
            <a:avLst/>
          </a:prstGeom>
          <a:noFill/>
        </p:spPr>
        <p:txBody>
          <a:bodyPr wrap="none" rtlCol="0">
            <a:spAutoFit/>
          </a:bodyPr>
          <a:lstStyle/>
          <a:p>
            <a:r>
              <a:rPr lang="fi-FI" sz="3600" dirty="0" smtClean="0"/>
              <a:t>8. TURVALLISUUS</a:t>
            </a:r>
            <a:endParaRPr lang="fi-FI" sz="3600" dirty="0"/>
          </a:p>
        </p:txBody>
      </p:sp>
      <p:sp>
        <p:nvSpPr>
          <p:cNvPr id="7" name="Automaattinen muoto 2"/>
          <p:cNvSpPr>
            <a:spLocks noChangeArrowheads="1"/>
          </p:cNvSpPr>
          <p:nvPr/>
        </p:nvSpPr>
        <p:spPr bwMode="auto">
          <a:xfrm rot="16200000">
            <a:off x="2500931" y="5351545"/>
            <a:ext cx="1678904" cy="3288165"/>
          </a:xfrm>
          <a:prstGeom prst="bracePair">
            <a:avLst>
              <a:gd name="adj" fmla="val 8333"/>
            </a:avLst>
          </a:prstGeom>
          <a:solidFill>
            <a:srgbClr val="FFFFFF"/>
          </a:solidFill>
          <a:ln w="15875">
            <a:solidFill>
              <a:srgbClr val="82ACD0"/>
            </a:solidFill>
            <a:round/>
            <a:headEnd/>
            <a:tailEnd/>
          </a:ln>
          <a:extLs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rot="0" vert="horz" wrap="square" lIns="274320" tIns="45720" rIns="274320" bIns="45720" anchor="t" anchorCtr="0" upright="1">
            <a:noAutofit/>
          </a:bodyPr>
          <a:lstStyle/>
          <a:p>
            <a:pPr algn="ctr"/>
            <a:endParaRPr lang="fi-FI" sz="1000" dirty="0" smtClean="0">
              <a:solidFill>
                <a:schemeClr val="tx2">
                  <a:lumMod val="40000"/>
                  <a:lumOff val="60000"/>
                </a:schemeClr>
              </a:solidFill>
            </a:endParaRPr>
          </a:p>
          <a:p>
            <a:pPr algn="ctr"/>
            <a:r>
              <a:rPr lang="fi-FI" sz="1000" dirty="0" smtClean="0">
                <a:solidFill>
                  <a:schemeClr val="tx2">
                    <a:lumMod val="40000"/>
                    <a:lumOff val="60000"/>
                  </a:schemeClr>
                </a:solidFill>
              </a:rPr>
              <a:t>Jyväskylän </a:t>
            </a:r>
            <a:r>
              <a:rPr lang="fi-FI" sz="1000" dirty="0">
                <a:solidFill>
                  <a:schemeClr val="tx2">
                    <a:lumMod val="40000"/>
                    <a:lumOff val="60000"/>
                  </a:schemeClr>
                </a:solidFill>
              </a:rPr>
              <a:t>kaupunki vastaa koulujen tiloissa järjestettävän toiminnan tilojen turvallisuudesta. Ohjaajat perehdytetään tilakohtaisiin pelastus- ja turvallisuussuunnitelmiin. Samalla päivitetään turvallisuuteen </a:t>
            </a:r>
            <a:r>
              <a:rPr lang="fi-FI" sz="1000" dirty="0" smtClean="0">
                <a:solidFill>
                  <a:schemeClr val="tx2">
                    <a:lumMod val="40000"/>
                    <a:lumOff val="60000"/>
                  </a:schemeClr>
                </a:solidFill>
              </a:rPr>
              <a:t>liittyvät ohjeet </a:t>
            </a:r>
            <a:r>
              <a:rPr lang="fi-FI" sz="1000" dirty="0">
                <a:solidFill>
                  <a:schemeClr val="tx2">
                    <a:lumMod val="40000"/>
                    <a:lumOff val="60000"/>
                  </a:schemeClr>
                </a:solidFill>
              </a:rPr>
              <a:t>perehdyttämiskansioon.</a:t>
            </a:r>
          </a:p>
          <a:p>
            <a:pPr algn="ctr">
              <a:spcAft>
                <a:spcPts val="0"/>
              </a:spcAft>
            </a:pPr>
            <a:endParaRPr lang="fi-FI" sz="1000" dirty="0">
              <a:effectLst/>
              <a:latin typeface="Arial"/>
              <a:ea typeface="Calibri"/>
              <a:cs typeface="Calibri"/>
            </a:endParaRPr>
          </a:p>
        </p:txBody>
      </p:sp>
    </p:spTree>
    <p:extLst>
      <p:ext uri="{BB962C8B-B14F-4D97-AF65-F5344CB8AC3E}">
        <p14:creationId xmlns:p14="http://schemas.microsoft.com/office/powerpoint/2010/main" val="177912759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ulukko 2"/>
          <p:cNvGraphicFramePr>
            <a:graphicFrameLocks noGrp="1"/>
          </p:cNvGraphicFramePr>
          <p:nvPr>
            <p:extLst>
              <p:ext uri="{D42A27DB-BD31-4B8C-83A1-F6EECF244321}">
                <p14:modId xmlns:p14="http://schemas.microsoft.com/office/powerpoint/2010/main" val="94628837"/>
              </p:ext>
            </p:extLst>
          </p:nvPr>
        </p:nvGraphicFramePr>
        <p:xfrm>
          <a:off x="548680" y="1331640"/>
          <a:ext cx="5760640" cy="2743200"/>
        </p:xfrm>
        <a:graphic>
          <a:graphicData uri="http://schemas.openxmlformats.org/drawingml/2006/table">
            <a:tbl>
              <a:tblPr firstRow="1" firstCol="1" bandRow="1">
                <a:tableStyleId>{5C22544A-7EE6-4342-B048-85BDC9FD1C3A}</a:tableStyleId>
              </a:tblPr>
              <a:tblGrid>
                <a:gridCol w="5760640"/>
              </a:tblGrid>
              <a:tr h="548640">
                <a:tc>
                  <a:txBody>
                    <a:bodyPr/>
                    <a:lstStyle/>
                    <a:p>
                      <a:pPr>
                        <a:spcAft>
                          <a:spcPts val="0"/>
                        </a:spcAft>
                      </a:pPr>
                      <a:r>
                        <a:rPr lang="fi-FI" sz="1200" dirty="0">
                          <a:solidFill>
                            <a:schemeClr val="accent3"/>
                          </a:solidFill>
                          <a:effectLst/>
                        </a:rPr>
                        <a:t>Ensiapuvälineet sijaitsevat</a:t>
                      </a:r>
                    </a:p>
                    <a:p>
                      <a:pPr>
                        <a:spcAft>
                          <a:spcPts val="0"/>
                        </a:spcAft>
                      </a:pPr>
                      <a:r>
                        <a:rPr lang="fi-FI" sz="1200" dirty="0">
                          <a:solidFill>
                            <a:schemeClr val="accent3"/>
                          </a:solidFill>
                          <a:effectLst/>
                        </a:rPr>
                        <a:t> </a:t>
                      </a:r>
                    </a:p>
                    <a:p>
                      <a:pPr>
                        <a:spcAft>
                          <a:spcPts val="0"/>
                        </a:spcAft>
                      </a:pPr>
                      <a:r>
                        <a:rPr lang="fi-FI" sz="1200" dirty="0">
                          <a:solidFill>
                            <a:schemeClr val="accent3"/>
                          </a:solidFill>
                          <a:effectLst/>
                        </a:rPr>
                        <a:t> </a:t>
                      </a:r>
                      <a:endParaRPr lang="fi-FI" sz="1200" dirty="0">
                        <a:solidFill>
                          <a:schemeClr val="accent3"/>
                        </a:solidFill>
                        <a:effectLst/>
                        <a:latin typeface="Arial"/>
                        <a:ea typeface="Calibri"/>
                        <a:cs typeface="Calibri"/>
                      </a:endParaRPr>
                    </a:p>
                  </a:txBody>
                  <a:tcPr marL="66256" marR="66256" marT="0" marB="0">
                    <a:solidFill>
                      <a:schemeClr val="tx2">
                        <a:lumMod val="40000"/>
                        <a:lumOff val="60000"/>
                      </a:schemeClr>
                    </a:solidFill>
                  </a:tcPr>
                </a:tc>
              </a:tr>
              <a:tr h="548640">
                <a:tc>
                  <a:txBody>
                    <a:bodyPr/>
                    <a:lstStyle/>
                    <a:p>
                      <a:pPr>
                        <a:spcAft>
                          <a:spcPts val="0"/>
                        </a:spcAft>
                      </a:pPr>
                      <a:r>
                        <a:rPr lang="fi-FI" sz="1200" dirty="0">
                          <a:solidFill>
                            <a:schemeClr val="accent3"/>
                          </a:solidFill>
                          <a:effectLst/>
                        </a:rPr>
                        <a:t>Retkille otetaan mukaan seuraavat ensiaputarvikkeet</a:t>
                      </a:r>
                    </a:p>
                    <a:p>
                      <a:pPr>
                        <a:spcAft>
                          <a:spcPts val="0"/>
                        </a:spcAft>
                      </a:pPr>
                      <a:r>
                        <a:rPr lang="fi-FI" sz="1200" dirty="0">
                          <a:solidFill>
                            <a:schemeClr val="accent3"/>
                          </a:solidFill>
                          <a:effectLst/>
                        </a:rPr>
                        <a:t> </a:t>
                      </a:r>
                    </a:p>
                    <a:p>
                      <a:pPr>
                        <a:spcAft>
                          <a:spcPts val="0"/>
                        </a:spcAft>
                      </a:pPr>
                      <a:r>
                        <a:rPr lang="fi-FI" sz="1200" dirty="0">
                          <a:solidFill>
                            <a:schemeClr val="accent3"/>
                          </a:solidFill>
                          <a:effectLst/>
                        </a:rPr>
                        <a:t> </a:t>
                      </a:r>
                      <a:endParaRPr lang="fi-FI" sz="1200" dirty="0">
                        <a:solidFill>
                          <a:schemeClr val="accent3"/>
                        </a:solidFill>
                        <a:effectLst/>
                        <a:latin typeface="Arial"/>
                        <a:ea typeface="Calibri"/>
                        <a:cs typeface="Calibri"/>
                      </a:endParaRPr>
                    </a:p>
                  </a:txBody>
                  <a:tcPr marL="66256" marR="66256" marT="0" marB="0">
                    <a:solidFill>
                      <a:schemeClr val="tx2">
                        <a:lumMod val="40000"/>
                        <a:lumOff val="60000"/>
                      </a:schemeClr>
                    </a:solidFill>
                  </a:tcPr>
                </a:tc>
              </a:tr>
              <a:tr h="548640">
                <a:tc>
                  <a:txBody>
                    <a:bodyPr/>
                    <a:lstStyle/>
                    <a:p>
                      <a:pPr>
                        <a:spcAft>
                          <a:spcPts val="0"/>
                        </a:spcAft>
                      </a:pPr>
                      <a:r>
                        <a:rPr lang="fi-FI" sz="1200" dirty="0">
                          <a:solidFill>
                            <a:schemeClr val="accent3"/>
                          </a:solidFill>
                          <a:effectLst/>
                        </a:rPr>
                        <a:t>Lähin terveyskeskus ja puhelinnumero</a:t>
                      </a:r>
                    </a:p>
                    <a:p>
                      <a:pPr>
                        <a:spcAft>
                          <a:spcPts val="0"/>
                        </a:spcAft>
                      </a:pPr>
                      <a:r>
                        <a:rPr lang="fi-FI" sz="1200" dirty="0">
                          <a:solidFill>
                            <a:schemeClr val="accent3"/>
                          </a:solidFill>
                          <a:effectLst/>
                        </a:rPr>
                        <a:t> </a:t>
                      </a:r>
                    </a:p>
                    <a:p>
                      <a:pPr>
                        <a:spcAft>
                          <a:spcPts val="0"/>
                        </a:spcAft>
                      </a:pPr>
                      <a:r>
                        <a:rPr lang="fi-FI" sz="1200" dirty="0">
                          <a:solidFill>
                            <a:schemeClr val="accent3"/>
                          </a:solidFill>
                          <a:effectLst/>
                        </a:rPr>
                        <a:t> </a:t>
                      </a:r>
                      <a:endParaRPr lang="fi-FI" sz="1200" dirty="0">
                        <a:solidFill>
                          <a:schemeClr val="accent3"/>
                        </a:solidFill>
                        <a:effectLst/>
                        <a:latin typeface="Arial"/>
                        <a:ea typeface="Calibri"/>
                        <a:cs typeface="Calibri"/>
                      </a:endParaRPr>
                    </a:p>
                  </a:txBody>
                  <a:tcPr marL="66256" marR="66256" marT="0" marB="0">
                    <a:solidFill>
                      <a:schemeClr val="tx2">
                        <a:lumMod val="40000"/>
                        <a:lumOff val="60000"/>
                      </a:schemeClr>
                    </a:solidFill>
                  </a:tcPr>
                </a:tc>
              </a:tr>
              <a:tr h="548640">
                <a:tc>
                  <a:txBody>
                    <a:bodyPr/>
                    <a:lstStyle/>
                    <a:p>
                      <a:pPr>
                        <a:spcAft>
                          <a:spcPts val="0"/>
                        </a:spcAft>
                      </a:pPr>
                      <a:r>
                        <a:rPr lang="fi-FI" sz="1200" dirty="0">
                          <a:solidFill>
                            <a:schemeClr val="accent3"/>
                          </a:solidFill>
                          <a:effectLst/>
                        </a:rPr>
                        <a:t>Tapaturman sattuessa kuljetukset hoidetaan taksilla numerosta</a:t>
                      </a:r>
                    </a:p>
                    <a:p>
                      <a:pPr>
                        <a:spcAft>
                          <a:spcPts val="0"/>
                        </a:spcAft>
                      </a:pPr>
                      <a:r>
                        <a:rPr lang="fi-FI" sz="1200" dirty="0">
                          <a:solidFill>
                            <a:schemeClr val="accent3"/>
                          </a:solidFill>
                          <a:effectLst/>
                        </a:rPr>
                        <a:t> </a:t>
                      </a:r>
                    </a:p>
                    <a:p>
                      <a:pPr>
                        <a:spcAft>
                          <a:spcPts val="0"/>
                        </a:spcAft>
                      </a:pPr>
                      <a:r>
                        <a:rPr lang="fi-FI" sz="1200" dirty="0">
                          <a:solidFill>
                            <a:schemeClr val="accent3"/>
                          </a:solidFill>
                          <a:effectLst/>
                        </a:rPr>
                        <a:t>tai ambulanssilla soittamalla hätänumeroon 112</a:t>
                      </a:r>
                      <a:endParaRPr lang="fi-FI" sz="1200" dirty="0">
                        <a:solidFill>
                          <a:schemeClr val="accent3"/>
                        </a:solidFill>
                        <a:effectLst/>
                        <a:latin typeface="Arial"/>
                        <a:ea typeface="Calibri"/>
                        <a:cs typeface="Calibri"/>
                      </a:endParaRPr>
                    </a:p>
                  </a:txBody>
                  <a:tcPr marL="66256" marR="66256" marT="0" marB="0">
                    <a:solidFill>
                      <a:schemeClr val="tx2">
                        <a:lumMod val="40000"/>
                        <a:lumOff val="60000"/>
                      </a:schemeClr>
                    </a:solidFill>
                  </a:tcPr>
                </a:tc>
              </a:tr>
              <a:tr h="548640">
                <a:tc>
                  <a:txBody>
                    <a:bodyPr/>
                    <a:lstStyle/>
                    <a:p>
                      <a:pPr>
                        <a:spcAft>
                          <a:spcPts val="0"/>
                        </a:spcAft>
                      </a:pPr>
                      <a:r>
                        <a:rPr lang="fi-FI" sz="1200" dirty="0">
                          <a:solidFill>
                            <a:schemeClr val="accent3"/>
                          </a:solidFill>
                          <a:effectLst/>
                        </a:rPr>
                        <a:t>Kaikki lapset ovat vakuutettuja</a:t>
                      </a:r>
                    </a:p>
                    <a:p>
                      <a:pPr>
                        <a:spcAft>
                          <a:spcPts val="0"/>
                        </a:spcAft>
                      </a:pPr>
                      <a:r>
                        <a:rPr lang="fi-FI" sz="1200" dirty="0">
                          <a:solidFill>
                            <a:schemeClr val="accent3"/>
                          </a:solidFill>
                          <a:effectLst/>
                        </a:rPr>
                        <a:t> </a:t>
                      </a:r>
                    </a:p>
                    <a:p>
                      <a:pPr>
                        <a:spcAft>
                          <a:spcPts val="0"/>
                        </a:spcAft>
                      </a:pPr>
                      <a:r>
                        <a:rPr lang="fi-FI" sz="1200" dirty="0">
                          <a:solidFill>
                            <a:schemeClr val="accent3"/>
                          </a:solidFill>
                          <a:effectLst/>
                        </a:rPr>
                        <a:t> </a:t>
                      </a:r>
                      <a:endParaRPr lang="fi-FI" sz="1200" dirty="0">
                        <a:solidFill>
                          <a:schemeClr val="accent3"/>
                        </a:solidFill>
                        <a:effectLst/>
                        <a:latin typeface="Arial"/>
                        <a:ea typeface="Calibri"/>
                        <a:cs typeface="Calibri"/>
                      </a:endParaRPr>
                    </a:p>
                  </a:txBody>
                  <a:tcPr marL="66256" marR="66256" marT="0" marB="0">
                    <a:solidFill>
                      <a:schemeClr val="tx2">
                        <a:lumMod val="40000"/>
                        <a:lumOff val="60000"/>
                      </a:schemeClr>
                    </a:solidFill>
                  </a:tcPr>
                </a:tc>
              </a:tr>
            </a:tbl>
          </a:graphicData>
        </a:graphic>
      </p:graphicFrame>
      <p:sp>
        <p:nvSpPr>
          <p:cNvPr id="4" name="Tekstiruutu 3"/>
          <p:cNvSpPr txBox="1"/>
          <p:nvPr/>
        </p:nvSpPr>
        <p:spPr>
          <a:xfrm>
            <a:off x="1735138" y="611560"/>
            <a:ext cx="3315716" cy="400110"/>
          </a:xfrm>
          <a:prstGeom prst="rect">
            <a:avLst/>
          </a:prstGeom>
          <a:noFill/>
        </p:spPr>
        <p:txBody>
          <a:bodyPr wrap="none" rtlCol="0">
            <a:spAutoFit/>
          </a:bodyPr>
          <a:lstStyle/>
          <a:p>
            <a:pPr algn="ctr"/>
            <a:r>
              <a:rPr lang="fi-FI" sz="2000" dirty="0">
                <a:latin typeface="Arial" panose="020B0604020202020204" pitchFamily="34" charset="0"/>
                <a:cs typeface="Arial" panose="020B0604020202020204" pitchFamily="34" charset="0"/>
              </a:rPr>
              <a:t>8</a:t>
            </a:r>
            <a:r>
              <a:rPr lang="fi-FI" sz="2000" dirty="0" smtClean="0">
                <a:latin typeface="Arial" panose="020B0604020202020204" pitchFamily="34" charset="0"/>
                <a:cs typeface="Arial" panose="020B0604020202020204" pitchFamily="34" charset="0"/>
              </a:rPr>
              <a:t>.2 ENSIAPUTARVIKKEET</a:t>
            </a:r>
            <a:endParaRPr lang="fi-FI" sz="2000" dirty="0">
              <a:latin typeface="Arial" panose="020B0604020202020204" pitchFamily="34" charset="0"/>
              <a:cs typeface="Arial" panose="020B0604020202020204" pitchFamily="34" charset="0"/>
            </a:endParaRPr>
          </a:p>
        </p:txBody>
      </p:sp>
      <p:sp>
        <p:nvSpPr>
          <p:cNvPr id="6" name="Tekstiruutu 5"/>
          <p:cNvSpPr txBox="1"/>
          <p:nvPr/>
        </p:nvSpPr>
        <p:spPr>
          <a:xfrm>
            <a:off x="332656" y="4427988"/>
            <a:ext cx="6120680" cy="4001095"/>
          </a:xfrm>
          <a:prstGeom prst="rect">
            <a:avLst/>
          </a:prstGeom>
          <a:noFill/>
        </p:spPr>
        <p:txBody>
          <a:bodyPr wrap="square" rtlCol="0">
            <a:spAutoFit/>
          </a:bodyPr>
          <a:lstStyle/>
          <a:p>
            <a:pPr algn="ctr"/>
            <a:r>
              <a:rPr lang="fi-FI" sz="1600" b="1" dirty="0"/>
              <a:t>HÄTÄILMOITUKSEN TEKO</a:t>
            </a:r>
          </a:p>
          <a:p>
            <a:pPr algn="ctr"/>
            <a:r>
              <a:rPr lang="fi-FI" sz="1400" dirty="0"/>
              <a:t> </a:t>
            </a:r>
          </a:p>
          <a:p>
            <a:pPr algn="ctr"/>
            <a:r>
              <a:rPr lang="fi-FI" sz="1400" dirty="0" smtClean="0"/>
              <a:t>▪ Soita </a:t>
            </a:r>
            <a:r>
              <a:rPr lang="fi-FI" sz="1400" dirty="0"/>
              <a:t>hätänumeroon 112 jos tarvitaan ambulanssia, palokuntaa tai poliisia</a:t>
            </a:r>
          </a:p>
          <a:p>
            <a:pPr algn="ctr"/>
            <a:r>
              <a:rPr lang="fi-FI" sz="1400" dirty="0"/>
              <a:t> </a:t>
            </a:r>
          </a:p>
          <a:p>
            <a:pPr algn="ctr"/>
            <a:r>
              <a:rPr lang="fi-FI" sz="1400" dirty="0" smtClean="0"/>
              <a:t>▪ Puhu </a:t>
            </a:r>
            <a:r>
              <a:rPr lang="fi-FI" sz="1400" dirty="0"/>
              <a:t>selkeästi</a:t>
            </a:r>
          </a:p>
          <a:p>
            <a:pPr algn="ctr"/>
            <a:r>
              <a:rPr lang="fi-FI" sz="1400" dirty="0"/>
              <a:t> </a:t>
            </a:r>
          </a:p>
          <a:p>
            <a:pPr algn="ctr"/>
            <a:r>
              <a:rPr lang="fi-FI" sz="1400" dirty="0" smtClean="0"/>
              <a:t>▪ Kerro </a:t>
            </a:r>
            <a:r>
              <a:rPr lang="fi-FI" sz="1400" dirty="0"/>
              <a:t>mitä on tapahtunut</a:t>
            </a:r>
          </a:p>
          <a:p>
            <a:pPr algn="ctr"/>
            <a:r>
              <a:rPr lang="fi-FI" sz="1400" dirty="0"/>
              <a:t> </a:t>
            </a:r>
          </a:p>
          <a:p>
            <a:pPr algn="ctr"/>
            <a:r>
              <a:rPr lang="fi-FI" sz="1400" dirty="0" smtClean="0"/>
              <a:t>▪ Vastaa </a:t>
            </a:r>
            <a:r>
              <a:rPr lang="fi-FI" sz="1400" dirty="0"/>
              <a:t>kysymyksiin</a:t>
            </a:r>
          </a:p>
          <a:p>
            <a:pPr algn="ctr"/>
            <a:r>
              <a:rPr lang="fi-FI" sz="1400" dirty="0"/>
              <a:t> </a:t>
            </a:r>
          </a:p>
          <a:p>
            <a:pPr algn="ctr"/>
            <a:r>
              <a:rPr lang="fi-FI" sz="1400" dirty="0" smtClean="0"/>
              <a:t>▪ Noudata </a:t>
            </a:r>
            <a:r>
              <a:rPr lang="fi-FI" sz="1400" dirty="0"/>
              <a:t>saamiasi ohjeita</a:t>
            </a:r>
          </a:p>
          <a:p>
            <a:pPr algn="ctr"/>
            <a:r>
              <a:rPr lang="fi-FI" sz="1400" dirty="0"/>
              <a:t> </a:t>
            </a:r>
          </a:p>
          <a:p>
            <a:pPr algn="ctr"/>
            <a:r>
              <a:rPr lang="fi-FI" sz="1400" dirty="0" smtClean="0"/>
              <a:t>▪ Älä </a:t>
            </a:r>
            <a:r>
              <a:rPr lang="fi-FI" sz="1400" dirty="0"/>
              <a:t>lopeta puhelua ennen lupaa</a:t>
            </a:r>
          </a:p>
          <a:p>
            <a:r>
              <a:rPr lang="fi-FI" sz="1400" dirty="0"/>
              <a:t> </a:t>
            </a:r>
            <a:endParaRPr lang="fi-FI" sz="1400" dirty="0" smtClean="0"/>
          </a:p>
          <a:p>
            <a:endParaRPr lang="fi-FI" sz="1400" dirty="0"/>
          </a:p>
          <a:p>
            <a:pPr algn="ctr"/>
            <a:r>
              <a:rPr lang="fi-FI" sz="1400" b="1" dirty="0" smtClean="0"/>
              <a:t>HÄTÄNUMERO </a:t>
            </a:r>
            <a:r>
              <a:rPr lang="fi-FI" sz="1400" b="1" dirty="0"/>
              <a:t>112</a:t>
            </a:r>
          </a:p>
          <a:p>
            <a:pPr algn="ctr"/>
            <a:r>
              <a:rPr lang="fi-FI" sz="1400" b="1" dirty="0"/>
              <a:t>POLIISI </a:t>
            </a:r>
            <a:r>
              <a:rPr lang="fi-FI" sz="1400" b="1" dirty="0" smtClean="0"/>
              <a:t>10022</a:t>
            </a:r>
            <a:endParaRPr lang="fi-FI" sz="1400" b="1" dirty="0"/>
          </a:p>
          <a:p>
            <a:pPr algn="ctr"/>
            <a:r>
              <a:rPr lang="fi-FI" sz="1400" b="1" dirty="0"/>
              <a:t>MYRKYTYSTIETOKESKUS 09 471 </a:t>
            </a:r>
            <a:r>
              <a:rPr lang="fi-FI" sz="1400" b="1" dirty="0" smtClean="0"/>
              <a:t>977</a:t>
            </a:r>
            <a:endParaRPr lang="fi-FI" sz="1400" b="1" dirty="0"/>
          </a:p>
        </p:txBody>
      </p:sp>
    </p:spTree>
    <p:extLst>
      <p:ext uri="{BB962C8B-B14F-4D97-AF65-F5344CB8AC3E}">
        <p14:creationId xmlns:p14="http://schemas.microsoft.com/office/powerpoint/2010/main" val="2764860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n paikkamerkki 1"/>
          <p:cNvSpPr>
            <a:spLocks noGrp="1"/>
          </p:cNvSpPr>
          <p:nvPr>
            <p:ph type="body" idx="1"/>
          </p:nvPr>
        </p:nvSpPr>
        <p:spPr>
          <a:xfrm>
            <a:off x="541735" y="683569"/>
            <a:ext cx="5829300" cy="1008112"/>
          </a:xfrm>
        </p:spPr>
        <p:txBody>
          <a:bodyPr/>
          <a:lstStyle/>
          <a:p>
            <a:r>
              <a:rPr lang="fi-FI" sz="4400" dirty="0">
                <a:solidFill>
                  <a:schemeClr val="tx1"/>
                </a:solidFill>
              </a:rPr>
              <a:t>Tervetuloa töihin!</a:t>
            </a:r>
          </a:p>
        </p:txBody>
      </p:sp>
      <p:sp>
        <p:nvSpPr>
          <p:cNvPr id="3" name="Otsikko 2"/>
          <p:cNvSpPr>
            <a:spLocks noGrp="1"/>
          </p:cNvSpPr>
          <p:nvPr>
            <p:ph type="title"/>
          </p:nvPr>
        </p:nvSpPr>
        <p:spPr>
          <a:xfrm>
            <a:off x="541735" y="1763689"/>
            <a:ext cx="5829300" cy="3168352"/>
          </a:xfrm>
        </p:spPr>
        <p:txBody>
          <a:bodyPr/>
          <a:lstStyle/>
          <a:p>
            <a:pPr algn="l"/>
            <a:r>
              <a:rPr lang="fi-FI" sz="1400" dirty="0"/>
              <a:t>Jokaisella työpaikalla uusi työntekijä on perehdytettävä toimintaan. Perehdyttämisen noudattaminen on tärkeä osa työlainsäädäntöä. Ohjaajien hyvä perehdytys tekee toiminnasta turvallisempaa ja </a:t>
            </a:r>
            <a:r>
              <a:rPr lang="fi-FI" sz="1400" dirty="0" smtClean="0"/>
              <a:t>toimivampaa ja vaikuttaa </a:t>
            </a:r>
            <a:r>
              <a:rPr lang="fi-FI" sz="1400" dirty="0"/>
              <a:t>myönteisellä tavalla myös koko työyhteisöön. Kun kaikki tietävät, miten toimitaan, niin työssäolo helpottuu.</a:t>
            </a:r>
            <a:br>
              <a:rPr lang="fi-FI" sz="1400" dirty="0"/>
            </a:br>
            <a:r>
              <a:rPr lang="fi-FI" sz="1400" dirty="0"/>
              <a:t> </a:t>
            </a:r>
            <a:br>
              <a:rPr lang="fi-FI" sz="1400" dirty="0"/>
            </a:br>
            <a:r>
              <a:rPr lang="fi-FI" sz="1400" dirty="0"/>
              <a:t>Päävastuun perehdyttämisestä kantaa aina lähin esimies, ja muut työntekijät auttavat häntä </a:t>
            </a:r>
            <a:r>
              <a:rPr lang="fi-FI" sz="1400" dirty="0" smtClean="0"/>
              <a:t>perehdytystehtävässä. Perehdyttämisen </a:t>
            </a:r>
            <a:r>
              <a:rPr lang="fi-FI" sz="1400" dirty="0"/>
              <a:t>tueksi ryhmässä tulee olla </a:t>
            </a:r>
            <a:r>
              <a:rPr lang="fi-FI" sz="1400" dirty="0" smtClean="0"/>
              <a:t>perehdytyskansio </a:t>
            </a:r>
            <a:r>
              <a:rPr lang="fi-FI" sz="1400" dirty="0"/>
              <a:t>ja </a:t>
            </a:r>
            <a:r>
              <a:rPr lang="fi-FI" sz="1400" dirty="0" smtClean="0"/>
              <a:t>perehdytyssuunnitelma. Kun </a:t>
            </a:r>
            <a:r>
              <a:rPr lang="fi-FI" sz="1400" dirty="0"/>
              <a:t>perehdytys on hyvin suunniteltu, sen toteuttaminenkin on helpompaa. </a:t>
            </a:r>
            <a:br>
              <a:rPr lang="fi-FI" sz="1400" dirty="0"/>
            </a:br>
            <a:r>
              <a:rPr lang="fi-FI" sz="1400" dirty="0"/>
              <a:t> </a:t>
            </a:r>
            <a:br>
              <a:rPr lang="fi-FI" sz="1400" dirty="0"/>
            </a:br>
            <a:r>
              <a:rPr lang="fi-FI" sz="1400" dirty="0" smtClean="0"/>
              <a:t>Tämän kansion alusta löytyy Uuden työntekijän opas, josta löytyy tietoa Jyväskylän kaupungista työnantajana. Opas ja lisätietoa löytyy myös sähköisenä kaupungin </a:t>
            </a:r>
            <a:r>
              <a:rPr lang="fi-FI" sz="1400" dirty="0" err="1" smtClean="0"/>
              <a:t>intrasta</a:t>
            </a:r>
            <a:r>
              <a:rPr lang="fi-FI" sz="1400" dirty="0"/>
              <a:t> Uusi-työntekijä-sivustolta </a:t>
            </a:r>
            <a:r>
              <a:rPr lang="fi-FI" sz="1400" dirty="0">
                <a:hlinkClick r:id="rId2"/>
              </a:rPr>
              <a:t>http://</a:t>
            </a:r>
            <a:r>
              <a:rPr lang="fi-FI" sz="1400" dirty="0" smtClean="0">
                <a:hlinkClick r:id="rId2"/>
              </a:rPr>
              <a:t>intra/henkilosto/uusi</a:t>
            </a:r>
            <a:r>
              <a:rPr lang="fi-FI" sz="1400" dirty="0" smtClean="0"/>
              <a:t> </a:t>
            </a:r>
            <a:br>
              <a:rPr lang="fi-FI" sz="1400" dirty="0" smtClean="0"/>
            </a:br>
            <a:r>
              <a:rPr lang="fi-FI" sz="1400" dirty="0" smtClean="0"/>
              <a:t/>
            </a:r>
            <a:br>
              <a:rPr lang="fi-FI" sz="1400" dirty="0" smtClean="0"/>
            </a:br>
            <a:r>
              <a:rPr lang="fi-FI" sz="1400" dirty="0" smtClean="0"/>
              <a:t>Tästä </a:t>
            </a:r>
            <a:r>
              <a:rPr lang="fi-FI" sz="1400" dirty="0"/>
              <a:t>kansiosta löytyvät Perusopetuksen aamu- ja iltapäivätoiminnan perusteet ja lakisääteinen Jyväskylän perusopetuksen aamu- ja iltapäivätoiminnan toimintasuunnitelma. Näistä löytyvät tarkemmat säädökset ja lakipohja toiminnan järjestämiselle. Lisäksi kansioon on koottu mm. toimipaikkaan liittyviä tietoja, turvallisuusohjeita ja tarvittavia lomakkeita. </a:t>
            </a:r>
            <a:br>
              <a:rPr lang="fi-FI" sz="1400" dirty="0"/>
            </a:br>
            <a:r>
              <a:rPr lang="fi-FI" sz="1400" dirty="0"/>
              <a:t> </a:t>
            </a:r>
            <a:br>
              <a:rPr lang="fi-FI" sz="1400" dirty="0"/>
            </a:br>
            <a:r>
              <a:rPr lang="fi-FI" sz="1400" dirty="0"/>
              <a:t>Perehdytyskansio tulee olla jokaisen työntekijän saatavilla, mutta sitä pitää säilyttää lukitussa tilassa. Kansio sisältää usein salassa pidettäviä tietoja ja on tärkeää, etteivät ulkopuoliset pääse siihen </a:t>
            </a:r>
            <a:r>
              <a:rPr lang="fi-FI" sz="1400" dirty="0" smtClean="0"/>
              <a:t>käsiksi.</a:t>
            </a:r>
            <a:r>
              <a:rPr lang="fi-FI" sz="1400" dirty="0"/>
              <a:t> </a:t>
            </a:r>
            <a:r>
              <a:rPr lang="fi-FI" sz="1400" dirty="0" smtClean="0"/>
              <a:t>Perehdytyskansio </a:t>
            </a:r>
            <a:r>
              <a:rPr lang="fi-FI" sz="1400" dirty="0"/>
              <a:t>täytyy päivittää kerran vuodessa. Päivittäminen on tehtävä ainakin syksyllä, että lapsien ja ohjaajien tiedot ovat ajan tasalla</a:t>
            </a:r>
            <a:r>
              <a:rPr lang="fi-FI" sz="1400" dirty="0" smtClean="0"/>
              <a:t>.</a:t>
            </a:r>
            <a:r>
              <a:rPr lang="fi-FI" sz="1400" dirty="0"/>
              <a:t/>
            </a:r>
            <a:br>
              <a:rPr lang="fi-FI" sz="1400" dirty="0"/>
            </a:br>
            <a:r>
              <a:rPr lang="fi-FI" sz="1400" dirty="0"/>
              <a:t> </a:t>
            </a:r>
            <a:r>
              <a:rPr lang="fi-FI" sz="1400" dirty="0" smtClean="0"/>
              <a:t/>
            </a:r>
            <a:br>
              <a:rPr lang="fi-FI" sz="1400" dirty="0" smtClean="0"/>
            </a:br>
            <a:r>
              <a:rPr lang="fi-FI" sz="1400" dirty="0" smtClean="0"/>
              <a:t>Toimipisteessämme perehdytyskansion päivittämisestä vastaa </a:t>
            </a:r>
            <a:r>
              <a:rPr lang="fi-FI" sz="1400" dirty="0"/>
              <a:t/>
            </a:r>
            <a:br>
              <a:rPr lang="fi-FI" sz="1400" dirty="0"/>
            </a:br>
            <a:r>
              <a:rPr lang="fi-FI" sz="1400" dirty="0"/>
              <a:t> </a:t>
            </a:r>
            <a:br>
              <a:rPr lang="fi-FI" sz="1400" dirty="0"/>
            </a:br>
            <a:r>
              <a:rPr lang="fi-FI" sz="1400" dirty="0"/>
              <a:t>----------------------------------------------------------------------------</a:t>
            </a:r>
            <a:br>
              <a:rPr lang="fi-FI" sz="1400" dirty="0"/>
            </a:br>
            <a:endParaRPr lang="fi-FI" sz="1400" dirty="0"/>
          </a:p>
        </p:txBody>
      </p:sp>
    </p:spTree>
    <p:extLst>
      <p:ext uri="{BB962C8B-B14F-4D97-AF65-F5344CB8AC3E}">
        <p14:creationId xmlns:p14="http://schemas.microsoft.com/office/powerpoint/2010/main" val="101468653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ruutu 1"/>
          <p:cNvSpPr txBox="1"/>
          <p:nvPr/>
        </p:nvSpPr>
        <p:spPr>
          <a:xfrm>
            <a:off x="548681" y="971600"/>
            <a:ext cx="5760640" cy="9017853"/>
          </a:xfrm>
          <a:prstGeom prst="rect">
            <a:avLst/>
          </a:prstGeom>
          <a:noFill/>
        </p:spPr>
        <p:txBody>
          <a:bodyPr wrap="square" rtlCol="0">
            <a:spAutoFit/>
          </a:bodyPr>
          <a:lstStyle/>
          <a:p>
            <a:endParaRPr lang="fi-FI" sz="1400" b="1" dirty="0" smtClean="0">
              <a:latin typeface="Arial" panose="020B0604020202020204" pitchFamily="34" charset="0"/>
              <a:cs typeface="Arial" panose="020B0604020202020204" pitchFamily="34" charset="0"/>
            </a:endParaRPr>
          </a:p>
          <a:p>
            <a:endParaRPr lang="fi-FI" sz="1400" b="1" dirty="0">
              <a:latin typeface="Arial" panose="020B0604020202020204" pitchFamily="34" charset="0"/>
              <a:cs typeface="Arial" panose="020B0604020202020204" pitchFamily="34" charset="0"/>
            </a:endParaRPr>
          </a:p>
          <a:p>
            <a:r>
              <a:rPr lang="fi-FI" sz="1400" b="1" dirty="0" smtClean="0">
                <a:latin typeface="Arial" panose="020B0604020202020204" pitchFamily="34" charset="0"/>
                <a:cs typeface="Arial" panose="020B0604020202020204" pitchFamily="34" charset="0"/>
              </a:rPr>
              <a:t>Haavat </a:t>
            </a:r>
          </a:p>
          <a:p>
            <a:endParaRPr lang="fi-FI" sz="1200" b="1" dirty="0">
              <a:latin typeface="Arial" panose="020B0604020202020204" pitchFamily="34" charset="0"/>
              <a:cs typeface="Arial" panose="020B0604020202020204" pitchFamily="34" charset="0"/>
            </a:endParaRPr>
          </a:p>
          <a:p>
            <a:r>
              <a:rPr lang="fi-FI" sz="1200" dirty="0">
                <a:latin typeface="Arial" panose="020B0604020202020204" pitchFamily="34" charset="0"/>
                <a:cs typeface="Arial" panose="020B0604020202020204" pitchFamily="34" charset="0"/>
              </a:rPr>
              <a:t>Verenvuodon tyrehdyttäminen ja haavan sitominen ovat ensiavun perustaitoja</a:t>
            </a:r>
            <a:r>
              <a:rPr lang="fi-FI" sz="1200" dirty="0" smtClean="0">
                <a:latin typeface="Arial" panose="020B0604020202020204" pitchFamily="34" charset="0"/>
                <a:cs typeface="Arial" panose="020B0604020202020204" pitchFamily="34" charset="0"/>
              </a:rPr>
              <a:t>.</a:t>
            </a:r>
          </a:p>
          <a:p>
            <a:endParaRPr lang="fi-FI" sz="1200" dirty="0">
              <a:latin typeface="Arial" panose="020B0604020202020204" pitchFamily="34" charset="0"/>
              <a:cs typeface="Arial" panose="020B0604020202020204" pitchFamily="34" charset="0"/>
            </a:endParaRP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Tyrehdytä mahdollinen verenvuoto.</a:t>
            </a: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Puhdista haavasta lika juoksevan, viileän veden alla.</a:t>
            </a: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Sulje pienen viiltohaavan reunat vastakkain haavateipillä.</a:t>
            </a: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Peitä haava suojasidoksella.</a:t>
            </a: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Hakeudu tarvittaessa hoitoon.</a:t>
            </a: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Tarkista, että tetanus- eli jäykkäkouristusrokote on voimassa</a:t>
            </a:r>
            <a:r>
              <a:rPr lang="fi-FI" sz="1200" dirty="0" smtClean="0">
                <a:latin typeface="Arial" panose="020B0604020202020204" pitchFamily="34" charset="0"/>
                <a:cs typeface="Arial" panose="020B0604020202020204" pitchFamily="34" charset="0"/>
              </a:rPr>
              <a:t>.</a:t>
            </a:r>
          </a:p>
          <a:p>
            <a:pPr lvl="0"/>
            <a:endParaRPr lang="fi-FI" sz="1200" dirty="0">
              <a:latin typeface="Arial" panose="020B0604020202020204" pitchFamily="34" charset="0"/>
              <a:cs typeface="Arial" panose="020B0604020202020204" pitchFamily="34" charset="0"/>
            </a:endParaRPr>
          </a:p>
          <a:p>
            <a:r>
              <a:rPr lang="fi-FI" sz="1200" dirty="0">
                <a:latin typeface="Arial" panose="020B0604020202020204" pitchFamily="34" charset="0"/>
                <a:cs typeface="Arial" panose="020B0604020202020204" pitchFamily="34" charset="0"/>
              </a:rPr>
              <a:t>Vuotavat, syvät ja likaiset haavat ja vähänkin suuremmat viiltohaavat kuuluvat aina lääkärin hoitoon. Haavan ulkonäöstä ei aina voi päätellä, onko syvemmälle kudoksiin syntynyt vaurioita</a:t>
            </a:r>
            <a:r>
              <a:rPr lang="fi-FI" sz="1200" dirty="0" smtClean="0">
                <a:latin typeface="Arial" panose="020B0604020202020204" pitchFamily="34" charset="0"/>
                <a:cs typeface="Arial" panose="020B0604020202020204" pitchFamily="34" charset="0"/>
              </a:rPr>
              <a:t>.</a:t>
            </a:r>
          </a:p>
          <a:p>
            <a:endParaRPr lang="fi-FI" sz="1200" dirty="0">
              <a:latin typeface="Arial" panose="020B0604020202020204" pitchFamily="34" charset="0"/>
              <a:cs typeface="Arial" panose="020B0604020202020204" pitchFamily="34" charset="0"/>
            </a:endParaRPr>
          </a:p>
          <a:p>
            <a:endParaRPr lang="fi-FI" sz="1400" b="1" dirty="0" smtClean="0">
              <a:latin typeface="Arial" panose="020B0604020202020204" pitchFamily="34" charset="0"/>
              <a:cs typeface="Arial" panose="020B0604020202020204" pitchFamily="34" charset="0"/>
            </a:endParaRPr>
          </a:p>
          <a:p>
            <a:r>
              <a:rPr lang="fi-FI" sz="1400" b="1" dirty="0" smtClean="0">
                <a:latin typeface="Arial" panose="020B0604020202020204" pitchFamily="34" charset="0"/>
                <a:cs typeface="Arial" panose="020B0604020202020204" pitchFamily="34" charset="0"/>
              </a:rPr>
              <a:t>Verenvuoto</a:t>
            </a:r>
            <a:endParaRPr lang="fi-FI" sz="1400" b="1" dirty="0">
              <a:latin typeface="Arial" panose="020B0604020202020204" pitchFamily="34" charset="0"/>
              <a:cs typeface="Arial" panose="020B0604020202020204" pitchFamily="34" charset="0"/>
            </a:endParaRPr>
          </a:p>
          <a:p>
            <a:endParaRPr lang="fi-FI" sz="1200" b="1" dirty="0">
              <a:latin typeface="Arial" panose="020B0604020202020204" pitchFamily="34" charset="0"/>
              <a:cs typeface="Arial" panose="020B0604020202020204" pitchFamily="34" charset="0"/>
            </a:endParaRPr>
          </a:p>
          <a:p>
            <a:r>
              <a:rPr lang="fi-FI" sz="1200" dirty="0">
                <a:latin typeface="Arial" panose="020B0604020202020204" pitchFamily="34" charset="0"/>
                <a:cs typeface="Arial" panose="020B0604020202020204" pitchFamily="34" charset="0"/>
              </a:rPr>
              <a:t>Ulkoisen näkyvän verenvuodon määrää on vaikea mitata ja arvioida luotettavasti. Suuren verenhukan (yli 20 %) seurauksena ihminen menee sokkiin.</a:t>
            </a:r>
          </a:p>
          <a:p>
            <a:endParaRPr lang="fi-FI" sz="1200" dirty="0">
              <a:latin typeface="Arial" panose="020B0604020202020204" pitchFamily="34" charset="0"/>
              <a:cs typeface="Arial" panose="020B0604020202020204" pitchFamily="34" charset="0"/>
            </a:endParaRPr>
          </a:p>
          <a:p>
            <a:r>
              <a:rPr lang="fi-FI" sz="1200" dirty="0">
                <a:latin typeface="Arial" panose="020B0604020202020204" pitchFamily="34" charset="0"/>
                <a:cs typeface="Arial" panose="020B0604020202020204" pitchFamily="34" charset="0"/>
              </a:rPr>
              <a:t>Näin tyrehdytät verenvuodon:</a:t>
            </a:r>
          </a:p>
          <a:p>
            <a:endParaRPr lang="fi-FI" sz="1200" dirty="0">
              <a:latin typeface="Arial" panose="020B0604020202020204" pitchFamily="34" charset="0"/>
              <a:cs typeface="Arial" panose="020B0604020202020204" pitchFamily="34" charset="0"/>
            </a:endParaRP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Tyrehdytä verenvuoto painamalla sormin tai kämmenellä suoraan vuotokohtaan. Voit myös pyytää loukkaantunutta painamaan itse vuotokohtaa.</a:t>
            </a: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Auta loukkaantunut tarvittaessa istumaan tai makuulle</a:t>
            </a: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Sido vuotokohtaan paineside joko käyttäen sidetarvikkeita tai muita saatavilla olevia välineitä, esimerkiksi huivia.</a:t>
            </a: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Soita hätänumeroon 112, jos arvioit tilanteen sitä vaativan.</a:t>
            </a:r>
          </a:p>
          <a:p>
            <a:pPr lvl="0"/>
            <a:endParaRPr lang="fi-FI" sz="1200" dirty="0">
              <a:latin typeface="Arial" panose="020B0604020202020204" pitchFamily="34" charset="0"/>
              <a:cs typeface="Arial" panose="020B0604020202020204" pitchFamily="34" charset="0"/>
            </a:endParaRPr>
          </a:p>
          <a:p>
            <a:r>
              <a:rPr lang="fi-FI" sz="1200" dirty="0">
                <a:latin typeface="Arial" panose="020B0604020202020204" pitchFamily="34" charset="0"/>
                <a:cs typeface="Arial" panose="020B0604020202020204" pitchFamily="34" charset="0"/>
              </a:rPr>
              <a:t>Runsas verenvuoto voi johtaa verenkierron vakavaan häiriötilaan eli sokkiin. Huolehdi loukkaantuneen sokin oireenmukaisesta ensiavusta.</a:t>
            </a:r>
          </a:p>
          <a:p>
            <a:endParaRPr lang="fi-FI" sz="1200" dirty="0">
              <a:latin typeface="Arial" panose="020B0604020202020204" pitchFamily="34" charset="0"/>
              <a:cs typeface="Arial" panose="020B0604020202020204" pitchFamily="34" charset="0"/>
            </a:endParaRPr>
          </a:p>
          <a:p>
            <a:r>
              <a:rPr lang="fi-FI" sz="1200" dirty="0">
                <a:latin typeface="Arial" panose="020B0604020202020204" pitchFamily="34" charset="0"/>
                <a:cs typeface="Arial" panose="020B0604020202020204" pitchFamily="34" charset="0"/>
              </a:rPr>
              <a:t>Mikäli haavassa on vierasesine, esim. naula tai puukko, sitä ei poisteta ensiavun yhteydessä. Jos esine vaikeuttaa hengitystä, tulee se välittömästi poistaa.</a:t>
            </a:r>
          </a:p>
          <a:p>
            <a:endParaRPr lang="fi-FI" sz="1200" b="1" dirty="0">
              <a:latin typeface="Arial" panose="020B0604020202020204" pitchFamily="34" charset="0"/>
              <a:cs typeface="Arial" panose="020B0604020202020204" pitchFamily="34" charset="0"/>
            </a:endParaRPr>
          </a:p>
          <a:p>
            <a:endParaRPr lang="fi-FI" sz="1200" b="1" dirty="0">
              <a:latin typeface="Arial" panose="020B0604020202020204" pitchFamily="34" charset="0"/>
              <a:cs typeface="Arial" panose="020B0604020202020204" pitchFamily="34" charset="0"/>
            </a:endParaRPr>
          </a:p>
          <a:p>
            <a:endParaRPr lang="fi-FI" sz="1200" b="1" dirty="0">
              <a:latin typeface="Arial" panose="020B0604020202020204" pitchFamily="34" charset="0"/>
              <a:cs typeface="Arial" panose="020B0604020202020204" pitchFamily="34" charset="0"/>
            </a:endParaRPr>
          </a:p>
          <a:p>
            <a:r>
              <a:rPr lang="fi-FI" sz="1200" b="1" dirty="0"/>
              <a:t> </a:t>
            </a:r>
            <a:endParaRPr lang="fi-FI" sz="1200" b="1" dirty="0" smtClean="0"/>
          </a:p>
          <a:p>
            <a:endParaRPr lang="fi-FI" sz="1200" b="1" dirty="0">
              <a:latin typeface="Arial" panose="020B0604020202020204" pitchFamily="34" charset="0"/>
              <a:cs typeface="Arial" panose="020B0604020202020204" pitchFamily="34" charset="0"/>
            </a:endParaRPr>
          </a:p>
          <a:p>
            <a:r>
              <a:rPr lang="fi-FI" sz="1200" dirty="0"/>
              <a:t> </a:t>
            </a:r>
          </a:p>
          <a:p>
            <a:endParaRPr lang="fi-FI" dirty="0"/>
          </a:p>
          <a:p>
            <a:r>
              <a:rPr lang="fi-FI" dirty="0"/>
              <a:t> </a:t>
            </a:r>
          </a:p>
          <a:p>
            <a:endParaRPr lang="fi-FI" dirty="0"/>
          </a:p>
        </p:txBody>
      </p:sp>
      <p:sp>
        <p:nvSpPr>
          <p:cNvPr id="4" name="Tekstiruutu 3"/>
          <p:cNvSpPr txBox="1"/>
          <p:nvPr/>
        </p:nvSpPr>
        <p:spPr>
          <a:xfrm>
            <a:off x="2060847" y="601433"/>
            <a:ext cx="2752678" cy="400110"/>
          </a:xfrm>
          <a:prstGeom prst="rect">
            <a:avLst/>
          </a:prstGeom>
          <a:noFill/>
        </p:spPr>
        <p:txBody>
          <a:bodyPr wrap="none" rtlCol="0">
            <a:spAutoFit/>
          </a:bodyPr>
          <a:lstStyle/>
          <a:p>
            <a:pPr algn="ctr"/>
            <a:r>
              <a:rPr lang="fi-FI" sz="2000" dirty="0" smtClean="0">
                <a:latin typeface="Arial" panose="020B0604020202020204" pitchFamily="34" charset="0"/>
                <a:cs typeface="Arial" panose="020B0604020202020204" pitchFamily="34" charset="0"/>
              </a:rPr>
              <a:t>8.3 ENSIAPUOHJEET</a:t>
            </a:r>
            <a:endParaRPr lang="fi-FI"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823187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ruutu 1"/>
          <p:cNvSpPr txBox="1"/>
          <p:nvPr/>
        </p:nvSpPr>
        <p:spPr>
          <a:xfrm>
            <a:off x="548680" y="467544"/>
            <a:ext cx="5760639" cy="8648521"/>
          </a:xfrm>
          <a:prstGeom prst="rect">
            <a:avLst/>
          </a:prstGeom>
          <a:noFill/>
        </p:spPr>
        <p:txBody>
          <a:bodyPr wrap="square" rtlCol="0">
            <a:spAutoFit/>
          </a:bodyPr>
          <a:lstStyle/>
          <a:p>
            <a:r>
              <a:rPr lang="fi-FI" sz="1400" b="1" dirty="0">
                <a:latin typeface="Arial" panose="020B0604020202020204" pitchFamily="34" charset="0"/>
                <a:cs typeface="Arial" panose="020B0604020202020204" pitchFamily="34" charset="0"/>
              </a:rPr>
              <a:t>Nenäverenvuoto </a:t>
            </a:r>
          </a:p>
          <a:p>
            <a:endParaRPr lang="fi-FI" sz="1200" b="1" dirty="0">
              <a:latin typeface="Arial" panose="020B0604020202020204" pitchFamily="34" charset="0"/>
              <a:cs typeface="Arial" panose="020B0604020202020204" pitchFamily="34" charset="0"/>
            </a:endParaRPr>
          </a:p>
          <a:p>
            <a:r>
              <a:rPr lang="fi-FI" sz="1200" dirty="0">
                <a:latin typeface="Arial" panose="020B0604020202020204" pitchFamily="34" charset="0"/>
                <a:cs typeface="Arial" panose="020B0604020202020204" pitchFamily="34" charset="0"/>
              </a:rPr>
              <a:t>Nenäverenvuoto on yleensä vaaraton. Joskus vuoto voi kuitenkin olla niin runsasta, että se vaatii lääkärin hoitoa. </a:t>
            </a:r>
          </a:p>
          <a:p>
            <a:endParaRPr lang="fi-FI" sz="1200" dirty="0">
              <a:latin typeface="Arial" panose="020B0604020202020204" pitchFamily="34" charset="0"/>
              <a:cs typeface="Arial" panose="020B0604020202020204" pitchFamily="34" charset="0"/>
            </a:endParaRPr>
          </a:p>
          <a:p>
            <a:r>
              <a:rPr lang="fi-FI" sz="1200" dirty="0">
                <a:latin typeface="Arial" panose="020B0604020202020204" pitchFamily="34" charset="0"/>
                <a:cs typeface="Arial" panose="020B0604020202020204" pitchFamily="34" charset="0"/>
              </a:rPr>
              <a:t>Nenäverenvuodon ensiapu:</a:t>
            </a:r>
          </a:p>
          <a:p>
            <a:endParaRPr lang="fi-FI" sz="1200" dirty="0">
              <a:latin typeface="Arial" panose="020B0604020202020204" pitchFamily="34" charset="0"/>
              <a:cs typeface="Arial" panose="020B0604020202020204" pitchFamily="34" charset="0"/>
            </a:endParaRP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Anna autettavan istua etukumarassa asennossa.</a:t>
            </a: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Käske autettavan niistää vuotava sierain tyhjäksi. Paina vuotavaa sierainta nenäluuta vasten n. 10–15 min.</a:t>
            </a: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Kylmä supistaa verisuonia, joten sitä voidaan pitää esim. pyyhkeen sisällä otsalla tai niskassa.</a:t>
            </a: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Jos verenvuoto ei lakkaa, toimita autettava lääkäriin.</a:t>
            </a:r>
          </a:p>
          <a:p>
            <a:endParaRPr lang="fi-FI" dirty="0" smtClean="0">
              <a:latin typeface="Arial" panose="020B0604020202020204" pitchFamily="34" charset="0"/>
              <a:cs typeface="Arial" panose="020B0604020202020204" pitchFamily="34" charset="0"/>
            </a:endParaRPr>
          </a:p>
          <a:p>
            <a:endParaRPr lang="fi-FI" dirty="0">
              <a:latin typeface="Arial" panose="020B0604020202020204" pitchFamily="34" charset="0"/>
              <a:cs typeface="Arial" panose="020B0604020202020204" pitchFamily="34" charset="0"/>
            </a:endParaRPr>
          </a:p>
          <a:p>
            <a:r>
              <a:rPr lang="fi-FI" sz="1200" dirty="0">
                <a:latin typeface="Arial" panose="020B0604020202020204" pitchFamily="34" charset="0"/>
                <a:cs typeface="Arial" panose="020B0604020202020204" pitchFamily="34" charset="0"/>
              </a:rPr>
              <a:t> </a:t>
            </a:r>
            <a:r>
              <a:rPr lang="fi-FI" sz="1400" b="1" dirty="0">
                <a:latin typeface="Arial" panose="020B0604020202020204" pitchFamily="34" charset="0"/>
                <a:cs typeface="Arial" panose="020B0604020202020204" pitchFamily="34" charset="0"/>
              </a:rPr>
              <a:t>Nyrjähdys</a:t>
            </a:r>
          </a:p>
          <a:p>
            <a:endParaRPr lang="fi-FI" sz="1200" b="1" dirty="0">
              <a:latin typeface="Arial" panose="020B0604020202020204" pitchFamily="34" charset="0"/>
              <a:cs typeface="Arial" panose="020B0604020202020204" pitchFamily="34" charset="0"/>
            </a:endParaRPr>
          </a:p>
          <a:p>
            <a:r>
              <a:rPr lang="fi-FI" sz="1200" dirty="0">
                <a:latin typeface="Arial" panose="020B0604020202020204" pitchFamily="34" charset="0"/>
                <a:cs typeface="Arial" panose="020B0604020202020204" pitchFamily="34" charset="0"/>
              </a:rPr>
              <a:t>Kun nivel nyrjähtää, vamma aiheuttaa verenvuotoa ihonalaiseen kudokseen. Kivun lisäksi vamma-alueelle kerääntyy nestettä ja se turpoaa.</a:t>
            </a:r>
          </a:p>
          <a:p>
            <a:endParaRPr lang="fi-FI" sz="1200" dirty="0">
              <a:latin typeface="Arial" panose="020B0604020202020204" pitchFamily="34" charset="0"/>
              <a:cs typeface="Arial" panose="020B0604020202020204" pitchFamily="34" charset="0"/>
            </a:endParaRPr>
          </a:p>
          <a:p>
            <a:r>
              <a:rPr lang="fi-FI" sz="1200" b="1" dirty="0">
                <a:latin typeface="Arial" panose="020B0604020202020204" pitchFamily="34" charset="0"/>
                <a:cs typeface="Arial" panose="020B0604020202020204" pitchFamily="34" charset="0"/>
              </a:rPr>
              <a:t>Nyrjähdysten ensiapu:</a:t>
            </a:r>
          </a:p>
          <a:p>
            <a:endParaRPr lang="fi-FI" sz="1200" dirty="0">
              <a:latin typeface="Arial" panose="020B0604020202020204" pitchFamily="34" charset="0"/>
              <a:cs typeface="Arial" panose="020B0604020202020204" pitchFamily="34" charset="0"/>
            </a:endParaRPr>
          </a:p>
          <a:p>
            <a:r>
              <a:rPr lang="fi-FI" sz="1200" dirty="0">
                <a:latin typeface="Arial" panose="020B0604020202020204" pitchFamily="34" charset="0"/>
                <a:cs typeface="Arial" panose="020B0604020202020204" pitchFamily="34" charset="0"/>
              </a:rPr>
              <a:t>1. Kohota raaja.</a:t>
            </a:r>
          </a:p>
          <a:p>
            <a:r>
              <a:rPr lang="fi-FI" sz="1200" b="1" dirty="0">
                <a:latin typeface="Arial" panose="020B0604020202020204" pitchFamily="34" charset="0"/>
                <a:cs typeface="Arial" panose="020B0604020202020204" pitchFamily="34" charset="0"/>
              </a:rPr>
              <a:t>2.</a:t>
            </a:r>
            <a:r>
              <a:rPr lang="fi-FI" sz="1200" dirty="0">
                <a:latin typeface="Arial" panose="020B0604020202020204" pitchFamily="34" charset="0"/>
                <a:cs typeface="Arial" panose="020B0604020202020204" pitchFamily="34" charset="0"/>
              </a:rPr>
              <a:t> Purista tai paina vammakohtaa.</a:t>
            </a:r>
            <a:br>
              <a:rPr lang="fi-FI" sz="1200" dirty="0">
                <a:latin typeface="Arial" panose="020B0604020202020204" pitchFamily="34" charset="0"/>
                <a:cs typeface="Arial" panose="020B0604020202020204" pitchFamily="34" charset="0"/>
              </a:rPr>
            </a:br>
            <a:r>
              <a:rPr lang="fi-FI" sz="1200" b="1" dirty="0">
                <a:latin typeface="Arial" panose="020B0604020202020204" pitchFamily="34" charset="0"/>
                <a:cs typeface="Arial" panose="020B0604020202020204" pitchFamily="34" charset="0"/>
              </a:rPr>
              <a:t>3.</a:t>
            </a:r>
            <a:r>
              <a:rPr lang="fi-FI" sz="1200" dirty="0">
                <a:latin typeface="Arial" panose="020B0604020202020204" pitchFamily="34" charset="0"/>
                <a:cs typeface="Arial" panose="020B0604020202020204" pitchFamily="34" charset="0"/>
              </a:rPr>
              <a:t> Jäähdytä kylmällä noin 20 minuuttia.</a:t>
            </a:r>
            <a:br>
              <a:rPr lang="fi-FI" sz="1200" dirty="0">
                <a:latin typeface="Arial" panose="020B0604020202020204" pitchFamily="34" charset="0"/>
                <a:cs typeface="Arial" panose="020B0604020202020204" pitchFamily="34" charset="0"/>
              </a:rPr>
            </a:br>
            <a:r>
              <a:rPr lang="fi-FI" sz="1200" b="1" dirty="0">
                <a:latin typeface="Arial" panose="020B0604020202020204" pitchFamily="34" charset="0"/>
                <a:cs typeface="Arial" panose="020B0604020202020204" pitchFamily="34" charset="0"/>
              </a:rPr>
              <a:t>4.</a:t>
            </a:r>
            <a:r>
              <a:rPr lang="fi-FI" sz="1200" dirty="0">
                <a:latin typeface="Arial" panose="020B0604020202020204" pitchFamily="34" charset="0"/>
                <a:cs typeface="Arial" panose="020B0604020202020204" pitchFamily="34" charset="0"/>
              </a:rPr>
              <a:t> Sido vammakohdan ympärille tukeva side.</a:t>
            </a:r>
            <a:br>
              <a:rPr lang="fi-FI" sz="1200" dirty="0">
                <a:latin typeface="Arial" panose="020B0604020202020204" pitchFamily="34" charset="0"/>
                <a:cs typeface="Arial" panose="020B0604020202020204" pitchFamily="34" charset="0"/>
              </a:rPr>
            </a:br>
            <a:r>
              <a:rPr lang="fi-FI" sz="1200" b="1" dirty="0">
                <a:latin typeface="Arial" panose="020B0604020202020204" pitchFamily="34" charset="0"/>
                <a:cs typeface="Arial" panose="020B0604020202020204" pitchFamily="34" charset="0"/>
              </a:rPr>
              <a:t>5.</a:t>
            </a:r>
            <a:r>
              <a:rPr lang="fi-FI" sz="1200" dirty="0">
                <a:latin typeface="Arial" panose="020B0604020202020204" pitchFamily="34" charset="0"/>
                <a:cs typeface="Arial" panose="020B0604020202020204" pitchFamily="34" charset="0"/>
              </a:rPr>
              <a:t> Jatka kylmähoitoa ensimmäisen vuorokauden ajan parin tunnin välein.</a:t>
            </a:r>
          </a:p>
          <a:p>
            <a:pPr marL="228600" indent="-228600">
              <a:buAutoNum type="arabicPeriod"/>
            </a:pPr>
            <a:endParaRPr lang="fi-FI" sz="1200" dirty="0">
              <a:latin typeface="Arial" panose="020B0604020202020204" pitchFamily="34" charset="0"/>
              <a:cs typeface="Arial" panose="020B0604020202020204" pitchFamily="34" charset="0"/>
            </a:endParaRPr>
          </a:p>
          <a:p>
            <a:r>
              <a:rPr lang="fi-FI" sz="1200" b="1" i="1" dirty="0">
                <a:latin typeface="Arial" panose="020B0604020202020204" pitchFamily="34" charset="0"/>
                <a:cs typeface="Arial" panose="020B0604020202020204" pitchFamily="34" charset="0"/>
              </a:rPr>
              <a:t>Kolmen K:n ensiapu:</a:t>
            </a:r>
          </a:p>
          <a:p>
            <a:endParaRPr lang="fi-FI" sz="1200" dirty="0">
              <a:latin typeface="Arial" panose="020B0604020202020204" pitchFamily="34" charset="0"/>
              <a:cs typeface="Arial" panose="020B0604020202020204" pitchFamily="34" charset="0"/>
            </a:endParaRPr>
          </a:p>
          <a:p>
            <a:r>
              <a:rPr lang="fi-FI" sz="1200" dirty="0">
                <a:latin typeface="Arial" panose="020B0604020202020204" pitchFamily="34" charset="0"/>
                <a:cs typeface="Arial" panose="020B0604020202020204" pitchFamily="34" charset="0"/>
              </a:rPr>
              <a:t>Kolmen K:n ensiapu auttaa nyrjähdyksen lisäksi myös revähdyksiin ja mustelmien ehkäisyyn. Nopeasti ja oikein annettu ensiapu voi säästää lääkärissä käynniltä.</a:t>
            </a:r>
          </a:p>
          <a:p>
            <a:endParaRPr lang="fi-FI" sz="1200" dirty="0">
              <a:latin typeface="Arial" panose="020B0604020202020204" pitchFamily="34" charset="0"/>
              <a:cs typeface="Arial" panose="020B0604020202020204" pitchFamily="34" charset="0"/>
            </a:endParaRPr>
          </a:p>
          <a:p>
            <a:pPr lvl="0"/>
            <a:r>
              <a:rPr lang="fi-FI" sz="1200" b="1" dirty="0">
                <a:latin typeface="Arial" panose="020B0604020202020204" pitchFamily="34" charset="0"/>
                <a:cs typeface="Arial" panose="020B0604020202020204" pitchFamily="34" charset="0"/>
              </a:rPr>
              <a:t>1K = kompressio eli puristus</a:t>
            </a:r>
            <a:r>
              <a:rPr lang="fi-FI" sz="1200" dirty="0">
                <a:latin typeface="Arial" panose="020B0604020202020204" pitchFamily="34" charset="0"/>
                <a:cs typeface="Arial" panose="020B0604020202020204" pitchFamily="34" charset="0"/>
              </a:rPr>
              <a:t/>
            </a:r>
            <a:br>
              <a:rPr lang="fi-FI" sz="1200" dirty="0">
                <a:latin typeface="Arial" panose="020B0604020202020204" pitchFamily="34" charset="0"/>
                <a:cs typeface="Arial" panose="020B0604020202020204" pitchFamily="34" charset="0"/>
              </a:rPr>
            </a:br>
            <a:r>
              <a:rPr lang="fi-FI" sz="1200" dirty="0">
                <a:latin typeface="Arial" panose="020B0604020202020204" pitchFamily="34" charset="0"/>
                <a:cs typeface="Arial" panose="020B0604020202020204" pitchFamily="34" charset="0"/>
              </a:rPr>
              <a:t>Purista käsilläsi kipukohtaa. Puristus estää verenvuotoa ja vähentää turvotusta.</a:t>
            </a:r>
          </a:p>
          <a:p>
            <a:pPr lvl="0"/>
            <a:r>
              <a:rPr lang="fi-FI" sz="1200" b="1" dirty="0">
                <a:latin typeface="Arial" panose="020B0604020202020204" pitchFamily="34" charset="0"/>
                <a:cs typeface="Arial" panose="020B0604020202020204" pitchFamily="34" charset="0"/>
              </a:rPr>
              <a:t>2K = kohoasento</a:t>
            </a:r>
            <a:r>
              <a:rPr lang="fi-FI" sz="1200" dirty="0">
                <a:latin typeface="Arial" panose="020B0604020202020204" pitchFamily="34" charset="0"/>
                <a:cs typeface="Arial" panose="020B0604020202020204" pitchFamily="34" charset="0"/>
              </a:rPr>
              <a:t/>
            </a:r>
            <a:br>
              <a:rPr lang="fi-FI" sz="1200" dirty="0">
                <a:latin typeface="Arial" panose="020B0604020202020204" pitchFamily="34" charset="0"/>
                <a:cs typeface="Arial" panose="020B0604020202020204" pitchFamily="34" charset="0"/>
              </a:rPr>
            </a:br>
            <a:r>
              <a:rPr lang="fi-FI" sz="1200" dirty="0">
                <a:latin typeface="Arial" panose="020B0604020202020204" pitchFamily="34" charset="0"/>
                <a:cs typeface="Arial" panose="020B0604020202020204" pitchFamily="34" charset="0"/>
              </a:rPr>
              <a:t>Pidä raajaa koholla. Kohoasento vähentää välittömästi sisäistä verenvuotoa, kun verenpaine verisuonistossa pienenee.</a:t>
            </a:r>
          </a:p>
          <a:p>
            <a:pPr lvl="0"/>
            <a:r>
              <a:rPr lang="fi-FI" sz="1200" b="1" dirty="0">
                <a:latin typeface="Arial" panose="020B0604020202020204" pitchFamily="34" charset="0"/>
                <a:cs typeface="Arial" panose="020B0604020202020204" pitchFamily="34" charset="0"/>
              </a:rPr>
              <a:t>3K = kylmä</a:t>
            </a:r>
            <a:r>
              <a:rPr lang="fi-FI" sz="1200" dirty="0">
                <a:latin typeface="Arial" panose="020B0604020202020204" pitchFamily="34" charset="0"/>
                <a:cs typeface="Arial" panose="020B0604020202020204" pitchFamily="34" charset="0"/>
              </a:rPr>
              <a:t/>
            </a:r>
            <a:br>
              <a:rPr lang="fi-FI" sz="1200" dirty="0">
                <a:latin typeface="Arial" panose="020B0604020202020204" pitchFamily="34" charset="0"/>
                <a:cs typeface="Arial" panose="020B0604020202020204" pitchFamily="34" charset="0"/>
              </a:rPr>
            </a:br>
            <a:r>
              <a:rPr lang="fi-FI" sz="1200" dirty="0">
                <a:latin typeface="Arial" panose="020B0604020202020204" pitchFamily="34" charset="0"/>
                <a:cs typeface="Arial" panose="020B0604020202020204" pitchFamily="34" charset="0"/>
              </a:rPr>
              <a:t>Laita kipukohtaan jotakin kylmää. Kylmä supistaa verisuonia ja vähentää siten sisäistä verenvuotoa. Jääpussi, lumi tai mikä tahansa vamma-aluetta vasten painettava kylmä auttaa. Kääri ideaaliside tai muu joustava side nivelen tueksi.</a:t>
            </a:r>
          </a:p>
          <a:p>
            <a:endParaRPr lang="fi-FI" dirty="0"/>
          </a:p>
          <a:p>
            <a:endParaRPr lang="fi-FI" dirty="0"/>
          </a:p>
        </p:txBody>
      </p:sp>
    </p:spTree>
    <p:extLst>
      <p:ext uri="{BB962C8B-B14F-4D97-AF65-F5344CB8AC3E}">
        <p14:creationId xmlns:p14="http://schemas.microsoft.com/office/powerpoint/2010/main" val="79714817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ruutu 1"/>
          <p:cNvSpPr txBox="1"/>
          <p:nvPr/>
        </p:nvSpPr>
        <p:spPr>
          <a:xfrm>
            <a:off x="548680" y="395536"/>
            <a:ext cx="5760640" cy="8956298"/>
          </a:xfrm>
          <a:prstGeom prst="rect">
            <a:avLst/>
          </a:prstGeom>
          <a:noFill/>
        </p:spPr>
        <p:txBody>
          <a:bodyPr wrap="square" rtlCol="0">
            <a:spAutoFit/>
          </a:bodyPr>
          <a:lstStyle/>
          <a:p>
            <a:pPr lvl="0"/>
            <a:endParaRPr lang="fi-FI" sz="1200" dirty="0">
              <a:latin typeface="Arial" panose="020B0604020202020204" pitchFamily="34" charset="0"/>
              <a:cs typeface="Arial" panose="020B0604020202020204" pitchFamily="34" charset="0"/>
            </a:endParaRPr>
          </a:p>
          <a:p>
            <a:r>
              <a:rPr lang="fi-FI" sz="1400" b="1" dirty="0">
                <a:latin typeface="Arial" panose="020B0604020202020204" pitchFamily="34" charset="0"/>
                <a:cs typeface="Arial" panose="020B0604020202020204" pitchFamily="34" charset="0"/>
              </a:rPr>
              <a:t>Murtumat</a:t>
            </a:r>
          </a:p>
          <a:p>
            <a:endParaRPr lang="fi-FI" sz="1200" b="1" dirty="0">
              <a:latin typeface="Arial" panose="020B0604020202020204" pitchFamily="34" charset="0"/>
              <a:cs typeface="Arial" panose="020B0604020202020204" pitchFamily="34" charset="0"/>
            </a:endParaRPr>
          </a:p>
          <a:p>
            <a:r>
              <a:rPr lang="fi-FI" sz="1200" dirty="0">
                <a:latin typeface="Arial" panose="020B0604020202020204" pitchFamily="34" charset="0"/>
                <a:cs typeface="Arial" panose="020B0604020202020204" pitchFamily="34" charset="0"/>
              </a:rPr>
              <a:t>Murtuman oireita ovat kipu, turvotus, epänormaali liikkuvuus ja arkuus tai virheasento. </a:t>
            </a:r>
          </a:p>
          <a:p>
            <a:endParaRPr lang="fi-FI" sz="1200" dirty="0">
              <a:latin typeface="Arial" panose="020B0604020202020204" pitchFamily="34" charset="0"/>
              <a:cs typeface="Arial" panose="020B0604020202020204" pitchFamily="34" charset="0"/>
            </a:endParaRPr>
          </a:p>
          <a:p>
            <a:r>
              <a:rPr lang="fi-FI" sz="1200" dirty="0">
                <a:latin typeface="Arial" panose="020B0604020202020204" pitchFamily="34" charset="0"/>
                <a:cs typeface="Arial" panose="020B0604020202020204" pitchFamily="34" charset="0"/>
              </a:rPr>
              <a:t>Murtuman ensiapu:</a:t>
            </a:r>
          </a:p>
          <a:p>
            <a:endParaRPr lang="fi-FI" sz="1200" dirty="0">
              <a:latin typeface="Arial" panose="020B0604020202020204" pitchFamily="34" charset="0"/>
              <a:cs typeface="Arial" panose="020B0604020202020204" pitchFamily="34" charset="0"/>
            </a:endParaRP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Yläraajan murtumassa autettava voi itse tukea kipeää raajaansa kehoaan vasten tai tue käsi liikkumattomaksi esimerkiksi kolmioliinalla. Kylkiluiden murtumassa voit tukea rintakehää käsin tai tukisiteellä.   </a:t>
            </a: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Mikäli jalassa on murtuma, sitä ei ole syytä lastoittaa, mikäli apu saapuu kohtuuajassa. Autettavan tulee välttää jalan liikuttamista ja painon asettamista kipeälle jalalle.</a:t>
            </a: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Jos loukkaantunutta on välttämätöntä liikuttaa, alaraajan murtuman tukemiseen voi käyttää toista jalkaa tai muuta tilapäisvälinettä, kuten esimerkiksi tukevaa lautaa tai keppiä.</a:t>
            </a: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Jos epäilet selkärangan murtumaa, liikuta loukkaantunutta vain, jos se on hengen pelastamisen kannalta välttämätöntä.   </a:t>
            </a:r>
          </a:p>
          <a:p>
            <a:pPr lvl="0"/>
            <a:endParaRPr lang="fi-FI" sz="1200" dirty="0">
              <a:latin typeface="Arial" panose="020B0604020202020204" pitchFamily="34" charset="0"/>
              <a:cs typeface="Arial" panose="020B0604020202020204" pitchFamily="34" charset="0"/>
            </a:endParaRPr>
          </a:p>
          <a:p>
            <a:r>
              <a:rPr lang="fi-FI" sz="1200" dirty="0">
                <a:latin typeface="Arial" panose="020B0604020202020204" pitchFamily="34" charset="0"/>
                <a:cs typeface="Arial" panose="020B0604020202020204" pitchFamily="34" charset="0"/>
              </a:rPr>
              <a:t>Murtumat syntyvät tavallisesti putoamisen, kaatumisen tai iskeytymisen seurauksena.</a:t>
            </a:r>
          </a:p>
          <a:p>
            <a:pPr lvl="0"/>
            <a:endParaRPr lang="fi-FI" sz="1200" dirty="0" smtClean="0">
              <a:latin typeface="Arial" panose="020B0604020202020204" pitchFamily="34" charset="0"/>
              <a:cs typeface="Arial" panose="020B0604020202020204" pitchFamily="34" charset="0"/>
            </a:endParaRPr>
          </a:p>
          <a:p>
            <a:endParaRPr lang="fi-FI" sz="1400" b="1" dirty="0" smtClean="0">
              <a:latin typeface="Arial" panose="020B0604020202020204" pitchFamily="34" charset="0"/>
              <a:cs typeface="Arial" panose="020B0604020202020204" pitchFamily="34" charset="0"/>
            </a:endParaRPr>
          </a:p>
          <a:p>
            <a:r>
              <a:rPr lang="fi-FI" sz="1400" b="1" dirty="0" smtClean="0">
                <a:latin typeface="Arial" panose="020B0604020202020204" pitchFamily="34" charset="0"/>
                <a:cs typeface="Arial" panose="020B0604020202020204" pitchFamily="34" charset="0"/>
              </a:rPr>
              <a:t>Myrkytys </a:t>
            </a:r>
            <a:endParaRPr lang="fi-FI" sz="1400" b="1" dirty="0">
              <a:latin typeface="Arial" panose="020B0604020202020204" pitchFamily="34" charset="0"/>
              <a:cs typeface="Arial" panose="020B0604020202020204" pitchFamily="34" charset="0"/>
            </a:endParaRPr>
          </a:p>
          <a:p>
            <a:endParaRPr lang="fi-FI" sz="1200" b="1" dirty="0">
              <a:latin typeface="Arial" panose="020B0604020202020204" pitchFamily="34" charset="0"/>
              <a:cs typeface="Arial" panose="020B0604020202020204" pitchFamily="34" charset="0"/>
            </a:endParaRPr>
          </a:p>
          <a:p>
            <a:r>
              <a:rPr lang="fi-FI" sz="1200" dirty="0">
                <a:latin typeface="Arial" panose="020B0604020202020204" pitchFamily="34" charset="0"/>
                <a:cs typeface="Arial" panose="020B0604020202020204" pitchFamily="34" charset="0"/>
              </a:rPr>
              <a:t>Myrkytysoireiden vakavuus ja niiden ilmaantumisen nopeus riippuvat aineesta ja määrästä sekä siitä, millä tavoin myrkky on joutunut elimistöön.</a:t>
            </a:r>
          </a:p>
          <a:p>
            <a:endParaRPr lang="fi-FI" sz="1200" dirty="0">
              <a:latin typeface="Arial" panose="020B0604020202020204" pitchFamily="34" charset="0"/>
              <a:cs typeface="Arial" panose="020B0604020202020204" pitchFamily="34" charset="0"/>
            </a:endParaRPr>
          </a:p>
          <a:p>
            <a:r>
              <a:rPr lang="fi-FI" sz="1200" dirty="0">
                <a:latin typeface="Arial" panose="020B0604020202020204" pitchFamily="34" charset="0"/>
                <a:cs typeface="Arial" panose="020B0604020202020204" pitchFamily="34" charset="0"/>
              </a:rPr>
              <a:t>Toimi näin myrkytystilanteessa:</a:t>
            </a:r>
          </a:p>
          <a:p>
            <a:endParaRPr lang="fi-FI" sz="1200" dirty="0">
              <a:latin typeface="Arial" panose="020B0604020202020204" pitchFamily="34" charset="0"/>
              <a:cs typeface="Arial" panose="020B0604020202020204" pitchFamily="34" charset="0"/>
            </a:endParaRP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Hätätilanteessa soita numeroon 112.</a:t>
            </a: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Jos epäilet myrkytyksen mahdollisuutta, soita myrkytystietokeskukseen, puhelin 09 471 977 (24h/vrk)</a:t>
            </a: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Toimi myrkytystietokeskuksen ohjeiden mukaan.</a:t>
            </a: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Kuvaile myrkytystietokeskukseen</a:t>
            </a:r>
            <a:br>
              <a:rPr lang="fi-FI" sz="1200" dirty="0">
                <a:latin typeface="Arial" panose="020B0604020202020204" pitchFamily="34" charset="0"/>
                <a:cs typeface="Arial" panose="020B0604020202020204" pitchFamily="34" charset="0"/>
              </a:rPr>
            </a:br>
            <a:r>
              <a:rPr lang="fi-FI" sz="1200" dirty="0">
                <a:latin typeface="Arial" panose="020B0604020202020204" pitchFamily="34" charset="0"/>
                <a:cs typeface="Arial" panose="020B0604020202020204" pitchFamily="34" charset="0"/>
              </a:rPr>
              <a:t>o    mitä on tapahtunut, mistä aineesta on kysymys</a:t>
            </a:r>
            <a:br>
              <a:rPr lang="fi-FI" sz="1200" dirty="0">
                <a:latin typeface="Arial" panose="020B0604020202020204" pitchFamily="34" charset="0"/>
                <a:cs typeface="Arial" panose="020B0604020202020204" pitchFamily="34" charset="0"/>
              </a:rPr>
            </a:br>
            <a:r>
              <a:rPr lang="fi-FI" sz="1200" dirty="0">
                <a:latin typeface="Arial" panose="020B0604020202020204" pitchFamily="34" charset="0"/>
                <a:cs typeface="Arial" panose="020B0604020202020204" pitchFamily="34" charset="0"/>
              </a:rPr>
              <a:t>o    miten myrkky on joutunut kehoon (nielty, hengitetty, imeytynyt, pistetty)</a:t>
            </a:r>
            <a:br>
              <a:rPr lang="fi-FI" sz="1200" dirty="0">
                <a:latin typeface="Arial" panose="020B0604020202020204" pitchFamily="34" charset="0"/>
                <a:cs typeface="Arial" panose="020B0604020202020204" pitchFamily="34" charset="0"/>
              </a:rPr>
            </a:br>
            <a:r>
              <a:rPr lang="fi-FI" sz="1200" dirty="0">
                <a:latin typeface="Arial" panose="020B0604020202020204" pitchFamily="34" charset="0"/>
                <a:cs typeface="Arial" panose="020B0604020202020204" pitchFamily="34" charset="0"/>
              </a:rPr>
              <a:t>o    minkä määrän autettava on niellyt</a:t>
            </a:r>
            <a:br>
              <a:rPr lang="fi-FI" sz="1200" dirty="0">
                <a:latin typeface="Arial" panose="020B0604020202020204" pitchFamily="34" charset="0"/>
                <a:cs typeface="Arial" panose="020B0604020202020204" pitchFamily="34" charset="0"/>
              </a:rPr>
            </a:br>
            <a:r>
              <a:rPr lang="fi-FI" sz="1200" dirty="0">
                <a:latin typeface="Arial" panose="020B0604020202020204" pitchFamily="34" charset="0"/>
                <a:cs typeface="Arial" panose="020B0604020202020204" pitchFamily="34" charset="0"/>
              </a:rPr>
              <a:t>o    kuinka pitkä aika tapahtuneesta on kulunut.</a:t>
            </a: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Älä okseta.</a:t>
            </a: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Tarkkaile autettavan tilaa, ilmentyykö esim. pahoinvointia, vatsakipua, ripulia.</a:t>
            </a: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Jos autettava menee tajuttomaksi, turvaa avoin hengitystie kääntämällä hänet kylkiasentoon. Jos autettava menee elottomaksi, aloita elvytys.</a:t>
            </a:r>
          </a:p>
          <a:p>
            <a:pPr lvl="0"/>
            <a:endParaRPr lang="fi-FI" sz="1200" dirty="0">
              <a:latin typeface="Arial" panose="020B0604020202020204" pitchFamily="34" charset="0"/>
              <a:cs typeface="Arial" panose="020B0604020202020204" pitchFamily="34" charset="0"/>
            </a:endParaRPr>
          </a:p>
          <a:p>
            <a:endParaRPr lang="fi-FI" sz="1200" b="1" dirty="0" smtClean="0">
              <a:latin typeface="Arial" panose="020B0604020202020204" pitchFamily="34" charset="0"/>
              <a:cs typeface="Arial" panose="020B0604020202020204" pitchFamily="34" charset="0"/>
            </a:endParaRPr>
          </a:p>
          <a:p>
            <a:endParaRPr lang="fi-FI" dirty="0"/>
          </a:p>
        </p:txBody>
      </p:sp>
    </p:spTree>
    <p:extLst>
      <p:ext uri="{BB962C8B-B14F-4D97-AF65-F5344CB8AC3E}">
        <p14:creationId xmlns:p14="http://schemas.microsoft.com/office/powerpoint/2010/main" val="47258655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ruutu 1"/>
          <p:cNvSpPr txBox="1"/>
          <p:nvPr/>
        </p:nvSpPr>
        <p:spPr>
          <a:xfrm>
            <a:off x="548680" y="323528"/>
            <a:ext cx="5760640" cy="5570756"/>
          </a:xfrm>
          <a:prstGeom prst="rect">
            <a:avLst/>
          </a:prstGeom>
          <a:noFill/>
        </p:spPr>
        <p:txBody>
          <a:bodyPr wrap="square" rtlCol="0">
            <a:spAutoFit/>
          </a:bodyPr>
          <a:lstStyle/>
          <a:p>
            <a:r>
              <a:rPr lang="fi-FI" sz="1200" dirty="0"/>
              <a:t> </a:t>
            </a:r>
            <a:endParaRPr lang="fi-FI" sz="1400" dirty="0">
              <a:latin typeface="Arial" panose="020B0604020202020204" pitchFamily="34" charset="0"/>
              <a:cs typeface="Arial" panose="020B0604020202020204" pitchFamily="34" charset="0"/>
            </a:endParaRPr>
          </a:p>
          <a:p>
            <a:r>
              <a:rPr lang="fi-FI" sz="1400" b="1" dirty="0">
                <a:latin typeface="Arial" panose="020B0604020202020204" pitchFamily="34" charset="0"/>
                <a:cs typeface="Arial" panose="020B0604020202020204" pitchFamily="34" charset="0"/>
              </a:rPr>
              <a:t>Diabeetikon heikotus </a:t>
            </a:r>
            <a:endParaRPr lang="fi-FI" sz="1400" b="1" dirty="0" smtClean="0">
              <a:latin typeface="Arial" panose="020B0604020202020204" pitchFamily="34" charset="0"/>
              <a:cs typeface="Arial" panose="020B0604020202020204" pitchFamily="34" charset="0"/>
            </a:endParaRPr>
          </a:p>
          <a:p>
            <a:endParaRPr lang="fi-FI" sz="1200" b="1" dirty="0">
              <a:latin typeface="Arial" panose="020B0604020202020204" pitchFamily="34" charset="0"/>
              <a:cs typeface="Arial" panose="020B0604020202020204" pitchFamily="34" charset="0"/>
            </a:endParaRPr>
          </a:p>
          <a:p>
            <a:r>
              <a:rPr lang="fi-FI" sz="1200" dirty="0">
                <a:latin typeface="Arial" panose="020B0604020202020204" pitchFamily="34" charset="0"/>
                <a:cs typeface="Arial" panose="020B0604020202020204" pitchFamily="34" charset="0"/>
              </a:rPr>
              <a:t>Kun diabetesta sairastavan verensokeri laskee liian alas, syntyy </a:t>
            </a:r>
            <a:r>
              <a:rPr lang="fi-FI" sz="1200" dirty="0" err="1">
                <a:latin typeface="Arial" panose="020B0604020202020204" pitchFamily="34" charset="0"/>
                <a:cs typeface="Arial" panose="020B0604020202020204" pitchFamily="34" charset="0"/>
              </a:rPr>
              <a:t>diabeettinen</a:t>
            </a:r>
            <a:r>
              <a:rPr lang="fi-FI" sz="1200" dirty="0">
                <a:latin typeface="Arial" panose="020B0604020202020204" pitchFamily="34" charset="0"/>
                <a:cs typeface="Arial" panose="020B0604020202020204" pitchFamily="34" charset="0"/>
              </a:rPr>
              <a:t> sokki, joka voi olla hengenvaarallinen</a:t>
            </a:r>
            <a:r>
              <a:rPr lang="fi-FI" sz="1200" dirty="0" smtClean="0">
                <a:latin typeface="Arial" panose="020B0604020202020204" pitchFamily="34" charset="0"/>
                <a:cs typeface="Arial" panose="020B0604020202020204" pitchFamily="34" charset="0"/>
              </a:rPr>
              <a:t>.</a:t>
            </a:r>
          </a:p>
          <a:p>
            <a:endParaRPr lang="fi-FI" sz="1200" dirty="0">
              <a:latin typeface="Arial" panose="020B0604020202020204" pitchFamily="34" charset="0"/>
              <a:cs typeface="Arial" panose="020B0604020202020204" pitchFamily="34" charset="0"/>
            </a:endParaRPr>
          </a:p>
          <a:p>
            <a:r>
              <a:rPr lang="fi-FI" sz="1200" dirty="0">
                <a:latin typeface="Arial" panose="020B0604020202020204" pitchFamily="34" charset="0"/>
                <a:cs typeface="Arial" panose="020B0604020202020204" pitchFamily="34" charset="0"/>
              </a:rPr>
              <a:t>Tunnista oireet</a:t>
            </a:r>
            <a:r>
              <a:rPr lang="fi-FI" sz="1200" dirty="0" smtClean="0">
                <a:latin typeface="Arial" panose="020B0604020202020204" pitchFamily="34" charset="0"/>
                <a:cs typeface="Arial" panose="020B0604020202020204" pitchFamily="34" charset="0"/>
              </a:rPr>
              <a:t>:</a:t>
            </a:r>
          </a:p>
          <a:p>
            <a:endParaRPr lang="fi-FI" sz="1200" dirty="0">
              <a:latin typeface="Arial" panose="020B0604020202020204" pitchFamily="34" charset="0"/>
              <a:cs typeface="Arial" panose="020B0604020202020204" pitchFamily="34" charset="0"/>
            </a:endParaRP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Hikoilu, kalpeus, vapina.</a:t>
            </a: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Ärtymys, levottomuus.</a:t>
            </a: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Huimaus, sydämen tykytys.</a:t>
            </a: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Näläntunne.</a:t>
            </a: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Päänsärky, pahoinvointi.</a:t>
            </a: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Näön hämärtyminen ja kaksoiskuvat.</a:t>
            </a: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Poikkeava käytös (esim. levottomuus, äkkipikaisuus).</a:t>
            </a: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Pahimmassa tapauksessa kouristuksia ja tajuttomuus, jos verensokeri laskee hyvin alhaiseksi</a:t>
            </a:r>
            <a:r>
              <a:rPr lang="fi-FI" sz="1200" dirty="0" smtClean="0">
                <a:latin typeface="Arial" panose="020B0604020202020204" pitchFamily="34" charset="0"/>
                <a:cs typeface="Arial" panose="020B0604020202020204" pitchFamily="34" charset="0"/>
              </a:rPr>
              <a:t>.</a:t>
            </a:r>
          </a:p>
          <a:p>
            <a:pPr marL="171450" lvl="0" indent="-171450">
              <a:buFont typeface="Wingdings" panose="05000000000000000000" pitchFamily="2" charset="2"/>
              <a:buChar char="§"/>
            </a:pPr>
            <a:endParaRPr lang="fi-FI" sz="1200" dirty="0">
              <a:latin typeface="Arial" panose="020B0604020202020204" pitchFamily="34" charset="0"/>
              <a:cs typeface="Arial" panose="020B0604020202020204" pitchFamily="34" charset="0"/>
            </a:endParaRPr>
          </a:p>
          <a:p>
            <a:r>
              <a:rPr lang="fi-FI" sz="1200" dirty="0" err="1">
                <a:latin typeface="Arial" panose="020B0604020202020204" pitchFamily="34" charset="0"/>
                <a:cs typeface="Arial" panose="020B0604020202020204" pitchFamily="34" charset="0"/>
              </a:rPr>
              <a:t>Diabeettisen</a:t>
            </a:r>
            <a:r>
              <a:rPr lang="fi-FI" sz="1200" dirty="0">
                <a:latin typeface="Arial" panose="020B0604020202020204" pitchFamily="34" charset="0"/>
                <a:cs typeface="Arial" panose="020B0604020202020204" pitchFamily="34" charset="0"/>
              </a:rPr>
              <a:t> sokin </a:t>
            </a:r>
            <a:r>
              <a:rPr lang="fi-FI" sz="1200" dirty="0" smtClean="0">
                <a:latin typeface="Arial" panose="020B0604020202020204" pitchFamily="34" charset="0"/>
                <a:cs typeface="Arial" panose="020B0604020202020204" pitchFamily="34" charset="0"/>
              </a:rPr>
              <a:t>ensiapu</a:t>
            </a:r>
          </a:p>
          <a:p>
            <a:endParaRPr lang="fi-FI" sz="1200" dirty="0">
              <a:latin typeface="Arial" panose="020B0604020202020204" pitchFamily="34" charset="0"/>
              <a:cs typeface="Arial" panose="020B0604020202020204" pitchFamily="34" charset="0"/>
            </a:endParaRP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Anna välittömästi sokeripitoista syötävää tai juotavaa, mikäli autettava on tajuissaan ja pystyy itse syömään tai juomaan. Tajuttomalle henkilölle ei saa antaa mitään suuhun.</a:t>
            </a: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Mikäli autettava ei toivu 10 minuutissa tai menee tajuttomaksi, soita hätänumeroon 112.</a:t>
            </a:r>
          </a:p>
          <a:p>
            <a:pPr marL="171450" lvl="0" indent="-171450">
              <a:buFont typeface="Wingdings" panose="05000000000000000000" pitchFamily="2" charset="2"/>
              <a:buChar char="§"/>
            </a:pPr>
            <a:r>
              <a:rPr lang="fi-FI" sz="1200" dirty="0">
                <a:latin typeface="Arial" panose="020B0604020202020204" pitchFamily="34" charset="0"/>
                <a:cs typeface="Arial" panose="020B0604020202020204" pitchFamily="34" charset="0"/>
              </a:rPr>
              <a:t>Käännä tajuton henkilö kylkiasentoon</a:t>
            </a:r>
            <a:r>
              <a:rPr lang="fi-FI" sz="1200" dirty="0" smtClean="0">
                <a:latin typeface="Arial" panose="020B0604020202020204" pitchFamily="34" charset="0"/>
                <a:cs typeface="Arial" panose="020B0604020202020204" pitchFamily="34" charset="0"/>
              </a:rPr>
              <a:t>.</a:t>
            </a:r>
          </a:p>
          <a:p>
            <a:pPr marL="171450" lvl="0" indent="-171450">
              <a:buFont typeface="Wingdings" panose="05000000000000000000" pitchFamily="2" charset="2"/>
              <a:buChar char="§"/>
            </a:pPr>
            <a:endParaRPr lang="fi-FI" sz="1200" dirty="0">
              <a:latin typeface="Arial" panose="020B0604020202020204" pitchFamily="34" charset="0"/>
              <a:cs typeface="Arial" panose="020B0604020202020204" pitchFamily="34" charset="0"/>
            </a:endParaRPr>
          </a:p>
          <a:p>
            <a:pPr lvl="0"/>
            <a:endParaRPr lang="fi-FI" sz="1200" dirty="0"/>
          </a:p>
          <a:p>
            <a:endParaRPr lang="fi-FI" dirty="0"/>
          </a:p>
        </p:txBody>
      </p:sp>
    </p:spTree>
    <p:extLst>
      <p:ext uri="{BB962C8B-B14F-4D97-AF65-F5344CB8AC3E}">
        <p14:creationId xmlns:p14="http://schemas.microsoft.com/office/powerpoint/2010/main" val="22169226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32656" y="107504"/>
            <a:ext cx="6172200" cy="1524000"/>
          </a:xfrm>
        </p:spPr>
        <p:txBody>
          <a:bodyPr/>
          <a:lstStyle/>
          <a:p>
            <a:r>
              <a:rPr lang="fi-FI" sz="2000" dirty="0"/>
              <a:t>8</a:t>
            </a:r>
            <a:r>
              <a:rPr lang="fi-FI" sz="2000" dirty="0" smtClean="0"/>
              <a:t>.6 TOIMINTAOHJE KARKAAMISTILANTEESSA</a:t>
            </a:r>
            <a:br>
              <a:rPr lang="fi-FI" sz="2000" dirty="0" smtClean="0"/>
            </a:br>
            <a:r>
              <a:rPr lang="fi-FI" sz="1800" dirty="0" smtClean="0"/>
              <a:t>Työntekijät käyvät yhdessä läpi, kuinka karkaamistilanteissa toimitaan ja kirjaavat ne</a:t>
            </a:r>
            <a:endParaRPr lang="fi-FI" sz="1800" dirty="0"/>
          </a:p>
        </p:txBody>
      </p:sp>
      <p:graphicFrame>
        <p:nvGraphicFramePr>
          <p:cNvPr id="3" name="Taulukko 2"/>
          <p:cNvGraphicFramePr>
            <a:graphicFrameLocks noGrp="1"/>
          </p:cNvGraphicFramePr>
          <p:nvPr>
            <p:extLst>
              <p:ext uri="{D42A27DB-BD31-4B8C-83A1-F6EECF244321}">
                <p14:modId xmlns:p14="http://schemas.microsoft.com/office/powerpoint/2010/main" val="2078359859"/>
              </p:ext>
            </p:extLst>
          </p:nvPr>
        </p:nvGraphicFramePr>
        <p:xfrm>
          <a:off x="548680" y="1331640"/>
          <a:ext cx="5760640" cy="6840760"/>
        </p:xfrm>
        <a:graphic>
          <a:graphicData uri="http://schemas.openxmlformats.org/drawingml/2006/table">
            <a:tbl>
              <a:tblPr firstRow="1" bandRow="1">
                <a:tableStyleId>{5C22544A-7EE6-4342-B048-85BDC9FD1C3A}</a:tableStyleId>
              </a:tblPr>
              <a:tblGrid>
                <a:gridCol w="5760640"/>
              </a:tblGrid>
              <a:tr h="6840760">
                <a:tc>
                  <a:txBody>
                    <a:bodyPr/>
                    <a:lstStyle/>
                    <a:p>
                      <a:endParaRPr lang="fi-FI" sz="1900" dirty="0"/>
                    </a:p>
                  </a:txBody>
                  <a:tcPr>
                    <a:solidFill>
                      <a:schemeClr val="tx2">
                        <a:lumMod val="40000"/>
                        <a:lumOff val="60000"/>
                      </a:schemeClr>
                    </a:solidFill>
                  </a:tcPr>
                </a:tc>
              </a:tr>
            </a:tbl>
          </a:graphicData>
        </a:graphic>
      </p:graphicFrame>
    </p:spTree>
    <p:extLst>
      <p:ext uri="{BB962C8B-B14F-4D97-AF65-F5344CB8AC3E}">
        <p14:creationId xmlns:p14="http://schemas.microsoft.com/office/powerpoint/2010/main" val="340952836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42900" y="366184"/>
            <a:ext cx="6172200" cy="1325496"/>
          </a:xfrm>
        </p:spPr>
        <p:txBody>
          <a:bodyPr/>
          <a:lstStyle/>
          <a:p>
            <a:r>
              <a:rPr lang="fi-FI" sz="2000" dirty="0" smtClean="0"/>
              <a:t>8.8 TOIMINTAOHJE UHKATILANTEISSA JA UHKATILANNESELVITYS</a:t>
            </a:r>
            <a:br>
              <a:rPr lang="fi-FI" sz="2000" dirty="0" smtClean="0"/>
            </a:br>
            <a:r>
              <a:rPr lang="fi-FI" sz="1800" dirty="0" smtClean="0"/>
              <a:t>Työntekijät käyvät ohjeet läpi ja kirjaavat ne </a:t>
            </a:r>
            <a:endParaRPr lang="fi-FI" sz="1800" dirty="0"/>
          </a:p>
        </p:txBody>
      </p:sp>
      <p:graphicFrame>
        <p:nvGraphicFramePr>
          <p:cNvPr id="3" name="Taulukko 2"/>
          <p:cNvGraphicFramePr>
            <a:graphicFrameLocks noGrp="1"/>
          </p:cNvGraphicFramePr>
          <p:nvPr>
            <p:extLst>
              <p:ext uri="{D42A27DB-BD31-4B8C-83A1-F6EECF244321}">
                <p14:modId xmlns:p14="http://schemas.microsoft.com/office/powerpoint/2010/main" val="718676506"/>
              </p:ext>
            </p:extLst>
          </p:nvPr>
        </p:nvGraphicFramePr>
        <p:xfrm>
          <a:off x="548680" y="1691680"/>
          <a:ext cx="5760640" cy="5400600"/>
        </p:xfrm>
        <a:graphic>
          <a:graphicData uri="http://schemas.openxmlformats.org/drawingml/2006/table">
            <a:tbl>
              <a:tblPr firstRow="1" bandRow="1">
                <a:tableStyleId>{5C22544A-7EE6-4342-B048-85BDC9FD1C3A}</a:tableStyleId>
              </a:tblPr>
              <a:tblGrid>
                <a:gridCol w="5760640"/>
              </a:tblGrid>
              <a:tr h="5400600">
                <a:tc>
                  <a:txBody>
                    <a:bodyPr/>
                    <a:lstStyle/>
                    <a:p>
                      <a:endParaRPr lang="fi-FI" sz="1900" dirty="0"/>
                    </a:p>
                  </a:txBody>
                  <a:tcPr>
                    <a:solidFill>
                      <a:schemeClr val="tx2">
                        <a:lumMod val="40000"/>
                        <a:lumOff val="60000"/>
                      </a:schemeClr>
                    </a:solidFill>
                  </a:tcPr>
                </a:tc>
              </a:tr>
            </a:tbl>
          </a:graphicData>
        </a:graphic>
      </p:graphicFrame>
      <p:sp>
        <p:nvSpPr>
          <p:cNvPr id="6" name="Tekstiruutu 5"/>
          <p:cNvSpPr txBox="1"/>
          <p:nvPr/>
        </p:nvSpPr>
        <p:spPr>
          <a:xfrm>
            <a:off x="548680" y="7380312"/>
            <a:ext cx="5832648" cy="1661993"/>
          </a:xfrm>
          <a:prstGeom prst="rect">
            <a:avLst/>
          </a:prstGeom>
          <a:noFill/>
        </p:spPr>
        <p:txBody>
          <a:bodyPr wrap="square" rtlCol="0">
            <a:spAutoFit/>
          </a:bodyPr>
          <a:lstStyle/>
          <a:p>
            <a:r>
              <a:rPr lang="fi-FI" sz="1200" dirty="0">
                <a:latin typeface="Arial" panose="020B0604020202020204" pitchFamily="34" charset="0"/>
                <a:cs typeface="Arial" panose="020B0604020202020204" pitchFamily="34" charset="0"/>
              </a:rPr>
              <a:t>Mikäli työskennellessäsi kohdallesi osuu poikkeava tilanne, kannattaa siitä ehdottomasti tehdä ilmoitus. Ilmoituksen suullisesta tai sanallisesta häirinnästä, väkivaltatilanteesta tai työturvallisuuteen liittyvästä läheltä piti – tilanteesta voit tehdä sähköisellä </a:t>
            </a:r>
            <a:r>
              <a:rPr lang="fi-FI" sz="1200" dirty="0" smtClean="0">
                <a:latin typeface="Arial" panose="020B0604020202020204" pitchFamily="34" charset="0"/>
                <a:cs typeface="Arial" panose="020B0604020202020204" pitchFamily="34" charset="0"/>
              </a:rPr>
              <a:t>lomakkeella</a:t>
            </a:r>
          </a:p>
          <a:p>
            <a:endParaRPr lang="fi-FI" sz="1200" dirty="0">
              <a:latin typeface="Arial" panose="020B0604020202020204" pitchFamily="34" charset="0"/>
              <a:cs typeface="Arial" panose="020B0604020202020204" pitchFamily="34" charset="0"/>
            </a:endParaRPr>
          </a:p>
          <a:p>
            <a:r>
              <a:rPr lang="fi-FI" sz="1200" b="1" dirty="0">
                <a:latin typeface="Arial" panose="020B0604020202020204" pitchFamily="34" charset="0"/>
                <a:cs typeface="Arial" panose="020B0604020202020204" pitchFamily="34" charset="0"/>
              </a:rPr>
              <a:t>Ilmoituksen pääset täyttämään Jyväskylän kaupungin </a:t>
            </a:r>
            <a:r>
              <a:rPr lang="fi-FI" sz="1200" b="1" dirty="0" err="1">
                <a:latin typeface="Arial" panose="020B0604020202020204" pitchFamily="34" charset="0"/>
                <a:cs typeface="Arial" panose="020B0604020202020204" pitchFamily="34" charset="0"/>
              </a:rPr>
              <a:t>intran</a:t>
            </a:r>
            <a:r>
              <a:rPr lang="fi-FI" sz="1200" b="1" dirty="0">
                <a:latin typeface="Arial" panose="020B0604020202020204" pitchFamily="34" charset="0"/>
                <a:cs typeface="Arial" panose="020B0604020202020204" pitchFamily="34" charset="0"/>
              </a:rPr>
              <a:t> sivuilla osoitteessa: </a:t>
            </a:r>
            <a:r>
              <a:rPr lang="fi-FI" sz="1200" b="1" u="sng" dirty="0">
                <a:latin typeface="Arial" panose="020B0604020202020204" pitchFamily="34" charset="0"/>
                <a:cs typeface="Arial" panose="020B0604020202020204" pitchFamily="34" charset="0"/>
                <a:hlinkClick r:id="rId2"/>
              </a:rPr>
              <a:t>https://intra.jkl.fi/tyoturvallisuus/olosuhteet/uhkatilanteet</a:t>
            </a:r>
            <a:endParaRPr lang="fi-FI" sz="1200" dirty="0">
              <a:latin typeface="Arial" panose="020B0604020202020204" pitchFamily="34" charset="0"/>
              <a:cs typeface="Arial" panose="020B0604020202020204" pitchFamily="34" charset="0"/>
            </a:endParaRPr>
          </a:p>
          <a:p>
            <a:endParaRPr lang="fi-FI" dirty="0"/>
          </a:p>
        </p:txBody>
      </p:sp>
    </p:spTree>
    <p:extLst>
      <p:ext uri="{BB962C8B-B14F-4D97-AF65-F5344CB8AC3E}">
        <p14:creationId xmlns:p14="http://schemas.microsoft.com/office/powerpoint/2010/main" val="310864065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n paikkamerkki 1"/>
          <p:cNvSpPr>
            <a:spLocks noGrp="1"/>
          </p:cNvSpPr>
          <p:nvPr>
            <p:ph type="body" idx="1"/>
          </p:nvPr>
        </p:nvSpPr>
        <p:spPr>
          <a:xfrm>
            <a:off x="617553" y="467544"/>
            <a:ext cx="5829300" cy="1254099"/>
          </a:xfrm>
        </p:spPr>
        <p:txBody>
          <a:bodyPr/>
          <a:lstStyle/>
          <a:p>
            <a:endParaRPr lang="fi-FI" sz="3600" dirty="0" smtClean="0">
              <a:solidFill>
                <a:schemeClr val="tx1"/>
              </a:solidFill>
            </a:endParaRPr>
          </a:p>
          <a:p>
            <a:endParaRPr lang="fi-FI" sz="3600" dirty="0">
              <a:solidFill>
                <a:schemeClr val="tx1"/>
              </a:solidFill>
            </a:endParaRPr>
          </a:p>
          <a:p>
            <a:r>
              <a:rPr lang="fi-FI" sz="3600" dirty="0" smtClean="0">
                <a:solidFill>
                  <a:schemeClr val="tx1"/>
                </a:solidFill>
              </a:rPr>
              <a:t>9. OSALLISTAVA KASVATUS</a:t>
            </a:r>
          </a:p>
        </p:txBody>
      </p:sp>
      <p:sp>
        <p:nvSpPr>
          <p:cNvPr id="3" name="Otsikko 2"/>
          <p:cNvSpPr>
            <a:spLocks noGrp="1"/>
          </p:cNvSpPr>
          <p:nvPr>
            <p:ph type="title"/>
          </p:nvPr>
        </p:nvSpPr>
        <p:spPr>
          <a:xfrm>
            <a:off x="1183804" y="1475656"/>
            <a:ext cx="5040560" cy="720080"/>
          </a:xfrm>
        </p:spPr>
        <p:txBody>
          <a:bodyPr/>
          <a:lstStyle/>
          <a:p>
            <a:r>
              <a:rPr lang="fi-FI" sz="1800" dirty="0" smtClean="0"/>
              <a:t/>
            </a:r>
            <a:br>
              <a:rPr lang="fi-FI" sz="1800" dirty="0" smtClean="0"/>
            </a:br>
            <a:r>
              <a:rPr lang="fi-FI" sz="1800" dirty="0" smtClean="0"/>
              <a:t/>
            </a:r>
            <a:br>
              <a:rPr lang="fi-FI" sz="1800" dirty="0" smtClean="0"/>
            </a:br>
            <a:r>
              <a:rPr lang="fi-FI" sz="1800" dirty="0" smtClean="0"/>
              <a:t>9.1 Suunnitelma </a:t>
            </a:r>
            <a:r>
              <a:rPr lang="fi-FI" sz="1800" dirty="0" err="1" smtClean="0"/>
              <a:t>osallistamisesta</a:t>
            </a:r>
            <a:endParaRPr lang="fi-FI" sz="1800" dirty="0"/>
          </a:p>
        </p:txBody>
      </p:sp>
      <p:sp>
        <p:nvSpPr>
          <p:cNvPr id="4" name="Automaattinen muoto 2"/>
          <p:cNvSpPr>
            <a:spLocks noChangeArrowheads="1"/>
          </p:cNvSpPr>
          <p:nvPr/>
        </p:nvSpPr>
        <p:spPr bwMode="auto">
          <a:xfrm rot="16200000">
            <a:off x="2452083" y="5476909"/>
            <a:ext cx="2016226" cy="2366645"/>
          </a:xfrm>
          <a:prstGeom prst="bracePair">
            <a:avLst>
              <a:gd name="adj" fmla="val 8333"/>
            </a:avLst>
          </a:prstGeom>
          <a:solidFill>
            <a:srgbClr val="FFFFFF"/>
          </a:solidFill>
          <a:ln w="15875">
            <a:solidFill>
              <a:srgbClr val="82ACD0"/>
            </a:solidFill>
            <a:round/>
            <a:headEnd/>
            <a:tailEnd/>
          </a:ln>
          <a:extLs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rot="0" vert="horz" wrap="square" lIns="274320" tIns="45720" rIns="274320" bIns="45720" anchor="t" anchorCtr="0" upright="1">
            <a:noAutofit/>
          </a:bodyPr>
          <a:lstStyle/>
          <a:p>
            <a:pPr algn="ctr">
              <a:spcAft>
                <a:spcPts val="0"/>
              </a:spcAft>
            </a:pPr>
            <a:r>
              <a:rPr lang="fi-FI" sz="1400" dirty="0">
                <a:solidFill>
                  <a:srgbClr val="1184CB"/>
                </a:solidFill>
                <a:effectLst/>
                <a:latin typeface="Calibri"/>
                <a:ea typeface="Times New Roman"/>
                <a:cs typeface="Times New Roman"/>
              </a:rPr>
              <a:t>On tärkeää, että lapset tulevat kuulluksi </a:t>
            </a:r>
            <a:endParaRPr lang="fi-FI" sz="1200" dirty="0">
              <a:effectLst/>
              <a:latin typeface="Arial"/>
              <a:ea typeface="Calibri"/>
              <a:cs typeface="Calibri"/>
            </a:endParaRPr>
          </a:p>
          <a:p>
            <a:pPr algn="ctr">
              <a:spcAft>
                <a:spcPts val="0"/>
              </a:spcAft>
            </a:pPr>
            <a:r>
              <a:rPr lang="fi-FI" sz="1400" dirty="0">
                <a:solidFill>
                  <a:srgbClr val="1184CB"/>
                </a:solidFill>
                <a:effectLst/>
                <a:latin typeface="Calibri"/>
                <a:ea typeface="Times New Roman"/>
                <a:cs typeface="Times New Roman"/>
              </a:rPr>
              <a:t>toiminnassa ja voivat </a:t>
            </a:r>
            <a:endParaRPr lang="fi-FI" sz="1200" dirty="0">
              <a:effectLst/>
              <a:latin typeface="Arial"/>
              <a:ea typeface="Calibri"/>
              <a:cs typeface="Calibri"/>
            </a:endParaRPr>
          </a:p>
          <a:p>
            <a:pPr algn="ctr">
              <a:spcAft>
                <a:spcPts val="0"/>
              </a:spcAft>
            </a:pPr>
            <a:r>
              <a:rPr lang="fi-FI" sz="1400" dirty="0">
                <a:solidFill>
                  <a:srgbClr val="1184CB"/>
                </a:solidFill>
                <a:effectLst/>
                <a:latin typeface="Calibri"/>
                <a:ea typeface="Times New Roman"/>
                <a:cs typeface="Times New Roman"/>
              </a:rPr>
              <a:t>osallistua sen </a:t>
            </a:r>
            <a:endParaRPr lang="fi-FI" sz="1200" dirty="0">
              <a:effectLst/>
              <a:latin typeface="Arial"/>
              <a:ea typeface="Calibri"/>
              <a:cs typeface="Calibri"/>
            </a:endParaRPr>
          </a:p>
          <a:p>
            <a:pPr algn="ctr">
              <a:spcAft>
                <a:spcPts val="0"/>
              </a:spcAft>
            </a:pPr>
            <a:r>
              <a:rPr lang="fi-FI" sz="1400" dirty="0">
                <a:solidFill>
                  <a:srgbClr val="1184CB"/>
                </a:solidFill>
                <a:effectLst/>
                <a:latin typeface="Calibri"/>
                <a:ea typeface="Times New Roman"/>
                <a:cs typeface="Times New Roman"/>
              </a:rPr>
              <a:t>suunnitteluun ja </a:t>
            </a:r>
            <a:endParaRPr lang="fi-FI" sz="1200" dirty="0">
              <a:effectLst/>
              <a:latin typeface="Arial"/>
              <a:ea typeface="Calibri"/>
              <a:cs typeface="Calibri"/>
            </a:endParaRPr>
          </a:p>
          <a:p>
            <a:pPr algn="ctr">
              <a:spcAft>
                <a:spcPts val="0"/>
              </a:spcAft>
            </a:pPr>
            <a:r>
              <a:rPr lang="fi-FI" sz="1400" dirty="0">
                <a:solidFill>
                  <a:srgbClr val="1184CB"/>
                </a:solidFill>
                <a:latin typeface="Calibri"/>
                <a:ea typeface="Times New Roman"/>
                <a:cs typeface="Times New Roman"/>
              </a:rPr>
              <a:t>t</a:t>
            </a:r>
            <a:r>
              <a:rPr lang="fi-FI" sz="1400" dirty="0" smtClean="0">
                <a:solidFill>
                  <a:srgbClr val="1184CB"/>
                </a:solidFill>
                <a:effectLst/>
                <a:latin typeface="Calibri"/>
                <a:ea typeface="Times New Roman"/>
                <a:cs typeface="Times New Roman"/>
              </a:rPr>
              <a:t>oteuttamiseen</a:t>
            </a:r>
          </a:p>
          <a:p>
            <a:pPr algn="ctr">
              <a:spcAft>
                <a:spcPts val="0"/>
              </a:spcAft>
            </a:pPr>
            <a:endParaRPr lang="fi-FI" sz="1200" dirty="0">
              <a:effectLst/>
              <a:latin typeface="Arial"/>
              <a:ea typeface="Calibri"/>
              <a:cs typeface="Calibri"/>
            </a:endParaRPr>
          </a:p>
        </p:txBody>
      </p:sp>
      <p:pic>
        <p:nvPicPr>
          <p:cNvPr id="2050" name="Picture 2" descr="E:\KesäJälkkärin kuvat\mankola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34162" y="2528991"/>
            <a:ext cx="3623030" cy="2875421"/>
          </a:xfrm>
          <a:prstGeom prst="rect">
            <a:avLst/>
          </a:prstGeom>
          <a:noFill/>
          <a:effectLst>
            <a:softEdge rad="317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7769481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ulukko 1"/>
          <p:cNvGraphicFramePr>
            <a:graphicFrameLocks noGrp="1"/>
          </p:cNvGraphicFramePr>
          <p:nvPr>
            <p:extLst>
              <p:ext uri="{D42A27DB-BD31-4B8C-83A1-F6EECF244321}">
                <p14:modId xmlns:p14="http://schemas.microsoft.com/office/powerpoint/2010/main" val="3150592213"/>
              </p:ext>
            </p:extLst>
          </p:nvPr>
        </p:nvGraphicFramePr>
        <p:xfrm>
          <a:off x="1143000" y="3048000"/>
          <a:ext cx="4572000" cy="370840"/>
        </p:xfrm>
        <a:graphic>
          <a:graphicData uri="http://schemas.openxmlformats.org/drawingml/2006/table">
            <a:tbl>
              <a:tblPr firstRow="1" bandRow="1">
                <a:tableStyleId>{5C22544A-7EE6-4342-B048-85BDC9FD1C3A}</a:tableStyleId>
              </a:tblPr>
              <a:tblGrid>
                <a:gridCol w="4572000"/>
              </a:tblGrid>
              <a:tr h="370840">
                <a:tc>
                  <a:txBody>
                    <a:bodyPr/>
                    <a:lstStyle/>
                    <a:p>
                      <a:endParaRPr lang="fi-FI" dirty="0"/>
                    </a:p>
                  </a:txBody>
                  <a:tcPr>
                    <a:solidFill>
                      <a:schemeClr val="tx2">
                        <a:lumMod val="20000"/>
                        <a:lumOff val="80000"/>
                      </a:schemeClr>
                    </a:solidFill>
                  </a:tcPr>
                </a:tc>
              </a:tr>
            </a:tbl>
          </a:graphicData>
        </a:graphic>
      </p:graphicFrame>
      <p:graphicFrame>
        <p:nvGraphicFramePr>
          <p:cNvPr id="3" name="Taulukko 2"/>
          <p:cNvGraphicFramePr>
            <a:graphicFrameLocks noGrp="1"/>
          </p:cNvGraphicFramePr>
          <p:nvPr>
            <p:extLst>
              <p:ext uri="{D42A27DB-BD31-4B8C-83A1-F6EECF244321}">
                <p14:modId xmlns:p14="http://schemas.microsoft.com/office/powerpoint/2010/main" val="883519289"/>
              </p:ext>
            </p:extLst>
          </p:nvPr>
        </p:nvGraphicFramePr>
        <p:xfrm>
          <a:off x="1143000" y="3048000"/>
          <a:ext cx="4572000" cy="370840"/>
        </p:xfrm>
        <a:graphic>
          <a:graphicData uri="http://schemas.openxmlformats.org/drawingml/2006/table">
            <a:tbl>
              <a:tblPr firstRow="1" bandRow="1">
                <a:tableStyleId>{5C22544A-7EE6-4342-B048-85BDC9FD1C3A}</a:tableStyleId>
              </a:tblPr>
              <a:tblGrid>
                <a:gridCol w="4572000"/>
              </a:tblGrid>
              <a:tr h="370840">
                <a:tc>
                  <a:txBody>
                    <a:bodyPr/>
                    <a:lstStyle/>
                    <a:p>
                      <a:endParaRPr lang="fi-FI" dirty="0"/>
                    </a:p>
                  </a:txBody>
                  <a:tcPr>
                    <a:solidFill>
                      <a:schemeClr val="tx2">
                        <a:lumMod val="20000"/>
                        <a:lumOff val="80000"/>
                      </a:schemeClr>
                    </a:solidFill>
                  </a:tcPr>
                </a:tc>
              </a:tr>
            </a:tbl>
          </a:graphicData>
        </a:graphic>
      </p:graphicFrame>
      <p:graphicFrame>
        <p:nvGraphicFramePr>
          <p:cNvPr id="4" name="Taulukko 3"/>
          <p:cNvGraphicFramePr>
            <a:graphicFrameLocks noGrp="1"/>
          </p:cNvGraphicFramePr>
          <p:nvPr>
            <p:extLst>
              <p:ext uri="{D42A27DB-BD31-4B8C-83A1-F6EECF244321}">
                <p14:modId xmlns:p14="http://schemas.microsoft.com/office/powerpoint/2010/main" val="2362738358"/>
              </p:ext>
            </p:extLst>
          </p:nvPr>
        </p:nvGraphicFramePr>
        <p:xfrm>
          <a:off x="548680" y="1691680"/>
          <a:ext cx="5760640" cy="2983234"/>
        </p:xfrm>
        <a:graphic>
          <a:graphicData uri="http://schemas.openxmlformats.org/drawingml/2006/table">
            <a:tbl>
              <a:tblPr firstRow="1" bandRow="1">
                <a:tableStyleId>{5C22544A-7EE6-4342-B048-85BDC9FD1C3A}</a:tableStyleId>
              </a:tblPr>
              <a:tblGrid>
                <a:gridCol w="5760640"/>
              </a:tblGrid>
              <a:tr h="2983234">
                <a:tc>
                  <a:txBody>
                    <a:bodyPr/>
                    <a:lstStyle/>
                    <a:p>
                      <a:r>
                        <a:rPr lang="fi-FI" sz="1200" b="0" dirty="0" smtClean="0">
                          <a:solidFill>
                            <a:schemeClr val="tx2"/>
                          </a:solidFill>
                          <a:latin typeface="Arial" panose="020B0604020202020204" pitchFamily="34" charset="0"/>
                          <a:cs typeface="Arial" panose="020B0604020202020204" pitchFamily="34" charset="0"/>
                        </a:rPr>
                        <a:t>Kuinka</a:t>
                      </a:r>
                      <a:r>
                        <a:rPr lang="fi-FI" sz="1200" b="0" baseline="0" dirty="0" smtClean="0">
                          <a:solidFill>
                            <a:schemeClr val="tx2"/>
                          </a:solidFill>
                          <a:latin typeface="Arial" panose="020B0604020202020204" pitchFamily="34" charset="0"/>
                          <a:cs typeface="Arial" panose="020B0604020202020204" pitchFamily="34" charset="0"/>
                        </a:rPr>
                        <a:t> ryhmässämme </a:t>
                      </a:r>
                      <a:r>
                        <a:rPr lang="fi-FI" sz="1200" b="0" baseline="0" dirty="0" err="1" smtClean="0">
                          <a:solidFill>
                            <a:schemeClr val="tx2"/>
                          </a:solidFill>
                          <a:latin typeface="Arial" panose="020B0604020202020204" pitchFamily="34" charset="0"/>
                          <a:cs typeface="Arial" panose="020B0604020202020204" pitchFamily="34" charset="0"/>
                        </a:rPr>
                        <a:t>osallistetaan</a:t>
                      </a:r>
                      <a:r>
                        <a:rPr lang="fi-FI" sz="1200" b="0" baseline="0" dirty="0" smtClean="0">
                          <a:solidFill>
                            <a:schemeClr val="tx2"/>
                          </a:solidFill>
                          <a:latin typeface="Arial" panose="020B0604020202020204" pitchFamily="34" charset="0"/>
                          <a:cs typeface="Arial" panose="020B0604020202020204" pitchFamily="34" charset="0"/>
                        </a:rPr>
                        <a:t> lapset toiminnan suunnitteluun?</a:t>
                      </a:r>
                      <a:endParaRPr lang="fi-FI" sz="1200" b="0" dirty="0">
                        <a:solidFill>
                          <a:schemeClr val="tx2"/>
                        </a:solidFill>
                        <a:latin typeface="Arial" panose="020B0604020202020204" pitchFamily="34" charset="0"/>
                        <a:cs typeface="Arial" panose="020B0604020202020204" pitchFamily="34" charset="0"/>
                      </a:endParaRPr>
                    </a:p>
                  </a:txBody>
                  <a:tcPr>
                    <a:solidFill>
                      <a:schemeClr val="tx2">
                        <a:lumMod val="40000"/>
                        <a:lumOff val="60000"/>
                      </a:schemeClr>
                    </a:solidFill>
                  </a:tcPr>
                </a:tc>
              </a:tr>
            </a:tbl>
          </a:graphicData>
        </a:graphic>
      </p:graphicFrame>
      <p:graphicFrame>
        <p:nvGraphicFramePr>
          <p:cNvPr id="5" name="Taulukko 4"/>
          <p:cNvGraphicFramePr>
            <a:graphicFrameLocks noGrp="1"/>
          </p:cNvGraphicFramePr>
          <p:nvPr>
            <p:extLst>
              <p:ext uri="{D42A27DB-BD31-4B8C-83A1-F6EECF244321}">
                <p14:modId xmlns:p14="http://schemas.microsoft.com/office/powerpoint/2010/main" val="2825463719"/>
              </p:ext>
            </p:extLst>
          </p:nvPr>
        </p:nvGraphicFramePr>
        <p:xfrm>
          <a:off x="548680" y="4932040"/>
          <a:ext cx="5760640" cy="2952328"/>
        </p:xfrm>
        <a:graphic>
          <a:graphicData uri="http://schemas.openxmlformats.org/drawingml/2006/table">
            <a:tbl>
              <a:tblPr firstRow="1" bandRow="1">
                <a:tableStyleId>{5C22544A-7EE6-4342-B048-85BDC9FD1C3A}</a:tableStyleId>
              </a:tblPr>
              <a:tblGrid>
                <a:gridCol w="5760640"/>
              </a:tblGrid>
              <a:tr h="2952328">
                <a:tc>
                  <a:txBody>
                    <a:bodyPr/>
                    <a:lstStyle/>
                    <a:p>
                      <a:r>
                        <a:rPr lang="fi-FI" sz="1200" b="0" dirty="0" smtClean="0">
                          <a:solidFill>
                            <a:schemeClr val="tx2"/>
                          </a:solidFill>
                          <a:latin typeface="Arial" panose="020B0604020202020204" pitchFamily="34" charset="0"/>
                          <a:cs typeface="Arial" panose="020B0604020202020204" pitchFamily="34" charset="0"/>
                        </a:rPr>
                        <a:t>Kuinka</a:t>
                      </a:r>
                      <a:r>
                        <a:rPr lang="fi-FI" sz="1200" b="0" baseline="0" dirty="0" smtClean="0">
                          <a:solidFill>
                            <a:schemeClr val="tx2"/>
                          </a:solidFill>
                          <a:latin typeface="Arial" panose="020B0604020202020204" pitchFamily="34" charset="0"/>
                          <a:cs typeface="Arial" panose="020B0604020202020204" pitchFamily="34" charset="0"/>
                        </a:rPr>
                        <a:t> ryhmässämme </a:t>
                      </a:r>
                      <a:r>
                        <a:rPr lang="fi-FI" sz="1200" b="0" baseline="0" dirty="0" err="1" smtClean="0">
                          <a:solidFill>
                            <a:schemeClr val="tx2"/>
                          </a:solidFill>
                          <a:latin typeface="Arial" panose="020B0604020202020204" pitchFamily="34" charset="0"/>
                          <a:cs typeface="Arial" panose="020B0604020202020204" pitchFamily="34" charset="0"/>
                        </a:rPr>
                        <a:t>osallistetaan</a:t>
                      </a:r>
                      <a:r>
                        <a:rPr lang="fi-FI" sz="1200" b="0" baseline="0" dirty="0" smtClean="0">
                          <a:solidFill>
                            <a:schemeClr val="tx2"/>
                          </a:solidFill>
                          <a:latin typeface="Arial" panose="020B0604020202020204" pitchFamily="34" charset="0"/>
                          <a:cs typeface="Arial" panose="020B0604020202020204" pitchFamily="34" charset="0"/>
                        </a:rPr>
                        <a:t>  huoltajat toiminnan suunnitteluun?</a:t>
                      </a:r>
                      <a:endParaRPr lang="fi-FI" sz="1200" b="0" dirty="0">
                        <a:solidFill>
                          <a:schemeClr val="tx2"/>
                        </a:solidFill>
                        <a:latin typeface="Arial" panose="020B0604020202020204" pitchFamily="34" charset="0"/>
                        <a:cs typeface="Arial" panose="020B0604020202020204" pitchFamily="34" charset="0"/>
                      </a:endParaRPr>
                    </a:p>
                  </a:txBody>
                  <a:tcPr>
                    <a:solidFill>
                      <a:schemeClr val="tx2">
                        <a:lumMod val="40000"/>
                        <a:lumOff val="60000"/>
                      </a:schemeClr>
                    </a:solidFill>
                  </a:tcPr>
                </a:tc>
              </a:tr>
            </a:tbl>
          </a:graphicData>
        </a:graphic>
      </p:graphicFrame>
      <p:sp>
        <p:nvSpPr>
          <p:cNvPr id="6" name="Tekstiruutu 5"/>
          <p:cNvSpPr txBox="1"/>
          <p:nvPr/>
        </p:nvSpPr>
        <p:spPr>
          <a:xfrm>
            <a:off x="1119839" y="675474"/>
            <a:ext cx="5072671" cy="400110"/>
          </a:xfrm>
          <a:prstGeom prst="rect">
            <a:avLst/>
          </a:prstGeom>
          <a:noFill/>
        </p:spPr>
        <p:txBody>
          <a:bodyPr wrap="none" rtlCol="0">
            <a:spAutoFit/>
          </a:bodyPr>
          <a:lstStyle/>
          <a:p>
            <a:r>
              <a:rPr lang="fi-FI" sz="2000" dirty="0">
                <a:latin typeface="Arial" panose="020B0604020202020204" pitchFamily="34" charset="0"/>
                <a:cs typeface="Arial" panose="020B0604020202020204" pitchFamily="34" charset="0"/>
              </a:rPr>
              <a:t>9</a:t>
            </a:r>
            <a:r>
              <a:rPr lang="fi-FI" sz="2000" dirty="0" smtClean="0">
                <a:latin typeface="Arial" panose="020B0604020202020204" pitchFamily="34" charset="0"/>
                <a:cs typeface="Arial" panose="020B0604020202020204" pitchFamily="34" charset="0"/>
              </a:rPr>
              <a:t>.1 SUUNNITELMA OSALLISTAMISESTA</a:t>
            </a:r>
            <a:r>
              <a:rPr lang="fi-FI" sz="2000" dirty="0" smtClean="0"/>
              <a:t> </a:t>
            </a:r>
            <a:endParaRPr lang="fi-FI" sz="2000" dirty="0"/>
          </a:p>
        </p:txBody>
      </p:sp>
    </p:spTree>
    <p:extLst>
      <p:ext uri="{BB962C8B-B14F-4D97-AF65-F5344CB8AC3E}">
        <p14:creationId xmlns:p14="http://schemas.microsoft.com/office/powerpoint/2010/main" val="297052788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585676" y="2195736"/>
            <a:ext cx="5829300" cy="1584176"/>
          </a:xfrm>
        </p:spPr>
        <p:txBody>
          <a:bodyPr/>
          <a:lstStyle/>
          <a:p>
            <a:r>
              <a:rPr lang="fi-FI" sz="1800" dirty="0" smtClean="0"/>
              <a:t/>
            </a:r>
            <a:br>
              <a:rPr lang="fi-FI" sz="1800" dirty="0" smtClean="0"/>
            </a:br>
            <a:r>
              <a:rPr lang="fi-FI" sz="1800" dirty="0"/>
              <a:t/>
            </a:r>
            <a:br>
              <a:rPr lang="fi-FI" sz="1800" dirty="0"/>
            </a:br>
            <a:r>
              <a:rPr lang="fi-FI" sz="1800" dirty="0" smtClean="0"/>
              <a:t>10.1 Toiminnan seuranta ja arviointi Jyväskylän seudun </a:t>
            </a:r>
            <a:br>
              <a:rPr lang="fi-FI" sz="1800" dirty="0" smtClean="0"/>
            </a:br>
            <a:r>
              <a:rPr lang="fi-FI" sz="1800" dirty="0" smtClean="0"/>
              <a:t>aamu- ja iltapäivätoiminnassa</a:t>
            </a:r>
            <a:endParaRPr lang="fi-FI" sz="1800" dirty="0"/>
          </a:p>
        </p:txBody>
      </p:sp>
      <p:sp>
        <p:nvSpPr>
          <p:cNvPr id="3" name="Tekstin paikkamerkki 2"/>
          <p:cNvSpPr>
            <a:spLocks noGrp="1"/>
          </p:cNvSpPr>
          <p:nvPr>
            <p:ph type="body" idx="1"/>
          </p:nvPr>
        </p:nvSpPr>
        <p:spPr>
          <a:xfrm>
            <a:off x="692696" y="1259632"/>
            <a:ext cx="5829300" cy="1254099"/>
          </a:xfrm>
        </p:spPr>
        <p:txBody>
          <a:bodyPr/>
          <a:lstStyle/>
          <a:p>
            <a:endParaRPr lang="fi-FI" sz="3600" dirty="0" smtClean="0">
              <a:solidFill>
                <a:schemeClr val="tx1"/>
              </a:solidFill>
            </a:endParaRPr>
          </a:p>
          <a:p>
            <a:endParaRPr lang="fi-FI" sz="3600" dirty="0" smtClean="0">
              <a:solidFill>
                <a:schemeClr val="tx1"/>
              </a:solidFill>
            </a:endParaRPr>
          </a:p>
          <a:p>
            <a:endParaRPr lang="fi-FI" sz="3600" dirty="0" smtClean="0">
              <a:solidFill>
                <a:schemeClr val="tx1"/>
              </a:solidFill>
            </a:endParaRPr>
          </a:p>
          <a:p>
            <a:endParaRPr lang="fi-FI" sz="3600" dirty="0" smtClean="0">
              <a:solidFill>
                <a:schemeClr val="tx1"/>
              </a:solidFill>
            </a:endParaRPr>
          </a:p>
          <a:p>
            <a:endParaRPr lang="fi-FI" sz="3600" dirty="0">
              <a:solidFill>
                <a:schemeClr val="tx1"/>
              </a:solidFill>
            </a:endParaRPr>
          </a:p>
          <a:p>
            <a:endParaRPr lang="fi-FI" sz="3600" dirty="0" smtClean="0">
              <a:solidFill>
                <a:schemeClr val="tx1"/>
              </a:solidFill>
            </a:endParaRPr>
          </a:p>
          <a:p>
            <a:endParaRPr lang="fi-FI" sz="3600" dirty="0">
              <a:solidFill>
                <a:schemeClr val="tx1"/>
              </a:solidFill>
            </a:endParaRPr>
          </a:p>
          <a:p>
            <a:r>
              <a:rPr lang="fi-FI" sz="3600" dirty="0" smtClean="0">
                <a:solidFill>
                  <a:schemeClr val="tx1"/>
                </a:solidFill>
              </a:rPr>
              <a:t>10. LAATU </a:t>
            </a:r>
            <a:r>
              <a:rPr lang="fi-FI" sz="3600" dirty="0">
                <a:solidFill>
                  <a:schemeClr val="tx1"/>
                </a:solidFill>
              </a:rPr>
              <a:t>JA </a:t>
            </a:r>
            <a:endParaRPr lang="fi-FI" sz="3600" dirty="0" smtClean="0">
              <a:solidFill>
                <a:schemeClr val="tx1"/>
              </a:solidFill>
            </a:endParaRPr>
          </a:p>
          <a:p>
            <a:r>
              <a:rPr lang="fi-FI" sz="3600" dirty="0" smtClean="0">
                <a:solidFill>
                  <a:schemeClr val="tx1"/>
                </a:solidFill>
              </a:rPr>
              <a:t>KEHITTÄMINEN</a:t>
            </a:r>
            <a:endParaRPr lang="fi-FI" sz="3600" dirty="0">
              <a:solidFill>
                <a:schemeClr val="tx1"/>
              </a:solidFill>
            </a:endParaRPr>
          </a:p>
          <a:p>
            <a:endParaRPr lang="fi-FI" dirty="0"/>
          </a:p>
        </p:txBody>
      </p:sp>
      <p:sp>
        <p:nvSpPr>
          <p:cNvPr id="8" name="Automaattinen muoto 2"/>
          <p:cNvSpPr>
            <a:spLocks noChangeArrowheads="1"/>
          </p:cNvSpPr>
          <p:nvPr/>
        </p:nvSpPr>
        <p:spPr bwMode="auto">
          <a:xfrm rot="16200000">
            <a:off x="1955361" y="3959932"/>
            <a:ext cx="2880320" cy="2664296"/>
          </a:xfrm>
          <a:prstGeom prst="bracePair">
            <a:avLst>
              <a:gd name="adj" fmla="val 8333"/>
            </a:avLst>
          </a:prstGeom>
          <a:solidFill>
            <a:srgbClr val="FFFFFF"/>
          </a:solidFill>
          <a:ln w="15875">
            <a:solidFill>
              <a:srgbClr val="82ACD0"/>
            </a:solidFill>
            <a:round/>
            <a:headEnd/>
            <a:tailEnd/>
          </a:ln>
          <a:extLst>
            <a:ext uri="{AF507438-7753-43E0-B8FC-AC1667EBCBE1}">
              <a14:hiddenEffects xmlns:a14="http://schemas.microsoft.com/office/drawing/2010/main">
                <a:effectLst>
                  <a:outerShdw dist="35921" dir="2700000" algn="ctr" rotWithShape="0">
                    <a:srgbClr val="808080">
                      <a:alpha val="50000"/>
                    </a:srgbClr>
                  </a:outerShdw>
                </a:effectLst>
              </a14:hiddenEffects>
            </a:ext>
          </a:extLst>
        </p:spPr>
        <p:txBody>
          <a:bodyPr rot="0" vert="horz" wrap="square" lIns="274320" tIns="45720" rIns="274320" bIns="45720" anchor="t" anchorCtr="0" upright="1">
            <a:noAutofit/>
          </a:bodyPr>
          <a:lstStyle/>
          <a:p>
            <a:pPr algn="ctr"/>
            <a:r>
              <a:rPr lang="fi-FI" sz="1200" dirty="0">
                <a:solidFill>
                  <a:schemeClr val="tx2">
                    <a:lumMod val="40000"/>
                    <a:lumOff val="60000"/>
                  </a:schemeClr>
                </a:solidFill>
              </a:rPr>
              <a:t>Aamu- ja iltapäivätoiminnan laki velvoittaa kunnan olemaan yhteistyössä kotien ja palveluntuottajien</a:t>
            </a:r>
          </a:p>
          <a:p>
            <a:pPr algn="ctr"/>
            <a:r>
              <a:rPr lang="fi-FI" sz="1200" dirty="0">
                <a:solidFill>
                  <a:schemeClr val="tx2">
                    <a:lumMod val="40000"/>
                    <a:lumOff val="60000"/>
                  </a:schemeClr>
                </a:solidFill>
              </a:rPr>
              <a:t> kanssa, arvioimaan aamu- ja iltapäivätoimintaa sekä julkistamaan arvioinnin keskeiset tulokset.</a:t>
            </a:r>
          </a:p>
        </p:txBody>
      </p:sp>
    </p:spTree>
    <p:extLst>
      <p:ext uri="{BB962C8B-B14F-4D97-AF65-F5344CB8AC3E}">
        <p14:creationId xmlns:p14="http://schemas.microsoft.com/office/powerpoint/2010/main" val="8997227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ruutu 1"/>
          <p:cNvSpPr txBox="1"/>
          <p:nvPr/>
        </p:nvSpPr>
        <p:spPr>
          <a:xfrm>
            <a:off x="548680" y="2123728"/>
            <a:ext cx="5760641" cy="6647974"/>
          </a:xfrm>
          <a:prstGeom prst="rect">
            <a:avLst/>
          </a:prstGeom>
          <a:noFill/>
        </p:spPr>
        <p:txBody>
          <a:bodyPr wrap="square" rtlCol="0">
            <a:spAutoFit/>
          </a:bodyPr>
          <a:lstStyle/>
          <a:p>
            <a:r>
              <a:rPr lang="fi-FI" sz="1200" dirty="0">
                <a:latin typeface="Arial" panose="020B0604020202020204" pitchFamily="34" charset="0"/>
                <a:cs typeface="Arial" panose="020B0604020202020204" pitchFamily="34" charset="0"/>
              </a:rPr>
              <a:t>Opetushallitus on päättänyt 1.8.2011 Perusopetuksen aamu- ja iltapäivätoiminnan perusteet, joiden mukaan toimintaa on järjestettävä. Perusteissa määrätään toimintaa ohjaavista yleisperiaatteista, joita kunta täsmentää toimintasuunnitelmassaan ottaen huomioon paikalliset tarpeet, toimintaympäristön ja kunnan omat strategiset linjaukset. </a:t>
            </a:r>
          </a:p>
          <a:p>
            <a:r>
              <a:rPr lang="fi-FI" sz="1200" dirty="0">
                <a:latin typeface="Arial" panose="020B0604020202020204" pitchFamily="34" charset="0"/>
                <a:cs typeface="Arial" panose="020B0604020202020204" pitchFamily="34" charset="0"/>
              </a:rPr>
              <a:t> </a:t>
            </a:r>
          </a:p>
          <a:p>
            <a:r>
              <a:rPr lang="fi-FI" sz="1200" dirty="0">
                <a:latin typeface="Arial" panose="020B0604020202020204" pitchFamily="34" charset="0"/>
                <a:cs typeface="Arial" panose="020B0604020202020204" pitchFamily="34" charset="0"/>
              </a:rPr>
              <a:t>Yksi koululaisten aamu- ja iltapäivätoiminnan keskeisistä tavoitteista on toiminnan laadun kehittäminen. Kunnan tulee arvioida antamaansa tai hankkimaansa toimintaa sekä osallistua toimintansa ulkopuoliseen arviointiin. Arviointien keskeiset tulokset tulee julkistaa. </a:t>
            </a:r>
            <a:endParaRPr lang="fi-FI" sz="1200" dirty="0" smtClean="0">
              <a:latin typeface="Arial" panose="020B0604020202020204" pitchFamily="34" charset="0"/>
              <a:cs typeface="Arial" panose="020B0604020202020204" pitchFamily="34" charset="0"/>
            </a:endParaRPr>
          </a:p>
          <a:p>
            <a:endParaRPr lang="fi-FI" sz="1200" dirty="0">
              <a:latin typeface="Arial" panose="020B0604020202020204" pitchFamily="34" charset="0"/>
              <a:cs typeface="Arial" panose="020B0604020202020204" pitchFamily="34" charset="0"/>
            </a:endParaRPr>
          </a:p>
          <a:p>
            <a:endParaRPr lang="fi-FI" sz="1200" dirty="0" smtClean="0">
              <a:latin typeface="Arial" panose="020B0604020202020204" pitchFamily="34" charset="0"/>
              <a:cs typeface="Arial" panose="020B0604020202020204" pitchFamily="34" charset="0"/>
            </a:endParaRPr>
          </a:p>
          <a:p>
            <a:endParaRPr lang="fi-FI" sz="1200" dirty="0">
              <a:latin typeface="Arial" panose="020B0604020202020204" pitchFamily="34" charset="0"/>
              <a:cs typeface="Arial" panose="020B0604020202020204" pitchFamily="34" charset="0"/>
            </a:endParaRPr>
          </a:p>
          <a:p>
            <a:r>
              <a:rPr lang="fi-FI" sz="1200" b="1" dirty="0" smtClean="0">
                <a:latin typeface="Arial" panose="020B0604020202020204" pitchFamily="34" charset="0"/>
                <a:cs typeface="Arial" panose="020B0604020202020204" pitchFamily="34" charset="0"/>
              </a:rPr>
              <a:t>Jyväskylän </a:t>
            </a:r>
            <a:r>
              <a:rPr lang="fi-FI" sz="1200" b="1" dirty="0">
                <a:latin typeface="Arial" panose="020B0604020202020204" pitchFamily="34" charset="0"/>
                <a:cs typeface="Arial" panose="020B0604020202020204" pitchFamily="34" charset="0"/>
              </a:rPr>
              <a:t>seudun </a:t>
            </a:r>
            <a:r>
              <a:rPr lang="fi-FI" sz="1200" b="1" dirty="0" err="1">
                <a:latin typeface="Arial" panose="020B0604020202020204" pitchFamily="34" charset="0"/>
                <a:cs typeface="Arial" panose="020B0604020202020204" pitchFamily="34" charset="0"/>
              </a:rPr>
              <a:t>Jälkkäreissä</a:t>
            </a:r>
            <a:r>
              <a:rPr lang="fi-FI" sz="1200" b="1" dirty="0">
                <a:latin typeface="Arial" panose="020B0604020202020204" pitchFamily="34" charset="0"/>
                <a:cs typeface="Arial" panose="020B0604020202020204" pitchFamily="34" charset="0"/>
              </a:rPr>
              <a:t> ja </a:t>
            </a:r>
            <a:r>
              <a:rPr lang="fi-FI" sz="1200" b="1" dirty="0" err="1">
                <a:latin typeface="Arial" panose="020B0604020202020204" pitchFamily="34" charset="0"/>
                <a:cs typeface="Arial" panose="020B0604020202020204" pitchFamily="34" charset="0"/>
              </a:rPr>
              <a:t>Verteissä</a:t>
            </a:r>
            <a:r>
              <a:rPr lang="fi-FI" sz="1200" b="1" dirty="0">
                <a:latin typeface="Arial" panose="020B0604020202020204" pitchFamily="34" charset="0"/>
                <a:cs typeface="Arial" panose="020B0604020202020204" pitchFamily="34" charset="0"/>
              </a:rPr>
              <a:t> </a:t>
            </a:r>
            <a:r>
              <a:rPr lang="fi-FI" sz="1200" dirty="0">
                <a:latin typeface="Arial" panose="020B0604020202020204" pitchFamily="34" charset="0"/>
                <a:cs typeface="Arial" panose="020B0604020202020204" pitchFamily="34" charset="0"/>
              </a:rPr>
              <a:t>tavoitteiden  toteutuminen varmistetaan seurantakyselyjen avulla ja niiden tulosten huomioimisella toiminnan järjestämisessä. </a:t>
            </a:r>
          </a:p>
          <a:p>
            <a:r>
              <a:rPr lang="fi-FI" sz="1200" dirty="0">
                <a:latin typeface="Arial" panose="020B0604020202020204" pitchFamily="34" charset="0"/>
                <a:cs typeface="Arial" panose="020B0604020202020204" pitchFamily="34" charset="0"/>
              </a:rPr>
              <a:t> </a:t>
            </a:r>
          </a:p>
          <a:p>
            <a:r>
              <a:rPr lang="fi-FI" sz="1200" dirty="0">
                <a:latin typeface="Arial" panose="020B0604020202020204" pitchFamily="34" charset="0"/>
                <a:cs typeface="Arial" panose="020B0604020202020204" pitchFamily="34" charset="0"/>
              </a:rPr>
              <a:t>Kyselyjen kohderyhmät vaihtelevat Opetushallituksen asettaman seurannan mukaan</a:t>
            </a:r>
            <a:r>
              <a:rPr lang="fi-FI" sz="1200" dirty="0" smtClean="0">
                <a:latin typeface="Arial" panose="020B0604020202020204" pitchFamily="34" charset="0"/>
                <a:cs typeface="Arial" panose="020B0604020202020204" pitchFamily="34" charset="0"/>
              </a:rPr>
              <a:t>:</a:t>
            </a:r>
          </a:p>
          <a:p>
            <a:endParaRPr lang="fi-FI" sz="1200" dirty="0">
              <a:latin typeface="Arial" panose="020B0604020202020204" pitchFamily="34" charset="0"/>
              <a:cs typeface="Arial" panose="020B0604020202020204" pitchFamily="34" charset="0"/>
            </a:endParaRPr>
          </a:p>
          <a:p>
            <a:r>
              <a:rPr lang="fi-FI" sz="1200" dirty="0">
                <a:latin typeface="Arial" panose="020B0604020202020204" pitchFamily="34" charset="0"/>
                <a:cs typeface="Arial" panose="020B0604020202020204" pitchFamily="34" charset="0"/>
              </a:rPr>
              <a:t>*</a:t>
            </a:r>
            <a:r>
              <a:rPr lang="fi-FI" sz="1200" b="1" dirty="0">
                <a:latin typeface="Arial" panose="020B0604020202020204" pitchFamily="34" charset="0"/>
                <a:cs typeface="Arial" panose="020B0604020202020204" pitchFamily="34" charset="0"/>
              </a:rPr>
              <a:t>Lapsilta </a:t>
            </a:r>
            <a:r>
              <a:rPr lang="fi-FI" sz="1200" dirty="0">
                <a:latin typeface="Arial" panose="020B0604020202020204" pitchFamily="34" charset="0"/>
                <a:cs typeface="Arial" panose="020B0604020202020204" pitchFamily="34" charset="0"/>
              </a:rPr>
              <a:t>kysytään oman ryhmä toiminnasta, viihtymisestä, ohjaajista, kavereista, tiloista, välipaloista ja välineistä. </a:t>
            </a:r>
          </a:p>
          <a:p>
            <a:r>
              <a:rPr lang="fi-FI" sz="1200" dirty="0">
                <a:latin typeface="Arial" panose="020B0604020202020204" pitchFamily="34" charset="0"/>
                <a:cs typeface="Arial" panose="020B0604020202020204" pitchFamily="34" charset="0"/>
              </a:rPr>
              <a:t>* </a:t>
            </a:r>
            <a:r>
              <a:rPr lang="fi-FI" sz="1200" b="1" dirty="0">
                <a:latin typeface="Arial" panose="020B0604020202020204" pitchFamily="34" charset="0"/>
                <a:cs typeface="Arial" panose="020B0604020202020204" pitchFamily="34" charset="0"/>
              </a:rPr>
              <a:t>Vanhemmilta </a:t>
            </a:r>
            <a:r>
              <a:rPr lang="fi-FI" sz="1200" dirty="0">
                <a:latin typeface="Arial" panose="020B0604020202020204" pitchFamily="34" charset="0"/>
                <a:cs typeface="Arial" panose="020B0604020202020204" pitchFamily="34" charset="0"/>
              </a:rPr>
              <a:t>kysytään mm. tyytyväisyyttä tarjonnan määrään, sisältöön, ohjaajiin, yhteistyöhön sekä käsitystä lapsensa viihtymisestä toiminnassa. </a:t>
            </a:r>
          </a:p>
          <a:p>
            <a:r>
              <a:rPr lang="fi-FI" sz="1200" dirty="0">
                <a:latin typeface="Arial" panose="020B0604020202020204" pitchFamily="34" charset="0"/>
                <a:cs typeface="Arial" panose="020B0604020202020204" pitchFamily="34" charset="0"/>
              </a:rPr>
              <a:t>* </a:t>
            </a:r>
            <a:r>
              <a:rPr lang="fi-FI" sz="1200" b="1" dirty="0">
                <a:latin typeface="Arial" panose="020B0604020202020204" pitchFamily="34" charset="0"/>
                <a:cs typeface="Arial" panose="020B0604020202020204" pitchFamily="34" charset="0"/>
              </a:rPr>
              <a:t>Yhteistyötahoilta </a:t>
            </a:r>
            <a:r>
              <a:rPr lang="fi-FI" sz="1200" dirty="0">
                <a:latin typeface="Arial" panose="020B0604020202020204" pitchFamily="34" charset="0"/>
                <a:cs typeface="Arial" panose="020B0604020202020204" pitchFamily="34" charset="0"/>
              </a:rPr>
              <a:t>kysytään mm. perusteiden tavoitteiden toteutumisesta, yhteistyön toteutumisesta ja toiminnan laadukkuudesta </a:t>
            </a:r>
          </a:p>
          <a:p>
            <a:r>
              <a:rPr lang="fi-FI" sz="1200" dirty="0">
                <a:latin typeface="Arial" panose="020B0604020202020204" pitchFamily="34" charset="0"/>
                <a:cs typeface="Arial" panose="020B0604020202020204" pitchFamily="34" charset="0"/>
              </a:rPr>
              <a:t> </a:t>
            </a:r>
          </a:p>
          <a:p>
            <a:r>
              <a:rPr lang="fi-FI" sz="1200" dirty="0">
                <a:latin typeface="Arial" panose="020B0604020202020204" pitchFamily="34" charset="0"/>
                <a:cs typeface="Arial" panose="020B0604020202020204" pitchFamily="34" charset="0"/>
              </a:rPr>
              <a:t>Seuranta-kyselyssä selvitetään, ovatko aamu- ja iltapäivätoiminnassa mukana olevat tahot tyytyväisiä toimintaan sekä toteutuvatko toiminnalle asetetut tavoitteet heidän mielestään. Palveluntuottajien ja kunnan on oltava valmiita tarvittaessa muuttamaan toimintaansa saadun palautteen mukaan. Seurannan tulokset julkistetaan esittelemällä ne Sivistyslautakunnalle ja vuosittain pidettävissä ohjaajien toiminnansuunnittelupäivissä. </a:t>
            </a:r>
          </a:p>
          <a:p>
            <a:endParaRPr lang="fi-FI" sz="1200" dirty="0">
              <a:latin typeface="Arial" panose="020B0604020202020204" pitchFamily="34" charset="0"/>
              <a:cs typeface="Arial" panose="020B0604020202020204" pitchFamily="34" charset="0"/>
            </a:endParaRPr>
          </a:p>
          <a:p>
            <a:endParaRPr lang="fi-FI" dirty="0"/>
          </a:p>
        </p:txBody>
      </p:sp>
      <p:sp>
        <p:nvSpPr>
          <p:cNvPr id="4" name="Tekstiruutu 3"/>
          <p:cNvSpPr txBox="1"/>
          <p:nvPr/>
        </p:nvSpPr>
        <p:spPr>
          <a:xfrm>
            <a:off x="548680" y="683568"/>
            <a:ext cx="5760641" cy="1015663"/>
          </a:xfrm>
          <a:prstGeom prst="rect">
            <a:avLst/>
          </a:prstGeom>
          <a:noFill/>
        </p:spPr>
        <p:txBody>
          <a:bodyPr wrap="square" rtlCol="0">
            <a:spAutoFit/>
          </a:bodyPr>
          <a:lstStyle/>
          <a:p>
            <a:pPr algn="ctr"/>
            <a:r>
              <a:rPr lang="fi-FI" sz="2000" dirty="0" smtClean="0">
                <a:latin typeface="Arial" panose="020B0604020202020204" pitchFamily="34" charset="0"/>
                <a:cs typeface="Arial" panose="020B0604020202020204" pitchFamily="34" charset="0"/>
              </a:rPr>
              <a:t>10.1 TOIMINNAN SEURANTA JA ARVIOINTI JYVÄSSEUDUN AAMU- JA ILTAPÄIVÄTOIMINNASSA</a:t>
            </a:r>
            <a:endParaRPr lang="fi-FI"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831079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n paikkamerkki 1"/>
          <p:cNvSpPr>
            <a:spLocks noGrp="1"/>
          </p:cNvSpPr>
          <p:nvPr>
            <p:ph type="body" idx="1"/>
          </p:nvPr>
        </p:nvSpPr>
        <p:spPr>
          <a:xfrm>
            <a:off x="-1755576" y="251520"/>
            <a:ext cx="5829300" cy="288032"/>
          </a:xfrm>
        </p:spPr>
        <p:txBody>
          <a:bodyPr/>
          <a:lstStyle/>
          <a:p>
            <a:r>
              <a:rPr lang="fi-FI" sz="1400" b="1" dirty="0" smtClean="0">
                <a:solidFill>
                  <a:schemeClr val="tx1"/>
                </a:solidFill>
              </a:rPr>
              <a:t>Sisällysluettelo</a:t>
            </a:r>
            <a:endParaRPr lang="fi-FI" sz="1400" b="1" dirty="0">
              <a:solidFill>
                <a:schemeClr val="tx1"/>
              </a:solidFill>
            </a:endParaRPr>
          </a:p>
        </p:txBody>
      </p:sp>
      <p:sp>
        <p:nvSpPr>
          <p:cNvPr id="3" name="Otsikko 2"/>
          <p:cNvSpPr>
            <a:spLocks noGrp="1"/>
          </p:cNvSpPr>
          <p:nvPr>
            <p:ph type="title"/>
          </p:nvPr>
        </p:nvSpPr>
        <p:spPr>
          <a:xfrm>
            <a:off x="548680" y="467544"/>
            <a:ext cx="5976664" cy="8352929"/>
          </a:xfrm>
        </p:spPr>
        <p:txBody>
          <a:bodyPr/>
          <a:lstStyle/>
          <a:p>
            <a:pPr algn="l"/>
            <a:r>
              <a:rPr lang="fi-FI" sz="1000" dirty="0" smtClean="0"/>
              <a:t>1. Uuden työntekijän opas, Jyväskylän kaupunki</a:t>
            </a:r>
            <a:br>
              <a:rPr lang="fi-FI" sz="1000" dirty="0" smtClean="0"/>
            </a:br>
            <a:r>
              <a:rPr lang="fi-FI" sz="1000" dirty="0" smtClean="0"/>
              <a:t/>
            </a:r>
            <a:br>
              <a:rPr lang="fi-FI" sz="1000" dirty="0" smtClean="0"/>
            </a:br>
            <a:r>
              <a:rPr lang="fi-FI" sz="1000" dirty="0" smtClean="0"/>
              <a:t>2. Perusopetuksen aamu- ja iltapäivätoiminnan perusteet 2011</a:t>
            </a:r>
            <a:br>
              <a:rPr lang="fi-FI" sz="1000" dirty="0" smtClean="0"/>
            </a:br>
            <a:r>
              <a:rPr lang="fi-FI" sz="1000" dirty="0" smtClean="0"/>
              <a:t/>
            </a:r>
            <a:br>
              <a:rPr lang="fi-FI" sz="1000" dirty="0" smtClean="0"/>
            </a:br>
            <a:r>
              <a:rPr lang="fi-FI" sz="1000" dirty="0" smtClean="0"/>
              <a:t>3. Jyväskylän perusopetuksen aamu- ja iltapäivätoiminnan toimintasuunnitelma 1.8.2015 alkaen</a:t>
            </a:r>
            <a:br>
              <a:rPr lang="fi-FI" sz="1000" dirty="0" smtClean="0"/>
            </a:br>
            <a:r>
              <a:rPr lang="fi-FI" sz="1000" dirty="0" smtClean="0"/>
              <a:t/>
            </a:r>
            <a:br>
              <a:rPr lang="fi-FI" sz="1000" dirty="0" smtClean="0"/>
            </a:br>
            <a:r>
              <a:rPr lang="fi-FI" sz="1000" dirty="0" smtClean="0"/>
              <a:t>4. Toimintapaikka</a:t>
            </a:r>
            <a:br>
              <a:rPr lang="fi-FI" sz="1000" dirty="0" smtClean="0"/>
            </a:br>
            <a:r>
              <a:rPr lang="fi-FI" sz="1000" dirty="0"/>
              <a:t> 	</a:t>
            </a:r>
            <a:r>
              <a:rPr lang="fi-FI" sz="1000"/>
              <a:t>4</a:t>
            </a:r>
            <a:r>
              <a:rPr lang="fi-FI" sz="1000" smtClean="0"/>
              <a:t>.1 Toimintapaikan tiedot</a:t>
            </a:r>
            <a:r>
              <a:rPr lang="fi-FI" sz="1000" dirty="0" smtClean="0"/>
              <a:t/>
            </a:r>
            <a:br>
              <a:rPr lang="fi-FI" sz="1000" dirty="0" smtClean="0"/>
            </a:br>
            <a:r>
              <a:rPr lang="fi-FI" sz="1000" dirty="0" smtClean="0"/>
              <a:t/>
            </a:r>
            <a:br>
              <a:rPr lang="fi-FI" sz="1000" dirty="0" smtClean="0"/>
            </a:br>
            <a:r>
              <a:rPr lang="fi-FI" sz="1000" dirty="0" smtClean="0"/>
              <a:t>5. Toimintaryhmä</a:t>
            </a:r>
            <a:br>
              <a:rPr lang="fi-FI" sz="1000" dirty="0" smtClean="0"/>
            </a:br>
            <a:r>
              <a:rPr lang="fi-FI" sz="1000" dirty="0" smtClean="0"/>
              <a:t>	5.1 Ryhmän säännöt</a:t>
            </a:r>
            <a:br>
              <a:rPr lang="fi-FI" sz="1000" dirty="0" smtClean="0"/>
            </a:br>
            <a:r>
              <a:rPr lang="fi-FI" sz="1000" dirty="0"/>
              <a:t>	</a:t>
            </a:r>
            <a:r>
              <a:rPr lang="fi-FI" sz="1000" dirty="0" smtClean="0"/>
              <a:t>5.2 Päiväjärjestys</a:t>
            </a:r>
            <a:br>
              <a:rPr lang="fi-FI" sz="1000" dirty="0" smtClean="0"/>
            </a:br>
            <a:r>
              <a:rPr lang="fi-FI" sz="1000" dirty="0"/>
              <a:t>	5</a:t>
            </a:r>
            <a:r>
              <a:rPr lang="fi-FI" sz="1000" dirty="0" smtClean="0"/>
              <a:t>.3 Viikkosuunnitelma</a:t>
            </a:r>
            <a:br>
              <a:rPr lang="fi-FI" sz="1000" dirty="0" smtClean="0"/>
            </a:br>
            <a:r>
              <a:rPr lang="fi-FI" sz="1000" dirty="0"/>
              <a:t>	5</a:t>
            </a:r>
            <a:r>
              <a:rPr lang="fi-FI" sz="1000" dirty="0" smtClean="0"/>
              <a:t>.4 Lukukausisuunnitelma</a:t>
            </a:r>
            <a:br>
              <a:rPr lang="fi-FI" sz="1000" dirty="0" smtClean="0"/>
            </a:br>
            <a:r>
              <a:rPr lang="fi-FI" sz="1000" dirty="0"/>
              <a:t>	5</a:t>
            </a:r>
            <a:r>
              <a:rPr lang="fi-FI" sz="1000" dirty="0" smtClean="0"/>
              <a:t>.5 Lapsilista ja tiedot lapsista</a:t>
            </a:r>
            <a:br>
              <a:rPr lang="fi-FI" sz="1000" dirty="0" smtClean="0"/>
            </a:br>
            <a:r>
              <a:rPr lang="fi-FI" sz="1000" dirty="0"/>
              <a:t>	5</a:t>
            </a:r>
            <a:r>
              <a:rPr lang="fi-FI" sz="1000" dirty="0" smtClean="0"/>
              <a:t>.6 Välipalalista</a:t>
            </a:r>
            <a:br>
              <a:rPr lang="fi-FI" sz="1000" dirty="0" smtClean="0"/>
            </a:br>
            <a:r>
              <a:rPr lang="fi-FI" sz="1000" dirty="0"/>
              <a:t/>
            </a:r>
            <a:br>
              <a:rPr lang="fi-FI" sz="1000" dirty="0"/>
            </a:br>
            <a:r>
              <a:rPr lang="fi-FI" sz="1000" dirty="0"/>
              <a:t>6</a:t>
            </a:r>
            <a:r>
              <a:rPr lang="fi-FI" sz="1000" dirty="0" smtClean="0"/>
              <a:t>. Työntekijälle</a:t>
            </a:r>
            <a:br>
              <a:rPr lang="fi-FI" sz="1000" dirty="0" smtClean="0"/>
            </a:br>
            <a:r>
              <a:rPr lang="fi-FI" sz="1000" dirty="0"/>
              <a:t>	</a:t>
            </a:r>
            <a:r>
              <a:rPr lang="fi-FI" sz="1000" dirty="0" smtClean="0"/>
              <a:t>Ohjaajan vuosikello</a:t>
            </a:r>
            <a:br>
              <a:rPr lang="fi-FI" sz="1000" dirty="0" smtClean="0"/>
            </a:br>
            <a:r>
              <a:rPr lang="fi-FI" sz="1000" dirty="0"/>
              <a:t>	6</a:t>
            </a:r>
            <a:r>
              <a:rPr lang="fi-FI" sz="1000" dirty="0" smtClean="0"/>
              <a:t>.1 Ohjaajan tehtävät</a:t>
            </a:r>
            <a:br>
              <a:rPr lang="fi-FI" sz="1000" dirty="0" smtClean="0"/>
            </a:br>
            <a:r>
              <a:rPr lang="fi-FI" sz="1000" dirty="0"/>
              <a:t>	6</a:t>
            </a:r>
            <a:r>
              <a:rPr lang="fi-FI" sz="1000" dirty="0" smtClean="0"/>
              <a:t>.2 Vastuuohjaajan tehtävät</a:t>
            </a:r>
            <a:br>
              <a:rPr lang="fi-FI" sz="1000" dirty="0" smtClean="0"/>
            </a:br>
            <a:r>
              <a:rPr lang="fi-FI" sz="1000" dirty="0"/>
              <a:t>	6</a:t>
            </a:r>
            <a:r>
              <a:rPr lang="fi-FI" sz="1000" dirty="0" smtClean="0"/>
              <a:t>.3 Laskutus</a:t>
            </a:r>
            <a:br>
              <a:rPr lang="fi-FI" sz="1000" dirty="0" smtClean="0"/>
            </a:br>
            <a:r>
              <a:rPr lang="fi-FI" sz="1000" dirty="0"/>
              <a:t>	6</a:t>
            </a:r>
            <a:r>
              <a:rPr lang="fi-FI" sz="1000" dirty="0" smtClean="0"/>
              <a:t>.4 </a:t>
            </a:r>
            <a:r>
              <a:rPr lang="fi-FI" sz="1000" dirty="0" err="1" smtClean="0"/>
              <a:t>Peda.net</a:t>
            </a:r>
            <a:r>
              <a:rPr lang="fi-FI" sz="1000" dirty="0" smtClean="0"/>
              <a:t/>
            </a:r>
            <a:br>
              <a:rPr lang="fi-FI" sz="1000" dirty="0" smtClean="0"/>
            </a:br>
            <a:r>
              <a:rPr lang="fi-FI" sz="1000" dirty="0"/>
              <a:t/>
            </a:r>
            <a:br>
              <a:rPr lang="fi-FI" sz="1000" dirty="0"/>
            </a:br>
            <a:r>
              <a:rPr lang="fi-FI" sz="1000" dirty="0"/>
              <a:t>7</a:t>
            </a:r>
            <a:r>
              <a:rPr lang="fi-FI" sz="1000" dirty="0" smtClean="0"/>
              <a:t>. Yhteistyökumppanit</a:t>
            </a:r>
            <a:br>
              <a:rPr lang="fi-FI" sz="1000" dirty="0" smtClean="0"/>
            </a:br>
            <a:r>
              <a:rPr lang="fi-FI" sz="1000" dirty="0" smtClean="0"/>
              <a:t>	7.1 Yhteistyökumppanit ja muut toimintaryhmät yhteystietoineen</a:t>
            </a:r>
            <a:br>
              <a:rPr lang="fi-FI" sz="1000" dirty="0" smtClean="0"/>
            </a:br>
            <a:r>
              <a:rPr lang="fi-FI" sz="1000" dirty="0"/>
              <a:t/>
            </a:r>
            <a:br>
              <a:rPr lang="fi-FI" sz="1000" dirty="0"/>
            </a:br>
            <a:r>
              <a:rPr lang="fi-FI" sz="1000" dirty="0"/>
              <a:t>8</a:t>
            </a:r>
            <a:r>
              <a:rPr lang="fi-FI" sz="1000" dirty="0" smtClean="0"/>
              <a:t>. Turvallisuus</a:t>
            </a:r>
            <a:br>
              <a:rPr lang="fi-FI" sz="1000" dirty="0" smtClean="0"/>
            </a:br>
            <a:r>
              <a:rPr lang="fi-FI" sz="1000" dirty="0"/>
              <a:t>	8</a:t>
            </a:r>
            <a:r>
              <a:rPr lang="fi-FI" sz="1000" dirty="0" smtClean="0"/>
              <a:t>.1 Toimintapaikan turvallisuussuunnitelma</a:t>
            </a:r>
            <a:br>
              <a:rPr lang="fi-FI" sz="1000" dirty="0" smtClean="0"/>
            </a:br>
            <a:r>
              <a:rPr lang="fi-FI" sz="1000" dirty="0"/>
              <a:t>	8</a:t>
            </a:r>
            <a:r>
              <a:rPr lang="fi-FI" sz="1000" dirty="0" smtClean="0"/>
              <a:t>.2 Ensiaputarvikkeet</a:t>
            </a:r>
            <a:br>
              <a:rPr lang="fi-FI" sz="1000" dirty="0" smtClean="0"/>
            </a:br>
            <a:r>
              <a:rPr lang="fi-FI" sz="1000" dirty="0"/>
              <a:t>	8</a:t>
            </a:r>
            <a:r>
              <a:rPr lang="fi-FI" sz="1000" dirty="0" smtClean="0"/>
              <a:t>.3 Ensiapuohjeet</a:t>
            </a:r>
            <a:br>
              <a:rPr lang="fi-FI" sz="1000" dirty="0" smtClean="0"/>
            </a:br>
            <a:r>
              <a:rPr lang="fi-FI" sz="1000" dirty="0"/>
              <a:t>	8</a:t>
            </a:r>
            <a:r>
              <a:rPr lang="fi-FI" sz="1000" dirty="0" smtClean="0"/>
              <a:t>.4 Tapaturmailmoitus</a:t>
            </a:r>
            <a:br>
              <a:rPr lang="fi-FI" sz="1000" dirty="0" smtClean="0"/>
            </a:br>
            <a:r>
              <a:rPr lang="fi-FI" sz="1000" dirty="0"/>
              <a:t>	8</a:t>
            </a:r>
            <a:r>
              <a:rPr lang="fi-FI" sz="1000" dirty="0" smtClean="0"/>
              <a:t>.5 Vakuutusasiakirjat</a:t>
            </a:r>
            <a:br>
              <a:rPr lang="fi-FI" sz="1000" dirty="0" smtClean="0"/>
            </a:br>
            <a:r>
              <a:rPr lang="fi-FI" sz="1000" dirty="0"/>
              <a:t>	8</a:t>
            </a:r>
            <a:r>
              <a:rPr lang="fi-FI" sz="1000" dirty="0" smtClean="0"/>
              <a:t>.6 Toimintaohje karkaamistilanteissa</a:t>
            </a:r>
            <a:br>
              <a:rPr lang="fi-FI" sz="1000" dirty="0" smtClean="0"/>
            </a:br>
            <a:r>
              <a:rPr lang="fi-FI" sz="1000" dirty="0"/>
              <a:t>	</a:t>
            </a:r>
            <a:r>
              <a:rPr lang="fi-FI" sz="1000" dirty="0" smtClean="0"/>
              <a:t>8.7 Toimintaohje haastavan käytöksen kohtaamiseen, Jyväskylän kaupunki</a:t>
            </a:r>
            <a:br>
              <a:rPr lang="fi-FI" sz="1000" dirty="0" smtClean="0"/>
            </a:br>
            <a:r>
              <a:rPr lang="fi-FI" sz="1000" dirty="0"/>
              <a:t>	</a:t>
            </a:r>
            <a:r>
              <a:rPr lang="fi-FI" sz="1000" dirty="0" smtClean="0"/>
              <a:t>8.8 Toimintaohje uhkatilanteessa ja uhkatilanneselvitys</a:t>
            </a:r>
            <a:br>
              <a:rPr lang="fi-FI" sz="1000" dirty="0" smtClean="0"/>
            </a:br>
            <a:r>
              <a:rPr lang="fi-FI" sz="1000" dirty="0"/>
              <a:t>	</a:t>
            </a:r>
            <a:r>
              <a:rPr lang="fi-FI" sz="1000" dirty="0" smtClean="0"/>
              <a:t/>
            </a:r>
            <a:br>
              <a:rPr lang="fi-FI" sz="1000" dirty="0" smtClean="0"/>
            </a:br>
            <a:r>
              <a:rPr lang="fi-FI" sz="1000" dirty="0"/>
              <a:t/>
            </a:r>
            <a:br>
              <a:rPr lang="fi-FI" sz="1000" dirty="0"/>
            </a:br>
            <a:r>
              <a:rPr lang="fi-FI" sz="1000" dirty="0"/>
              <a:t>9</a:t>
            </a:r>
            <a:r>
              <a:rPr lang="fi-FI" sz="1000" dirty="0" smtClean="0"/>
              <a:t>. </a:t>
            </a:r>
            <a:r>
              <a:rPr lang="fi-FI" sz="1000" dirty="0" err="1" smtClean="0"/>
              <a:t>Osallistava</a:t>
            </a:r>
            <a:r>
              <a:rPr lang="fi-FI" sz="1000" dirty="0" smtClean="0"/>
              <a:t> kasvatus</a:t>
            </a:r>
            <a:br>
              <a:rPr lang="fi-FI" sz="1000" dirty="0" smtClean="0"/>
            </a:br>
            <a:r>
              <a:rPr lang="fi-FI" sz="1000" dirty="0"/>
              <a:t>	</a:t>
            </a:r>
            <a:r>
              <a:rPr lang="fi-FI" sz="1000" dirty="0" smtClean="0"/>
              <a:t>9.1 Suunnitelma </a:t>
            </a:r>
            <a:r>
              <a:rPr lang="fi-FI" sz="1000" dirty="0" err="1" smtClean="0"/>
              <a:t>osallistamisesta</a:t>
            </a:r>
            <a:r>
              <a:rPr lang="fi-FI" sz="1000" dirty="0" smtClean="0"/>
              <a:t/>
            </a:r>
            <a:br>
              <a:rPr lang="fi-FI" sz="1000" dirty="0" smtClean="0"/>
            </a:br>
            <a:r>
              <a:rPr lang="fi-FI" sz="1000" dirty="0"/>
              <a:t/>
            </a:r>
            <a:br>
              <a:rPr lang="fi-FI" sz="1000" dirty="0"/>
            </a:br>
            <a:r>
              <a:rPr lang="fi-FI" sz="1000" dirty="0" smtClean="0"/>
              <a:t>10. Laatu ja kehittäminen</a:t>
            </a:r>
            <a:br>
              <a:rPr lang="fi-FI" sz="1000" dirty="0" smtClean="0"/>
            </a:br>
            <a:r>
              <a:rPr lang="fi-FI" sz="1000" dirty="0"/>
              <a:t>	</a:t>
            </a:r>
            <a:r>
              <a:rPr lang="fi-FI" sz="1000" dirty="0" smtClean="0"/>
              <a:t>10.1 </a:t>
            </a:r>
            <a:r>
              <a:rPr lang="fi-FI" sz="1000" dirty="0"/>
              <a:t>Toiminnan seuranta ja arviointi Jyväskylänseudun aamu- </a:t>
            </a:r>
            <a:r>
              <a:rPr lang="fi-FI" sz="1000" dirty="0" smtClean="0"/>
              <a:t>ja iltapäivätoiminnassa</a:t>
            </a:r>
            <a:br>
              <a:rPr lang="fi-FI" sz="1000" dirty="0" smtClean="0"/>
            </a:br>
            <a:r>
              <a:rPr lang="fi-FI" sz="1000" dirty="0"/>
              <a:t/>
            </a:r>
            <a:br>
              <a:rPr lang="fi-FI" sz="1000" dirty="0"/>
            </a:br>
            <a:r>
              <a:rPr lang="fi-FI" sz="1000" dirty="0" smtClean="0"/>
              <a:t>11. Liitteet ja lomakepohjat</a:t>
            </a:r>
            <a:br>
              <a:rPr lang="fi-FI" sz="1000" dirty="0" smtClean="0"/>
            </a:br>
            <a:r>
              <a:rPr lang="fi-FI" sz="1000" dirty="0"/>
              <a:t>	</a:t>
            </a:r>
            <a:r>
              <a:rPr lang="fi-FI" sz="1000" dirty="0" smtClean="0"/>
              <a:t>11.1 </a:t>
            </a:r>
            <a:r>
              <a:rPr lang="fi-FI" sz="1000" dirty="0"/>
              <a:t>Hakulomake</a:t>
            </a:r>
            <a:br>
              <a:rPr lang="fi-FI" sz="1000" dirty="0"/>
            </a:br>
            <a:r>
              <a:rPr lang="fi-FI" sz="1000" dirty="0" smtClean="0"/>
              <a:t>	11.2 </a:t>
            </a:r>
            <a:r>
              <a:rPr lang="fi-FI" sz="1000" dirty="0"/>
              <a:t>Vahvistuslomake</a:t>
            </a:r>
            <a:br>
              <a:rPr lang="fi-FI" sz="1000" dirty="0"/>
            </a:br>
            <a:r>
              <a:rPr lang="fi-FI" sz="1000" dirty="0" smtClean="0"/>
              <a:t>	11.3 </a:t>
            </a:r>
            <a:r>
              <a:rPr lang="fi-FI" sz="1000" dirty="0"/>
              <a:t>Irtisanomisilmoitus/maksuperustemuutos</a:t>
            </a:r>
            <a:br>
              <a:rPr lang="fi-FI" sz="1000" dirty="0"/>
            </a:br>
            <a:r>
              <a:rPr lang="fi-FI" sz="1000" dirty="0" smtClean="0"/>
              <a:t>	11.4 </a:t>
            </a:r>
            <a:r>
              <a:rPr lang="fi-FI" sz="1000" dirty="0"/>
              <a:t>Asiakaskortti ja asiakaskortin liite</a:t>
            </a:r>
            <a:br>
              <a:rPr lang="fi-FI" sz="1000" dirty="0"/>
            </a:br>
            <a:r>
              <a:rPr lang="fi-FI" sz="1000" dirty="0" smtClean="0"/>
              <a:t>	11.5 </a:t>
            </a:r>
            <a:r>
              <a:rPr lang="fi-FI" sz="1000" dirty="0"/>
              <a:t>Koululaisten </a:t>
            </a:r>
            <a:r>
              <a:rPr lang="fi-FI" sz="1000" dirty="0" smtClean="0"/>
              <a:t>kotiinlähtöilmoitus</a:t>
            </a:r>
            <a:r>
              <a:rPr lang="fi-FI" sz="1000" dirty="0"/>
              <a:t/>
            </a:r>
            <a:br>
              <a:rPr lang="fi-FI" sz="1000" dirty="0"/>
            </a:br>
            <a:r>
              <a:rPr lang="fi-FI" sz="1000" dirty="0" smtClean="0"/>
              <a:t>	11.6 Ilmoitus lapsen osallistumisesta muuhun toimintaan (esim. terapia) ja muutosilmoitus</a:t>
            </a:r>
            <a:r>
              <a:rPr lang="fi-FI" sz="1000" dirty="0"/>
              <a:t/>
            </a:r>
            <a:br>
              <a:rPr lang="fi-FI" sz="1000" dirty="0"/>
            </a:br>
            <a:r>
              <a:rPr lang="fi-FI" sz="1000" dirty="0" smtClean="0"/>
              <a:t>	11.7 </a:t>
            </a:r>
            <a:r>
              <a:rPr lang="fi-FI" sz="1000" dirty="0"/>
              <a:t>Lääkkeenantoluvat ja lääkehoitosuunnitelma</a:t>
            </a:r>
            <a:br>
              <a:rPr lang="fi-FI" sz="1000" dirty="0"/>
            </a:br>
            <a:r>
              <a:rPr lang="fi-FI" sz="1000" dirty="0" smtClean="0"/>
              <a:t>	11.8 </a:t>
            </a:r>
            <a:r>
              <a:rPr lang="fi-FI" sz="1000" dirty="0"/>
              <a:t>Retkilupa ja retkisuunnitelma</a:t>
            </a:r>
            <a:br>
              <a:rPr lang="fi-FI" sz="1000" dirty="0"/>
            </a:br>
            <a:r>
              <a:rPr lang="fi-FI" sz="1000" dirty="0" smtClean="0"/>
              <a:t>	11.9 </a:t>
            </a:r>
            <a:r>
              <a:rPr lang="fi-FI" sz="1000" dirty="0"/>
              <a:t>Todistus lapsen äkillisestä sairastumisesta</a:t>
            </a:r>
            <a:br>
              <a:rPr lang="fi-FI" sz="1000" dirty="0"/>
            </a:br>
            <a:r>
              <a:rPr lang="fi-FI" sz="1000" dirty="0" smtClean="0"/>
              <a:t>	11.10 </a:t>
            </a:r>
            <a:r>
              <a:rPr lang="fi-FI" sz="1000" dirty="0"/>
              <a:t>Uhkatilanneselvitys</a:t>
            </a:r>
            <a:r>
              <a:rPr lang="fi-FI" sz="1000" dirty="0" smtClean="0"/>
              <a:t/>
            </a:r>
            <a:br>
              <a:rPr lang="fi-FI" sz="1000" dirty="0" smtClean="0"/>
            </a:br>
            <a:r>
              <a:rPr lang="fi-FI" sz="1000" dirty="0" smtClean="0"/>
              <a:t>	</a:t>
            </a:r>
            <a:r>
              <a:rPr lang="fi-FI" sz="1200" dirty="0"/>
              <a:t/>
            </a:r>
            <a:br>
              <a:rPr lang="fi-FI" sz="1200" dirty="0"/>
            </a:br>
            <a:r>
              <a:rPr lang="fi-FI" sz="1400" dirty="0" smtClean="0"/>
              <a:t/>
            </a:r>
            <a:br>
              <a:rPr lang="fi-FI" sz="1400" dirty="0" smtClean="0"/>
            </a:br>
            <a:r>
              <a:rPr lang="fi-FI" sz="1400" dirty="0"/>
              <a:t/>
            </a:r>
            <a:br>
              <a:rPr lang="fi-FI" sz="1400" dirty="0"/>
            </a:br>
            <a:endParaRPr lang="fi-FI" sz="1400" dirty="0"/>
          </a:p>
        </p:txBody>
      </p:sp>
    </p:spTree>
    <p:extLst>
      <p:ext uri="{BB962C8B-B14F-4D97-AF65-F5344CB8AC3E}">
        <p14:creationId xmlns:p14="http://schemas.microsoft.com/office/powerpoint/2010/main" val="61521772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n paikkamerkki 1"/>
          <p:cNvSpPr>
            <a:spLocks noGrp="1"/>
          </p:cNvSpPr>
          <p:nvPr>
            <p:ph type="body" idx="1"/>
          </p:nvPr>
        </p:nvSpPr>
        <p:spPr>
          <a:xfrm>
            <a:off x="548680" y="1187624"/>
            <a:ext cx="5829300" cy="1254099"/>
          </a:xfrm>
        </p:spPr>
        <p:txBody>
          <a:bodyPr/>
          <a:lstStyle/>
          <a:p>
            <a:r>
              <a:rPr lang="fi-FI" sz="3600" dirty="0" smtClean="0">
                <a:solidFill>
                  <a:schemeClr val="tx1"/>
                </a:solidFill>
              </a:rPr>
              <a:t>11. LIITTEET JA LOMAKEPOHJAT</a:t>
            </a:r>
            <a:endParaRPr lang="fi-FI" sz="3600" dirty="0">
              <a:solidFill>
                <a:schemeClr val="tx1"/>
              </a:solidFill>
            </a:endParaRPr>
          </a:p>
        </p:txBody>
      </p:sp>
      <p:sp>
        <p:nvSpPr>
          <p:cNvPr id="3" name="Otsikko 2"/>
          <p:cNvSpPr>
            <a:spLocks noGrp="1"/>
          </p:cNvSpPr>
          <p:nvPr>
            <p:ph type="title"/>
          </p:nvPr>
        </p:nvSpPr>
        <p:spPr/>
        <p:txBody>
          <a:bodyPr/>
          <a:lstStyle/>
          <a:p>
            <a:pPr algn="l"/>
            <a:r>
              <a:rPr lang="fi-FI" sz="1800" dirty="0" smtClean="0"/>
              <a:t>11.1 Hakulomake </a:t>
            </a:r>
            <a:r>
              <a:rPr lang="fi-FI" sz="1800" dirty="0" err="1" smtClean="0"/>
              <a:t>Jälkkäriin</a:t>
            </a:r>
            <a:r>
              <a:rPr lang="fi-FI" sz="1800" dirty="0" smtClean="0"/>
              <a:t> / ilmoittautuminen </a:t>
            </a:r>
            <a:r>
              <a:rPr lang="fi-FI" sz="1800" dirty="0" err="1" smtClean="0"/>
              <a:t>Vertti-toimintaan</a:t>
            </a:r>
            <a:r>
              <a:rPr lang="fi-FI" sz="1800" dirty="0" smtClean="0"/>
              <a:t/>
            </a:r>
            <a:br>
              <a:rPr lang="fi-FI" sz="1800" dirty="0" smtClean="0"/>
            </a:br>
            <a:r>
              <a:rPr lang="fi-FI" sz="1800" dirty="0" smtClean="0"/>
              <a:t>11.2 Vahvistuslomake</a:t>
            </a:r>
            <a:br>
              <a:rPr lang="fi-FI" sz="1800" dirty="0" smtClean="0"/>
            </a:br>
            <a:r>
              <a:rPr lang="fi-FI" sz="1800" dirty="0" smtClean="0"/>
              <a:t>11.3 Irtisanomisilmoitus/maksuperustemuutos</a:t>
            </a:r>
            <a:br>
              <a:rPr lang="fi-FI" sz="1800" dirty="0" smtClean="0"/>
            </a:br>
            <a:r>
              <a:rPr lang="fi-FI" sz="1800" dirty="0" smtClean="0"/>
              <a:t>11.4 Asiakaskortti ja asiakaskortin liite</a:t>
            </a:r>
            <a:br>
              <a:rPr lang="fi-FI" sz="1800" dirty="0" smtClean="0"/>
            </a:br>
            <a:r>
              <a:rPr lang="fi-FI" sz="1800" dirty="0" smtClean="0"/>
              <a:t>11.5 Koululaisten kotiinlähtöilmoitus</a:t>
            </a:r>
            <a:br>
              <a:rPr lang="fi-FI" sz="1800" dirty="0" smtClean="0"/>
            </a:br>
            <a:r>
              <a:rPr lang="fi-FI" sz="1800" dirty="0" smtClean="0"/>
              <a:t>11.6 </a:t>
            </a:r>
            <a:r>
              <a:rPr lang="fi-FI" sz="1800" dirty="0"/>
              <a:t>Ilmoitus lapsen osallistumisesta muuhun toimintaan (</a:t>
            </a:r>
            <a:r>
              <a:rPr lang="fi-FI" sz="1800" dirty="0" err="1"/>
              <a:t>esim.terapia</a:t>
            </a:r>
            <a:r>
              <a:rPr lang="fi-FI" sz="1800" dirty="0"/>
              <a:t>) ja muutosilmoitus</a:t>
            </a:r>
            <a:r>
              <a:rPr lang="fi-FI" sz="1800" dirty="0" smtClean="0"/>
              <a:t/>
            </a:r>
            <a:br>
              <a:rPr lang="fi-FI" sz="1800" dirty="0" smtClean="0"/>
            </a:br>
            <a:r>
              <a:rPr lang="fi-FI" sz="1800" dirty="0" smtClean="0"/>
              <a:t>11.7 Lääkkeenantoluvat ja lääkehoitosuunnitelma</a:t>
            </a:r>
            <a:br>
              <a:rPr lang="fi-FI" sz="1800" dirty="0" smtClean="0"/>
            </a:br>
            <a:r>
              <a:rPr lang="fi-FI" sz="1800" dirty="0" smtClean="0"/>
              <a:t>11.8 Retkilupa ja retkisuunnitelma</a:t>
            </a:r>
            <a:br>
              <a:rPr lang="fi-FI" sz="1800" dirty="0" smtClean="0"/>
            </a:br>
            <a:r>
              <a:rPr lang="fi-FI" sz="1800" dirty="0" smtClean="0"/>
              <a:t>11.9 Todistus lapsen äkillisestä sairastumisesta</a:t>
            </a:r>
            <a:br>
              <a:rPr lang="fi-FI" sz="1800" dirty="0" smtClean="0"/>
            </a:br>
            <a:r>
              <a:rPr lang="fi-FI" sz="1800" dirty="0" smtClean="0"/>
              <a:t>11.10 Uhkatilanneselvitys</a:t>
            </a:r>
            <a:br>
              <a:rPr lang="fi-FI" sz="1800" dirty="0" smtClean="0"/>
            </a:br>
            <a:r>
              <a:rPr lang="fi-FI" sz="1800" dirty="0" smtClean="0"/>
              <a:t>11.11 Tapaturmailmoitus</a:t>
            </a:r>
            <a:br>
              <a:rPr lang="fi-FI" sz="1800" dirty="0" smtClean="0"/>
            </a:br>
            <a:r>
              <a:rPr lang="fi-FI" sz="1800" dirty="0" smtClean="0"/>
              <a:t/>
            </a:r>
            <a:br>
              <a:rPr lang="fi-FI" sz="1800" dirty="0" smtClean="0"/>
            </a:br>
            <a:r>
              <a:rPr lang="fi-FI" sz="1800" dirty="0"/>
              <a:t/>
            </a:r>
            <a:br>
              <a:rPr lang="fi-FI" sz="1800" dirty="0"/>
            </a:br>
            <a:endParaRPr lang="fi-FI" sz="1800" dirty="0"/>
          </a:p>
        </p:txBody>
      </p:sp>
    </p:spTree>
    <p:extLst>
      <p:ext uri="{BB962C8B-B14F-4D97-AF65-F5344CB8AC3E}">
        <p14:creationId xmlns:p14="http://schemas.microsoft.com/office/powerpoint/2010/main" val="41514264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E:\mankola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2696" y="3619128"/>
            <a:ext cx="5040560" cy="3517191"/>
          </a:xfrm>
          <a:prstGeom prst="rect">
            <a:avLst/>
          </a:prstGeom>
          <a:noFill/>
          <a:effectLst>
            <a:softEdge rad="317500"/>
          </a:effectLst>
          <a:extLst>
            <a:ext uri="{909E8E84-426E-40DD-AFC4-6F175D3DCCD1}">
              <a14:hiddenFill xmlns:a14="http://schemas.microsoft.com/office/drawing/2010/main">
                <a:solidFill>
                  <a:srgbClr val="FFFFFF"/>
                </a:solidFill>
              </a14:hiddenFill>
            </a:ext>
          </a:extLst>
        </p:spPr>
      </p:pic>
      <p:sp>
        <p:nvSpPr>
          <p:cNvPr id="2" name="Tekstin paikkamerkki 1"/>
          <p:cNvSpPr>
            <a:spLocks noGrp="1"/>
          </p:cNvSpPr>
          <p:nvPr>
            <p:ph type="body" idx="1"/>
          </p:nvPr>
        </p:nvSpPr>
        <p:spPr>
          <a:xfrm>
            <a:off x="512469" y="1259632"/>
            <a:ext cx="5829300" cy="1224135"/>
          </a:xfrm>
        </p:spPr>
        <p:txBody>
          <a:bodyPr/>
          <a:lstStyle/>
          <a:p>
            <a:r>
              <a:rPr lang="fi-FI" sz="3600" dirty="0">
                <a:solidFill>
                  <a:schemeClr val="tx1"/>
                </a:solidFill>
              </a:rPr>
              <a:t>4</a:t>
            </a:r>
            <a:r>
              <a:rPr lang="fi-FI" sz="3600" dirty="0" smtClean="0">
                <a:solidFill>
                  <a:schemeClr val="tx1"/>
                </a:solidFill>
              </a:rPr>
              <a:t>. TOIMINTAPAIKKA</a:t>
            </a:r>
            <a:endParaRPr lang="fi-FI" sz="3600" dirty="0">
              <a:solidFill>
                <a:schemeClr val="tx1"/>
              </a:solidFill>
            </a:endParaRPr>
          </a:p>
        </p:txBody>
      </p:sp>
      <p:sp>
        <p:nvSpPr>
          <p:cNvPr id="3" name="Tekstiruutu 2"/>
          <p:cNvSpPr txBox="1"/>
          <p:nvPr/>
        </p:nvSpPr>
        <p:spPr>
          <a:xfrm>
            <a:off x="2060848" y="2771800"/>
            <a:ext cx="2732544" cy="369332"/>
          </a:xfrm>
          <a:prstGeom prst="rect">
            <a:avLst/>
          </a:prstGeom>
          <a:noFill/>
        </p:spPr>
        <p:txBody>
          <a:bodyPr wrap="none" rtlCol="0">
            <a:spAutoFit/>
          </a:bodyPr>
          <a:lstStyle/>
          <a:p>
            <a:pPr algn="ctr"/>
            <a:r>
              <a:rPr lang="fi-FI" dirty="0">
                <a:latin typeface="Arial" panose="020B0604020202020204" pitchFamily="34" charset="0"/>
                <a:cs typeface="Arial" panose="020B0604020202020204" pitchFamily="34" charset="0"/>
              </a:rPr>
              <a:t>4</a:t>
            </a:r>
            <a:r>
              <a:rPr lang="fi-FI" dirty="0" smtClean="0">
                <a:latin typeface="Arial" panose="020B0604020202020204" pitchFamily="34" charset="0"/>
                <a:cs typeface="Arial" panose="020B0604020202020204" pitchFamily="34" charset="0"/>
              </a:rPr>
              <a:t>.1 Toimintapaikan tiedot</a:t>
            </a:r>
            <a:endParaRPr lang="fi-FI"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898476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ulukko 1"/>
          <p:cNvGraphicFramePr>
            <a:graphicFrameLocks noGrp="1"/>
          </p:cNvGraphicFramePr>
          <p:nvPr>
            <p:extLst>
              <p:ext uri="{D42A27DB-BD31-4B8C-83A1-F6EECF244321}">
                <p14:modId xmlns:p14="http://schemas.microsoft.com/office/powerpoint/2010/main" val="3588232341"/>
              </p:ext>
            </p:extLst>
          </p:nvPr>
        </p:nvGraphicFramePr>
        <p:xfrm>
          <a:off x="548680" y="1331640"/>
          <a:ext cx="5760640" cy="7699767"/>
        </p:xfrm>
        <a:graphic>
          <a:graphicData uri="http://schemas.openxmlformats.org/drawingml/2006/table">
            <a:tbl>
              <a:tblPr firstRow="1" firstCol="1" bandRow="1">
                <a:tableStyleId>{5C22544A-7EE6-4342-B048-85BDC9FD1C3A}</a:tableStyleId>
              </a:tblPr>
              <a:tblGrid>
                <a:gridCol w="5760640"/>
              </a:tblGrid>
              <a:tr h="464438">
                <a:tc>
                  <a:txBody>
                    <a:bodyPr/>
                    <a:lstStyle/>
                    <a:p>
                      <a:pPr>
                        <a:lnSpc>
                          <a:spcPct val="150000"/>
                        </a:lnSpc>
                        <a:spcAft>
                          <a:spcPts val="0"/>
                        </a:spcAft>
                      </a:pPr>
                      <a:r>
                        <a:rPr lang="fi-FI" sz="900" dirty="0" smtClean="0">
                          <a:solidFill>
                            <a:schemeClr val="accent3"/>
                          </a:solidFill>
                          <a:effectLst/>
                        </a:rPr>
                        <a:t>Toimintapaikan</a:t>
                      </a:r>
                      <a:r>
                        <a:rPr lang="fi-FI" sz="900" baseline="0" dirty="0" smtClean="0">
                          <a:solidFill>
                            <a:schemeClr val="accent3"/>
                          </a:solidFill>
                          <a:effectLst/>
                        </a:rPr>
                        <a:t> nimi:</a:t>
                      </a:r>
                    </a:p>
                    <a:p>
                      <a:pPr>
                        <a:lnSpc>
                          <a:spcPct val="150000"/>
                        </a:lnSpc>
                        <a:spcAft>
                          <a:spcPts val="0"/>
                        </a:spcAft>
                      </a:pPr>
                      <a:r>
                        <a:rPr lang="fi-FI" sz="900" baseline="0" dirty="0" smtClean="0">
                          <a:solidFill>
                            <a:schemeClr val="accent3"/>
                          </a:solidFill>
                          <a:effectLst/>
                        </a:rPr>
                        <a:t>osoite</a:t>
                      </a:r>
                      <a:r>
                        <a:rPr lang="fi-FI" sz="900" dirty="0" smtClean="0">
                          <a:solidFill>
                            <a:schemeClr val="accent3"/>
                          </a:solidFill>
                          <a:effectLst/>
                        </a:rPr>
                        <a:t>:</a:t>
                      </a:r>
                    </a:p>
                    <a:p>
                      <a:pPr>
                        <a:lnSpc>
                          <a:spcPct val="150000"/>
                        </a:lnSpc>
                        <a:spcAft>
                          <a:spcPts val="0"/>
                        </a:spcAft>
                      </a:pPr>
                      <a:r>
                        <a:rPr lang="fi-FI" sz="900" dirty="0" smtClean="0">
                          <a:solidFill>
                            <a:schemeClr val="accent3"/>
                          </a:solidFill>
                          <a:effectLst/>
                        </a:rPr>
                        <a:t>Puhelinnumero:</a:t>
                      </a:r>
                      <a:endParaRPr lang="fi-FI" sz="900" dirty="0">
                        <a:solidFill>
                          <a:schemeClr val="accent3"/>
                        </a:solidFill>
                        <a:effectLst/>
                      </a:endParaRPr>
                    </a:p>
                    <a:p>
                      <a:pPr>
                        <a:lnSpc>
                          <a:spcPct val="150000"/>
                        </a:lnSpc>
                        <a:spcAft>
                          <a:spcPts val="0"/>
                        </a:spcAft>
                      </a:pPr>
                      <a:r>
                        <a:rPr lang="fi-FI" sz="900" dirty="0">
                          <a:solidFill>
                            <a:schemeClr val="accent3"/>
                          </a:solidFill>
                          <a:effectLst/>
                        </a:rPr>
                        <a:t> </a:t>
                      </a:r>
                      <a:endParaRPr lang="fi-FI" sz="900" dirty="0">
                        <a:solidFill>
                          <a:schemeClr val="accent3"/>
                        </a:solidFill>
                        <a:effectLst/>
                        <a:latin typeface="Comic Sans MS"/>
                        <a:ea typeface="Calibri"/>
                        <a:cs typeface="Calibri"/>
                      </a:endParaRPr>
                    </a:p>
                  </a:txBody>
                  <a:tcPr marL="50284" marR="50284" marT="0" marB="0">
                    <a:solidFill>
                      <a:schemeClr val="tx2">
                        <a:lumMod val="40000"/>
                        <a:lumOff val="60000"/>
                        <a:alpha val="67000"/>
                      </a:schemeClr>
                    </a:solidFill>
                  </a:tcPr>
                </a:tc>
              </a:tr>
              <a:tr h="422766">
                <a:tc>
                  <a:txBody>
                    <a:bodyPr/>
                    <a:lstStyle/>
                    <a:p>
                      <a:pPr>
                        <a:lnSpc>
                          <a:spcPct val="150000"/>
                        </a:lnSpc>
                        <a:spcAft>
                          <a:spcPts val="0"/>
                        </a:spcAft>
                      </a:pPr>
                      <a:r>
                        <a:rPr lang="fi-FI" sz="900" dirty="0" smtClean="0">
                          <a:solidFill>
                            <a:schemeClr val="accent3"/>
                          </a:solidFill>
                          <a:effectLst/>
                        </a:rPr>
                        <a:t>Palvelun</a:t>
                      </a:r>
                      <a:r>
                        <a:rPr lang="fi-FI" sz="900" baseline="0" dirty="0" smtClean="0">
                          <a:solidFill>
                            <a:schemeClr val="accent3"/>
                          </a:solidFill>
                          <a:effectLst/>
                        </a:rPr>
                        <a:t>tuottaja:</a:t>
                      </a:r>
                      <a:endParaRPr lang="fi-FI" sz="900" dirty="0">
                        <a:solidFill>
                          <a:schemeClr val="accent3"/>
                        </a:solidFill>
                        <a:effectLst/>
                      </a:endParaRPr>
                    </a:p>
                    <a:p>
                      <a:pPr>
                        <a:lnSpc>
                          <a:spcPct val="150000"/>
                        </a:lnSpc>
                        <a:spcAft>
                          <a:spcPts val="0"/>
                        </a:spcAft>
                      </a:pPr>
                      <a:r>
                        <a:rPr lang="fi-FI" sz="900" dirty="0">
                          <a:solidFill>
                            <a:schemeClr val="accent3"/>
                          </a:solidFill>
                          <a:effectLst/>
                        </a:rPr>
                        <a:t> </a:t>
                      </a:r>
                      <a:endParaRPr lang="fi-FI" sz="900" dirty="0">
                        <a:solidFill>
                          <a:schemeClr val="accent3"/>
                        </a:solidFill>
                        <a:effectLst/>
                        <a:latin typeface="Comic Sans MS"/>
                        <a:ea typeface="Calibri"/>
                        <a:cs typeface="Calibri"/>
                      </a:endParaRPr>
                    </a:p>
                  </a:txBody>
                  <a:tcPr marL="50284" marR="50284" marT="0" marB="0">
                    <a:solidFill>
                      <a:schemeClr val="tx2">
                        <a:lumMod val="40000"/>
                        <a:lumOff val="60000"/>
                        <a:alpha val="67000"/>
                      </a:schemeClr>
                    </a:solidFill>
                  </a:tcPr>
                </a:tc>
              </a:tr>
              <a:tr h="1400276">
                <a:tc>
                  <a:txBody>
                    <a:bodyPr/>
                    <a:lstStyle/>
                    <a:p>
                      <a:pPr>
                        <a:lnSpc>
                          <a:spcPct val="150000"/>
                        </a:lnSpc>
                        <a:spcAft>
                          <a:spcPts val="0"/>
                        </a:spcAft>
                      </a:pPr>
                      <a:r>
                        <a:rPr lang="fi-FI" sz="900" dirty="0">
                          <a:solidFill>
                            <a:schemeClr val="accent3"/>
                          </a:solidFill>
                          <a:effectLst/>
                        </a:rPr>
                        <a:t>Ohjaajat:</a:t>
                      </a:r>
                    </a:p>
                    <a:p>
                      <a:pPr>
                        <a:lnSpc>
                          <a:spcPct val="150000"/>
                        </a:lnSpc>
                        <a:spcAft>
                          <a:spcPts val="0"/>
                        </a:spcAft>
                      </a:pPr>
                      <a:r>
                        <a:rPr lang="fi-FI" sz="900" dirty="0">
                          <a:solidFill>
                            <a:schemeClr val="accent3"/>
                          </a:solidFill>
                          <a:effectLst/>
                        </a:rPr>
                        <a:t> </a:t>
                      </a:r>
                    </a:p>
                    <a:p>
                      <a:pPr>
                        <a:lnSpc>
                          <a:spcPct val="150000"/>
                        </a:lnSpc>
                        <a:spcAft>
                          <a:spcPts val="0"/>
                        </a:spcAft>
                      </a:pPr>
                      <a:r>
                        <a:rPr lang="fi-FI" sz="900" dirty="0">
                          <a:solidFill>
                            <a:schemeClr val="accent3"/>
                          </a:solidFill>
                          <a:effectLst/>
                        </a:rPr>
                        <a:t> </a:t>
                      </a:r>
                    </a:p>
                    <a:p>
                      <a:pPr>
                        <a:lnSpc>
                          <a:spcPct val="150000"/>
                        </a:lnSpc>
                        <a:spcAft>
                          <a:spcPts val="0"/>
                        </a:spcAft>
                      </a:pPr>
                      <a:r>
                        <a:rPr lang="fi-FI" sz="900" dirty="0">
                          <a:solidFill>
                            <a:schemeClr val="accent3"/>
                          </a:solidFill>
                          <a:effectLst/>
                        </a:rPr>
                        <a:t> </a:t>
                      </a:r>
                    </a:p>
                    <a:p>
                      <a:pPr>
                        <a:lnSpc>
                          <a:spcPct val="150000"/>
                        </a:lnSpc>
                        <a:spcAft>
                          <a:spcPts val="0"/>
                        </a:spcAft>
                      </a:pPr>
                      <a:r>
                        <a:rPr lang="fi-FI" sz="900" dirty="0">
                          <a:solidFill>
                            <a:schemeClr val="accent3"/>
                          </a:solidFill>
                          <a:effectLst/>
                        </a:rPr>
                        <a:t> </a:t>
                      </a:r>
                    </a:p>
                    <a:p>
                      <a:pPr>
                        <a:lnSpc>
                          <a:spcPct val="150000"/>
                        </a:lnSpc>
                        <a:spcAft>
                          <a:spcPts val="0"/>
                        </a:spcAft>
                      </a:pPr>
                      <a:r>
                        <a:rPr lang="fi-FI" sz="900" dirty="0">
                          <a:solidFill>
                            <a:schemeClr val="accent3"/>
                          </a:solidFill>
                          <a:effectLst/>
                        </a:rPr>
                        <a:t> </a:t>
                      </a:r>
                      <a:endParaRPr lang="fi-FI" sz="900" dirty="0">
                        <a:solidFill>
                          <a:schemeClr val="accent3"/>
                        </a:solidFill>
                        <a:effectLst/>
                        <a:latin typeface="Comic Sans MS"/>
                        <a:ea typeface="Calibri"/>
                        <a:cs typeface="Calibri"/>
                      </a:endParaRPr>
                    </a:p>
                  </a:txBody>
                  <a:tcPr marL="50284" marR="50284" marT="0" marB="0">
                    <a:solidFill>
                      <a:schemeClr val="tx2">
                        <a:lumMod val="40000"/>
                        <a:lumOff val="60000"/>
                        <a:alpha val="67000"/>
                      </a:schemeClr>
                    </a:solidFill>
                  </a:tcPr>
                </a:tc>
              </a:tr>
              <a:tr h="1941590">
                <a:tc>
                  <a:txBody>
                    <a:bodyPr/>
                    <a:lstStyle/>
                    <a:p>
                      <a:pPr>
                        <a:lnSpc>
                          <a:spcPct val="150000"/>
                        </a:lnSpc>
                        <a:spcAft>
                          <a:spcPts val="0"/>
                        </a:spcAft>
                      </a:pPr>
                      <a:r>
                        <a:rPr lang="fi-FI" sz="900" dirty="0">
                          <a:solidFill>
                            <a:schemeClr val="accent3"/>
                          </a:solidFill>
                          <a:effectLst/>
                        </a:rPr>
                        <a:t>Koulun yhteystiedot:</a:t>
                      </a:r>
                    </a:p>
                    <a:p>
                      <a:pPr>
                        <a:lnSpc>
                          <a:spcPct val="150000"/>
                        </a:lnSpc>
                        <a:spcAft>
                          <a:spcPts val="0"/>
                        </a:spcAft>
                      </a:pPr>
                      <a:r>
                        <a:rPr lang="fi-FI" sz="900" dirty="0">
                          <a:solidFill>
                            <a:schemeClr val="accent3"/>
                          </a:solidFill>
                          <a:effectLst/>
                        </a:rPr>
                        <a:t>Rehtori</a:t>
                      </a:r>
                    </a:p>
                    <a:p>
                      <a:pPr>
                        <a:lnSpc>
                          <a:spcPct val="150000"/>
                        </a:lnSpc>
                        <a:spcAft>
                          <a:spcPts val="0"/>
                        </a:spcAft>
                      </a:pPr>
                      <a:r>
                        <a:rPr lang="fi-FI" sz="900" dirty="0">
                          <a:solidFill>
                            <a:schemeClr val="accent3"/>
                          </a:solidFill>
                          <a:effectLst/>
                        </a:rPr>
                        <a:t>Koulusihteeri</a:t>
                      </a:r>
                    </a:p>
                    <a:p>
                      <a:pPr>
                        <a:lnSpc>
                          <a:spcPct val="150000"/>
                        </a:lnSpc>
                        <a:spcAft>
                          <a:spcPts val="0"/>
                        </a:spcAft>
                      </a:pPr>
                      <a:r>
                        <a:rPr lang="fi-FI" sz="900" dirty="0" smtClean="0">
                          <a:solidFill>
                            <a:schemeClr val="accent3"/>
                          </a:solidFill>
                          <a:effectLst/>
                        </a:rPr>
                        <a:t>Opettajat</a:t>
                      </a:r>
                    </a:p>
                    <a:p>
                      <a:pPr>
                        <a:lnSpc>
                          <a:spcPct val="150000"/>
                        </a:lnSpc>
                        <a:spcAft>
                          <a:spcPts val="0"/>
                        </a:spcAft>
                      </a:pPr>
                      <a:endParaRPr lang="fi-FI" sz="900" dirty="0">
                        <a:solidFill>
                          <a:schemeClr val="accent3"/>
                        </a:solidFill>
                        <a:effectLst/>
                      </a:endParaRPr>
                    </a:p>
                    <a:p>
                      <a:pPr>
                        <a:lnSpc>
                          <a:spcPct val="150000"/>
                        </a:lnSpc>
                        <a:spcAft>
                          <a:spcPts val="0"/>
                        </a:spcAft>
                      </a:pPr>
                      <a:r>
                        <a:rPr lang="fi-FI" sz="900" dirty="0">
                          <a:solidFill>
                            <a:schemeClr val="accent3"/>
                          </a:solidFill>
                          <a:effectLst/>
                        </a:rPr>
                        <a:t>Terveydenhoitaja</a:t>
                      </a:r>
                    </a:p>
                    <a:p>
                      <a:pPr>
                        <a:lnSpc>
                          <a:spcPct val="150000"/>
                        </a:lnSpc>
                        <a:spcAft>
                          <a:spcPts val="0"/>
                        </a:spcAft>
                      </a:pPr>
                      <a:r>
                        <a:rPr lang="fi-FI" sz="900" dirty="0">
                          <a:solidFill>
                            <a:schemeClr val="accent3"/>
                          </a:solidFill>
                          <a:effectLst/>
                        </a:rPr>
                        <a:t>Koulupsykologi</a:t>
                      </a:r>
                    </a:p>
                    <a:p>
                      <a:pPr>
                        <a:lnSpc>
                          <a:spcPct val="150000"/>
                        </a:lnSpc>
                        <a:spcAft>
                          <a:spcPts val="0"/>
                        </a:spcAft>
                      </a:pPr>
                      <a:r>
                        <a:rPr lang="fi-FI" sz="900" dirty="0" smtClean="0">
                          <a:solidFill>
                            <a:schemeClr val="accent3"/>
                          </a:solidFill>
                          <a:effectLst/>
                        </a:rPr>
                        <a:t>Koulukuraattori</a:t>
                      </a:r>
                    </a:p>
                    <a:p>
                      <a:pPr>
                        <a:lnSpc>
                          <a:spcPct val="150000"/>
                        </a:lnSpc>
                        <a:spcAft>
                          <a:spcPts val="0"/>
                        </a:spcAft>
                      </a:pPr>
                      <a:endParaRPr lang="fi-FI" sz="900" dirty="0">
                        <a:solidFill>
                          <a:schemeClr val="accent3"/>
                        </a:solidFill>
                        <a:effectLst/>
                        <a:latin typeface="Comic Sans MS"/>
                        <a:ea typeface="Calibri"/>
                        <a:cs typeface="Calibri"/>
                      </a:endParaRPr>
                    </a:p>
                  </a:txBody>
                  <a:tcPr marL="50284" marR="50284" marT="0" marB="0">
                    <a:solidFill>
                      <a:schemeClr val="tx2">
                        <a:lumMod val="40000"/>
                        <a:lumOff val="60000"/>
                        <a:alpha val="67000"/>
                      </a:schemeClr>
                    </a:solidFill>
                  </a:tcPr>
                </a:tc>
              </a:tr>
              <a:tr h="464438">
                <a:tc>
                  <a:txBody>
                    <a:bodyPr/>
                    <a:lstStyle/>
                    <a:p>
                      <a:pPr>
                        <a:lnSpc>
                          <a:spcPct val="150000"/>
                        </a:lnSpc>
                        <a:spcAft>
                          <a:spcPts val="0"/>
                        </a:spcAft>
                      </a:pPr>
                      <a:r>
                        <a:rPr lang="fi-FI" sz="900">
                          <a:solidFill>
                            <a:schemeClr val="accent3"/>
                          </a:solidFill>
                          <a:effectLst/>
                        </a:rPr>
                        <a:t>Välipalan toimittaja:</a:t>
                      </a:r>
                    </a:p>
                    <a:p>
                      <a:pPr>
                        <a:lnSpc>
                          <a:spcPct val="150000"/>
                        </a:lnSpc>
                        <a:spcAft>
                          <a:spcPts val="0"/>
                        </a:spcAft>
                      </a:pPr>
                      <a:r>
                        <a:rPr lang="fi-FI" sz="900">
                          <a:solidFill>
                            <a:schemeClr val="accent3"/>
                          </a:solidFill>
                          <a:effectLst/>
                        </a:rPr>
                        <a:t> </a:t>
                      </a:r>
                      <a:endParaRPr lang="fi-FI" sz="900">
                        <a:solidFill>
                          <a:schemeClr val="accent3"/>
                        </a:solidFill>
                        <a:effectLst/>
                        <a:latin typeface="Comic Sans MS"/>
                        <a:ea typeface="Calibri"/>
                        <a:cs typeface="Calibri"/>
                      </a:endParaRPr>
                    </a:p>
                  </a:txBody>
                  <a:tcPr marL="50284" marR="50284" marT="0" marB="0">
                    <a:solidFill>
                      <a:schemeClr val="tx2">
                        <a:lumMod val="40000"/>
                        <a:lumOff val="60000"/>
                        <a:alpha val="67000"/>
                      </a:schemeClr>
                    </a:solidFill>
                  </a:tcPr>
                </a:tc>
              </a:tr>
              <a:tr h="431464">
                <a:tc>
                  <a:txBody>
                    <a:bodyPr/>
                    <a:lstStyle/>
                    <a:p>
                      <a:pPr>
                        <a:lnSpc>
                          <a:spcPct val="150000"/>
                        </a:lnSpc>
                        <a:spcAft>
                          <a:spcPts val="0"/>
                        </a:spcAft>
                      </a:pPr>
                      <a:r>
                        <a:rPr lang="fi-FI" sz="900" dirty="0">
                          <a:solidFill>
                            <a:schemeClr val="accent3"/>
                          </a:solidFill>
                          <a:effectLst/>
                        </a:rPr>
                        <a:t>Huoltomies</a:t>
                      </a:r>
                      <a:r>
                        <a:rPr lang="fi-FI" sz="900" dirty="0" smtClean="0">
                          <a:solidFill>
                            <a:schemeClr val="accent3"/>
                          </a:solidFill>
                          <a:effectLst/>
                        </a:rPr>
                        <a:t>:</a:t>
                      </a:r>
                    </a:p>
                    <a:p>
                      <a:pPr>
                        <a:lnSpc>
                          <a:spcPct val="150000"/>
                        </a:lnSpc>
                        <a:spcAft>
                          <a:spcPts val="0"/>
                        </a:spcAft>
                      </a:pPr>
                      <a:endParaRPr lang="fi-FI" sz="900" dirty="0">
                        <a:solidFill>
                          <a:schemeClr val="accent3"/>
                        </a:solidFill>
                        <a:effectLst/>
                        <a:latin typeface="Comic Sans MS"/>
                        <a:ea typeface="Calibri"/>
                        <a:cs typeface="Calibri"/>
                      </a:endParaRPr>
                    </a:p>
                  </a:txBody>
                  <a:tcPr marL="50284" marR="50284" marT="0" marB="0">
                    <a:solidFill>
                      <a:schemeClr val="tx2">
                        <a:lumMod val="40000"/>
                        <a:lumOff val="60000"/>
                        <a:alpha val="67000"/>
                      </a:schemeClr>
                    </a:solidFill>
                  </a:tcPr>
                </a:tc>
              </a:tr>
              <a:tr h="464438">
                <a:tc>
                  <a:txBody>
                    <a:bodyPr/>
                    <a:lstStyle/>
                    <a:p>
                      <a:pPr>
                        <a:lnSpc>
                          <a:spcPct val="150000"/>
                        </a:lnSpc>
                        <a:spcAft>
                          <a:spcPts val="0"/>
                        </a:spcAft>
                      </a:pPr>
                      <a:r>
                        <a:rPr lang="fi-FI" sz="900" dirty="0" err="1">
                          <a:solidFill>
                            <a:schemeClr val="accent3"/>
                          </a:solidFill>
                          <a:effectLst/>
                        </a:rPr>
                        <a:t>Jälkkäri</a:t>
                      </a:r>
                      <a:r>
                        <a:rPr lang="fi-FI" sz="900" dirty="0">
                          <a:solidFill>
                            <a:schemeClr val="accent3"/>
                          </a:solidFill>
                          <a:effectLst/>
                        </a:rPr>
                        <a:t> koordinaattori / </a:t>
                      </a:r>
                      <a:r>
                        <a:rPr lang="fi-FI" sz="900" dirty="0" err="1">
                          <a:solidFill>
                            <a:schemeClr val="accent3"/>
                          </a:solidFill>
                          <a:effectLst/>
                        </a:rPr>
                        <a:t>Vertti-suunnittelija</a:t>
                      </a:r>
                      <a:r>
                        <a:rPr lang="fi-FI" sz="900" dirty="0">
                          <a:solidFill>
                            <a:schemeClr val="accent3"/>
                          </a:solidFill>
                          <a:effectLst/>
                        </a:rPr>
                        <a:t>:</a:t>
                      </a:r>
                    </a:p>
                    <a:p>
                      <a:pPr>
                        <a:lnSpc>
                          <a:spcPct val="150000"/>
                        </a:lnSpc>
                        <a:spcAft>
                          <a:spcPts val="0"/>
                        </a:spcAft>
                      </a:pPr>
                      <a:r>
                        <a:rPr lang="fi-FI" sz="900" dirty="0">
                          <a:solidFill>
                            <a:schemeClr val="accent3"/>
                          </a:solidFill>
                          <a:effectLst/>
                        </a:rPr>
                        <a:t> </a:t>
                      </a:r>
                      <a:r>
                        <a:rPr lang="fi-FI" sz="900" baseline="0" dirty="0" smtClean="0">
                          <a:solidFill>
                            <a:schemeClr val="accent3"/>
                          </a:solidFill>
                          <a:effectLst/>
                        </a:rPr>
                        <a:t>Tella Vuolle-Oranen  014-266 4036,  050-369 2771 , </a:t>
                      </a:r>
                      <a:r>
                        <a:rPr lang="fi-FI" sz="900" baseline="0" dirty="0" err="1" smtClean="0">
                          <a:solidFill>
                            <a:schemeClr val="accent3"/>
                          </a:solidFill>
                          <a:effectLst/>
                          <a:hlinkClick r:id="rId2"/>
                        </a:rPr>
                        <a:t>tella.vuolle-oranen@jkl.fi</a:t>
                      </a:r>
                      <a:endParaRPr lang="fi-FI" sz="900" baseline="0" dirty="0" smtClean="0">
                        <a:solidFill>
                          <a:schemeClr val="accent3"/>
                        </a:solidFill>
                        <a:effectLst/>
                      </a:endParaRPr>
                    </a:p>
                    <a:p>
                      <a:pPr marL="0" marR="0" indent="0" algn="l" defTabSz="457200" rtl="0" eaLnBrk="1" fontAlgn="auto" latinLnBrk="0" hangingPunct="1">
                        <a:lnSpc>
                          <a:spcPct val="150000"/>
                        </a:lnSpc>
                        <a:spcBef>
                          <a:spcPts val="0"/>
                        </a:spcBef>
                        <a:spcAft>
                          <a:spcPts val="0"/>
                        </a:spcAft>
                        <a:buClrTx/>
                        <a:buSzTx/>
                        <a:buFontTx/>
                        <a:buNone/>
                        <a:tabLst/>
                        <a:defRPr/>
                      </a:pPr>
                      <a:r>
                        <a:rPr lang="fi-FI" sz="900" baseline="0" dirty="0" smtClean="0">
                          <a:solidFill>
                            <a:schemeClr val="accent3"/>
                          </a:solidFill>
                          <a:effectLst/>
                        </a:rPr>
                        <a:t> Eija Rajalainen 014- 266 1985, 050-311 8871, </a:t>
                      </a:r>
                      <a:r>
                        <a:rPr lang="fi-FI" sz="900" baseline="0" dirty="0" err="1" smtClean="0">
                          <a:solidFill>
                            <a:schemeClr val="accent3"/>
                          </a:solidFill>
                          <a:effectLst/>
                          <a:hlinkClick r:id="rId3"/>
                        </a:rPr>
                        <a:t>eija.rajalainen@jkl.fi</a:t>
                      </a:r>
                      <a:endParaRPr lang="fi-FI" sz="900" baseline="0" dirty="0" smtClean="0">
                        <a:solidFill>
                          <a:schemeClr val="accent3"/>
                        </a:solidFill>
                        <a:effectLst/>
                      </a:endParaRPr>
                    </a:p>
                    <a:p>
                      <a:pPr>
                        <a:lnSpc>
                          <a:spcPct val="150000"/>
                        </a:lnSpc>
                        <a:spcAft>
                          <a:spcPts val="0"/>
                        </a:spcAft>
                      </a:pPr>
                      <a:endParaRPr lang="fi-FI" sz="900" dirty="0">
                        <a:solidFill>
                          <a:schemeClr val="accent3"/>
                        </a:solidFill>
                        <a:effectLst/>
                        <a:latin typeface="Comic Sans MS"/>
                        <a:ea typeface="Calibri"/>
                        <a:cs typeface="Calibri"/>
                      </a:endParaRPr>
                    </a:p>
                  </a:txBody>
                  <a:tcPr marL="50284" marR="50284" marT="0" marB="0">
                    <a:solidFill>
                      <a:schemeClr val="tx2">
                        <a:lumMod val="40000"/>
                        <a:lumOff val="60000"/>
                        <a:alpha val="67000"/>
                      </a:schemeClr>
                    </a:solidFill>
                  </a:tcPr>
                </a:tc>
              </a:tr>
              <a:tr h="928875">
                <a:tc>
                  <a:txBody>
                    <a:bodyPr/>
                    <a:lstStyle/>
                    <a:p>
                      <a:pPr>
                        <a:lnSpc>
                          <a:spcPct val="150000"/>
                        </a:lnSpc>
                        <a:spcAft>
                          <a:spcPts val="0"/>
                        </a:spcAft>
                      </a:pPr>
                      <a:r>
                        <a:rPr lang="fi-FI" sz="900" dirty="0">
                          <a:solidFill>
                            <a:schemeClr val="accent3"/>
                          </a:solidFill>
                          <a:effectLst/>
                        </a:rPr>
                        <a:t>Muut tärkeät yhteystiedot</a:t>
                      </a:r>
                      <a:r>
                        <a:rPr lang="fi-FI" sz="900" dirty="0" smtClean="0">
                          <a:solidFill>
                            <a:schemeClr val="accent3"/>
                          </a:solidFill>
                          <a:effectLst/>
                        </a:rPr>
                        <a:t>:</a:t>
                      </a:r>
                    </a:p>
                    <a:p>
                      <a:pPr>
                        <a:lnSpc>
                          <a:spcPct val="150000"/>
                        </a:lnSpc>
                        <a:spcAft>
                          <a:spcPts val="0"/>
                        </a:spcAft>
                      </a:pPr>
                      <a:r>
                        <a:rPr lang="fi-FI" sz="900" dirty="0" err="1" smtClean="0">
                          <a:solidFill>
                            <a:schemeClr val="accent3"/>
                          </a:solidFill>
                          <a:effectLst/>
                        </a:rPr>
                        <a:t>Jälkkärin</a:t>
                      </a:r>
                      <a:r>
                        <a:rPr lang="fi-FI" sz="900" baseline="0" dirty="0" smtClean="0">
                          <a:solidFill>
                            <a:schemeClr val="accent3"/>
                          </a:solidFill>
                          <a:effectLst/>
                        </a:rPr>
                        <a:t> koordinaattori</a:t>
                      </a:r>
                    </a:p>
                    <a:p>
                      <a:pPr>
                        <a:lnSpc>
                          <a:spcPct val="150000"/>
                        </a:lnSpc>
                        <a:spcAft>
                          <a:spcPts val="0"/>
                        </a:spcAft>
                      </a:pPr>
                      <a:endParaRPr lang="fi-FI" sz="900" dirty="0">
                        <a:solidFill>
                          <a:schemeClr val="accent3"/>
                        </a:solidFill>
                        <a:effectLst/>
                      </a:endParaRPr>
                    </a:p>
                    <a:p>
                      <a:pPr>
                        <a:lnSpc>
                          <a:spcPct val="150000"/>
                        </a:lnSpc>
                        <a:spcAft>
                          <a:spcPts val="0"/>
                        </a:spcAft>
                      </a:pPr>
                      <a:r>
                        <a:rPr lang="fi-FI" sz="900" dirty="0">
                          <a:solidFill>
                            <a:schemeClr val="accent3"/>
                          </a:solidFill>
                          <a:effectLst/>
                        </a:rPr>
                        <a:t> </a:t>
                      </a:r>
                      <a:endParaRPr lang="fi-FI" sz="900" dirty="0">
                        <a:solidFill>
                          <a:schemeClr val="accent3"/>
                        </a:solidFill>
                        <a:effectLst/>
                        <a:latin typeface="Comic Sans MS"/>
                        <a:ea typeface="Calibri"/>
                        <a:cs typeface="Calibri"/>
                      </a:endParaRPr>
                    </a:p>
                  </a:txBody>
                  <a:tcPr marL="50284" marR="50284" marT="0" marB="0">
                    <a:solidFill>
                      <a:schemeClr val="tx2">
                        <a:lumMod val="40000"/>
                        <a:lumOff val="60000"/>
                        <a:alpha val="67000"/>
                      </a:schemeClr>
                    </a:solidFill>
                  </a:tcPr>
                </a:tc>
              </a:tr>
              <a:tr h="464438">
                <a:tc>
                  <a:txBody>
                    <a:bodyPr/>
                    <a:lstStyle/>
                    <a:p>
                      <a:pPr>
                        <a:lnSpc>
                          <a:spcPct val="150000"/>
                        </a:lnSpc>
                        <a:spcAft>
                          <a:spcPts val="0"/>
                        </a:spcAft>
                      </a:pPr>
                      <a:r>
                        <a:rPr lang="fi-FI" sz="900" dirty="0">
                          <a:solidFill>
                            <a:schemeClr val="accent3"/>
                          </a:solidFill>
                          <a:effectLst/>
                        </a:rPr>
                        <a:t>HÄTÄNUMERO           </a:t>
                      </a:r>
                      <a:r>
                        <a:rPr lang="fi-FI" sz="1900" dirty="0">
                          <a:solidFill>
                            <a:schemeClr val="accent3"/>
                          </a:solidFill>
                          <a:effectLst/>
                        </a:rPr>
                        <a:t>112</a:t>
                      </a:r>
                      <a:endParaRPr lang="fi-FI" sz="900" dirty="0">
                        <a:solidFill>
                          <a:schemeClr val="accent3"/>
                        </a:solidFill>
                        <a:effectLst/>
                        <a:latin typeface="Comic Sans MS"/>
                        <a:ea typeface="Calibri"/>
                        <a:cs typeface="Calibri"/>
                      </a:endParaRPr>
                    </a:p>
                  </a:txBody>
                  <a:tcPr marL="50284" marR="50284" marT="0" marB="0">
                    <a:solidFill>
                      <a:schemeClr val="tx2">
                        <a:lumMod val="40000"/>
                        <a:lumOff val="60000"/>
                        <a:alpha val="67000"/>
                      </a:schemeClr>
                    </a:solidFill>
                  </a:tcPr>
                </a:tc>
              </a:tr>
            </a:tbl>
          </a:graphicData>
        </a:graphic>
      </p:graphicFrame>
      <p:sp>
        <p:nvSpPr>
          <p:cNvPr id="3" name="Tekstiruutu 2"/>
          <p:cNvSpPr txBox="1"/>
          <p:nvPr/>
        </p:nvSpPr>
        <p:spPr>
          <a:xfrm>
            <a:off x="1268759" y="636966"/>
            <a:ext cx="4219641" cy="677108"/>
          </a:xfrm>
          <a:prstGeom prst="rect">
            <a:avLst/>
          </a:prstGeom>
          <a:noFill/>
        </p:spPr>
        <p:txBody>
          <a:bodyPr wrap="square" rtlCol="0">
            <a:spAutoFit/>
          </a:bodyPr>
          <a:lstStyle/>
          <a:p>
            <a:r>
              <a:rPr lang="fi-FI" sz="2000" b="1" dirty="0">
                <a:latin typeface="Arial" panose="020B0604020202020204" pitchFamily="34" charset="0"/>
                <a:cs typeface="Arial" panose="020B0604020202020204" pitchFamily="34" charset="0"/>
              </a:rPr>
              <a:t>4</a:t>
            </a:r>
            <a:r>
              <a:rPr lang="fi-FI" sz="2000" b="1" dirty="0" smtClean="0">
                <a:latin typeface="Arial" panose="020B0604020202020204" pitchFamily="34" charset="0"/>
                <a:cs typeface="Arial" panose="020B0604020202020204" pitchFamily="34" charset="0"/>
              </a:rPr>
              <a:t>.1 TOIMINTAPAIKAN </a:t>
            </a:r>
            <a:r>
              <a:rPr lang="fi-FI" sz="2000" b="1" dirty="0">
                <a:latin typeface="Arial" panose="020B0604020202020204" pitchFamily="34" charset="0"/>
                <a:cs typeface="Arial" panose="020B0604020202020204" pitchFamily="34" charset="0"/>
              </a:rPr>
              <a:t>TIEDOT</a:t>
            </a:r>
          </a:p>
          <a:p>
            <a:endParaRPr lang="fi-FI" dirty="0"/>
          </a:p>
        </p:txBody>
      </p:sp>
    </p:spTree>
    <p:extLst>
      <p:ext uri="{BB962C8B-B14F-4D97-AF65-F5344CB8AC3E}">
        <p14:creationId xmlns:p14="http://schemas.microsoft.com/office/powerpoint/2010/main" val="37984591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n paikkamerkki 1"/>
          <p:cNvSpPr>
            <a:spLocks noGrp="1"/>
          </p:cNvSpPr>
          <p:nvPr>
            <p:ph type="body" idx="1"/>
          </p:nvPr>
        </p:nvSpPr>
        <p:spPr>
          <a:xfrm>
            <a:off x="620688" y="1475656"/>
            <a:ext cx="5829300" cy="1008112"/>
          </a:xfrm>
        </p:spPr>
        <p:txBody>
          <a:bodyPr/>
          <a:lstStyle/>
          <a:p>
            <a:r>
              <a:rPr lang="fi-FI" sz="3600" dirty="0">
                <a:solidFill>
                  <a:schemeClr val="tx1"/>
                </a:solidFill>
              </a:rPr>
              <a:t>5</a:t>
            </a:r>
            <a:r>
              <a:rPr lang="fi-FI" sz="3600" dirty="0" smtClean="0">
                <a:solidFill>
                  <a:schemeClr val="tx1"/>
                </a:solidFill>
              </a:rPr>
              <a:t>. TOIMINTARYHMÄ</a:t>
            </a:r>
            <a:endParaRPr lang="fi-FI" sz="3600" dirty="0">
              <a:solidFill>
                <a:schemeClr val="tx1"/>
              </a:solidFill>
            </a:endParaRPr>
          </a:p>
        </p:txBody>
      </p:sp>
      <p:sp>
        <p:nvSpPr>
          <p:cNvPr id="3" name="Otsikko 2"/>
          <p:cNvSpPr>
            <a:spLocks noGrp="1"/>
          </p:cNvSpPr>
          <p:nvPr>
            <p:ph type="title"/>
          </p:nvPr>
        </p:nvSpPr>
        <p:spPr>
          <a:xfrm>
            <a:off x="2132856" y="2267744"/>
            <a:ext cx="3816424" cy="3485991"/>
          </a:xfrm>
        </p:spPr>
        <p:txBody>
          <a:bodyPr/>
          <a:lstStyle/>
          <a:p>
            <a:pPr lvl="0" algn="l">
              <a:lnSpc>
                <a:spcPct val="150000"/>
              </a:lnSpc>
            </a:pPr>
            <a:r>
              <a:rPr lang="fi-FI" sz="1800" dirty="0"/>
              <a:t/>
            </a:r>
            <a:br>
              <a:rPr lang="fi-FI" sz="1800" dirty="0"/>
            </a:br>
            <a:r>
              <a:rPr lang="fi-FI" sz="1800" dirty="0"/>
              <a:t>5</a:t>
            </a:r>
            <a:r>
              <a:rPr lang="fi-FI" sz="1800" dirty="0" smtClean="0"/>
              <a:t>.1 </a:t>
            </a:r>
            <a:r>
              <a:rPr lang="fi-FI" sz="1800" dirty="0"/>
              <a:t>Ryhmän säännöt</a:t>
            </a:r>
            <a:br>
              <a:rPr lang="fi-FI" sz="1800" dirty="0"/>
            </a:br>
            <a:r>
              <a:rPr lang="fi-FI" sz="1800" dirty="0"/>
              <a:t>5</a:t>
            </a:r>
            <a:r>
              <a:rPr lang="fi-FI" sz="1800" dirty="0" smtClean="0"/>
              <a:t>.2 </a:t>
            </a:r>
            <a:r>
              <a:rPr lang="fi-FI" sz="1800" dirty="0"/>
              <a:t>Päiväjärjestys</a:t>
            </a:r>
            <a:br>
              <a:rPr lang="fi-FI" sz="1800" dirty="0"/>
            </a:br>
            <a:r>
              <a:rPr lang="fi-FI" sz="1800" dirty="0"/>
              <a:t>5</a:t>
            </a:r>
            <a:r>
              <a:rPr lang="fi-FI" sz="1800" dirty="0" smtClean="0"/>
              <a:t>.3 </a:t>
            </a:r>
            <a:r>
              <a:rPr lang="fi-FI" sz="1800" dirty="0"/>
              <a:t>Viikkosuunnitelma</a:t>
            </a:r>
            <a:br>
              <a:rPr lang="fi-FI" sz="1800" dirty="0"/>
            </a:br>
            <a:r>
              <a:rPr lang="fi-FI" sz="1800" dirty="0"/>
              <a:t>5</a:t>
            </a:r>
            <a:r>
              <a:rPr lang="fi-FI" sz="1800" dirty="0" smtClean="0"/>
              <a:t>.4 </a:t>
            </a:r>
            <a:r>
              <a:rPr lang="fi-FI" sz="1800" dirty="0"/>
              <a:t>Lukukausisuunnitelma</a:t>
            </a:r>
            <a:br>
              <a:rPr lang="fi-FI" sz="1800" dirty="0"/>
            </a:br>
            <a:r>
              <a:rPr lang="fi-FI" sz="1800" dirty="0"/>
              <a:t>5</a:t>
            </a:r>
            <a:r>
              <a:rPr lang="fi-FI" sz="1800" dirty="0" smtClean="0"/>
              <a:t>.5 </a:t>
            </a:r>
            <a:r>
              <a:rPr lang="fi-FI" sz="1800" dirty="0"/>
              <a:t>Lapsilista ja tiedot lapsista</a:t>
            </a:r>
            <a:br>
              <a:rPr lang="fi-FI" sz="1800" dirty="0"/>
            </a:br>
            <a:r>
              <a:rPr lang="fi-FI" sz="1800" dirty="0"/>
              <a:t>5</a:t>
            </a:r>
            <a:r>
              <a:rPr lang="fi-FI" sz="1800" dirty="0" smtClean="0"/>
              <a:t>.6 </a:t>
            </a:r>
            <a:r>
              <a:rPr lang="fi-FI" sz="1800" dirty="0"/>
              <a:t>Välipalalista</a:t>
            </a:r>
            <a:r>
              <a:rPr lang="fi-FI" sz="1200" dirty="0"/>
              <a:t/>
            </a:r>
            <a:br>
              <a:rPr lang="fi-FI" sz="1200" dirty="0"/>
            </a:br>
            <a:endParaRPr lang="fi-FI" sz="1200" dirty="0"/>
          </a:p>
        </p:txBody>
      </p:sp>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04864" y="5295071"/>
            <a:ext cx="2448272" cy="3230462"/>
          </a:xfrm>
          <a:prstGeom prst="rect">
            <a:avLst/>
          </a:prstGeom>
          <a:noFill/>
          <a:ln>
            <a:noFill/>
          </a:ln>
          <a:effectLst>
            <a:outerShdw dist="35921" dir="2700000" algn="ctr" rotWithShape="0">
              <a:schemeClr val="bg2"/>
            </a:outerShdw>
            <a:softEdge rad="1270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138219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60521" y="251520"/>
            <a:ext cx="6172200" cy="1259632"/>
          </a:xfrm>
        </p:spPr>
        <p:txBody>
          <a:bodyPr/>
          <a:lstStyle/>
          <a:p>
            <a:r>
              <a:rPr lang="fi-FI" sz="2000" dirty="0"/>
              <a:t>5</a:t>
            </a:r>
            <a:r>
              <a:rPr lang="fi-FI" sz="2000" dirty="0" smtClean="0"/>
              <a:t>.1 RYHMÄN SÄÄNNÖT</a:t>
            </a:r>
            <a:endParaRPr lang="fi-FI" sz="2000" dirty="0"/>
          </a:p>
        </p:txBody>
      </p:sp>
      <p:graphicFrame>
        <p:nvGraphicFramePr>
          <p:cNvPr id="5" name="Taulukko 4"/>
          <p:cNvGraphicFramePr>
            <a:graphicFrameLocks noGrp="1"/>
          </p:cNvGraphicFramePr>
          <p:nvPr>
            <p:extLst>
              <p:ext uri="{D42A27DB-BD31-4B8C-83A1-F6EECF244321}">
                <p14:modId xmlns:p14="http://schemas.microsoft.com/office/powerpoint/2010/main" val="665165872"/>
              </p:ext>
            </p:extLst>
          </p:nvPr>
        </p:nvGraphicFramePr>
        <p:xfrm>
          <a:off x="548680" y="1691680"/>
          <a:ext cx="5760641" cy="5852160"/>
        </p:xfrm>
        <a:graphic>
          <a:graphicData uri="http://schemas.openxmlformats.org/drawingml/2006/table">
            <a:tbl>
              <a:tblPr firstRow="1" firstCol="1" bandRow="1">
                <a:tableStyleId>{5C22544A-7EE6-4342-B048-85BDC9FD1C3A}</a:tableStyleId>
              </a:tblPr>
              <a:tblGrid>
                <a:gridCol w="5760641"/>
              </a:tblGrid>
              <a:tr h="706726">
                <a:tc>
                  <a:txBody>
                    <a:bodyPr/>
                    <a:lstStyle/>
                    <a:p>
                      <a:pPr>
                        <a:spcAft>
                          <a:spcPts val="0"/>
                        </a:spcAft>
                      </a:pPr>
                      <a:r>
                        <a:rPr lang="fi-FI" sz="1200" dirty="0">
                          <a:effectLst/>
                        </a:rPr>
                        <a:t> </a:t>
                      </a:r>
                    </a:p>
                    <a:p>
                      <a:pPr>
                        <a:spcAft>
                          <a:spcPts val="0"/>
                        </a:spcAft>
                      </a:pPr>
                      <a:r>
                        <a:rPr lang="fi-FI" sz="1200" dirty="0">
                          <a:effectLst/>
                        </a:rPr>
                        <a:t> </a:t>
                      </a:r>
                    </a:p>
                    <a:p>
                      <a:pPr>
                        <a:spcAft>
                          <a:spcPts val="0"/>
                        </a:spcAft>
                      </a:pPr>
                      <a:r>
                        <a:rPr lang="fi-FI" sz="1200" dirty="0">
                          <a:effectLst/>
                        </a:rPr>
                        <a:t> </a:t>
                      </a:r>
                    </a:p>
                    <a:p>
                      <a:pPr>
                        <a:spcAft>
                          <a:spcPts val="0"/>
                        </a:spcAft>
                      </a:pPr>
                      <a:r>
                        <a:rPr lang="fi-FI" sz="1200" dirty="0">
                          <a:effectLst/>
                        </a:rPr>
                        <a:t> </a:t>
                      </a:r>
                      <a:endParaRPr lang="fi-FI" sz="1200" dirty="0">
                        <a:effectLst/>
                        <a:latin typeface="Arial"/>
                        <a:ea typeface="Calibri"/>
                        <a:cs typeface="Calibri"/>
                      </a:endParaRPr>
                    </a:p>
                  </a:txBody>
                  <a:tcPr marL="66256" marR="66256" marT="0" marB="0">
                    <a:solidFill>
                      <a:schemeClr val="tx2">
                        <a:lumMod val="40000"/>
                        <a:lumOff val="60000"/>
                      </a:schemeClr>
                    </a:solidFill>
                  </a:tcPr>
                </a:tc>
              </a:tr>
              <a:tr h="706726">
                <a:tc>
                  <a:txBody>
                    <a:bodyPr/>
                    <a:lstStyle/>
                    <a:p>
                      <a:pPr>
                        <a:spcAft>
                          <a:spcPts val="0"/>
                        </a:spcAft>
                      </a:pPr>
                      <a:r>
                        <a:rPr lang="fi-FI" sz="1200">
                          <a:effectLst/>
                        </a:rPr>
                        <a:t> </a:t>
                      </a:r>
                    </a:p>
                    <a:p>
                      <a:pPr>
                        <a:spcAft>
                          <a:spcPts val="0"/>
                        </a:spcAft>
                      </a:pPr>
                      <a:r>
                        <a:rPr lang="fi-FI" sz="1200">
                          <a:effectLst/>
                        </a:rPr>
                        <a:t> </a:t>
                      </a:r>
                    </a:p>
                    <a:p>
                      <a:pPr>
                        <a:spcAft>
                          <a:spcPts val="0"/>
                        </a:spcAft>
                      </a:pPr>
                      <a:r>
                        <a:rPr lang="fi-FI" sz="1200">
                          <a:effectLst/>
                        </a:rPr>
                        <a:t> </a:t>
                      </a:r>
                    </a:p>
                    <a:p>
                      <a:pPr>
                        <a:spcAft>
                          <a:spcPts val="0"/>
                        </a:spcAft>
                      </a:pPr>
                      <a:r>
                        <a:rPr lang="fi-FI" sz="1200">
                          <a:effectLst/>
                        </a:rPr>
                        <a:t> </a:t>
                      </a:r>
                      <a:endParaRPr lang="fi-FI" sz="1200">
                        <a:effectLst/>
                        <a:latin typeface="Arial"/>
                        <a:ea typeface="Calibri"/>
                        <a:cs typeface="Calibri"/>
                      </a:endParaRPr>
                    </a:p>
                  </a:txBody>
                  <a:tcPr marL="66256" marR="66256" marT="0" marB="0">
                    <a:solidFill>
                      <a:schemeClr val="tx2">
                        <a:lumMod val="40000"/>
                        <a:lumOff val="60000"/>
                      </a:schemeClr>
                    </a:solidFill>
                  </a:tcPr>
                </a:tc>
              </a:tr>
              <a:tr h="706726">
                <a:tc>
                  <a:txBody>
                    <a:bodyPr/>
                    <a:lstStyle/>
                    <a:p>
                      <a:pPr>
                        <a:spcAft>
                          <a:spcPts val="0"/>
                        </a:spcAft>
                      </a:pPr>
                      <a:r>
                        <a:rPr lang="fi-FI" sz="1200" dirty="0">
                          <a:effectLst/>
                        </a:rPr>
                        <a:t> </a:t>
                      </a:r>
                    </a:p>
                    <a:p>
                      <a:pPr>
                        <a:spcAft>
                          <a:spcPts val="0"/>
                        </a:spcAft>
                      </a:pPr>
                      <a:r>
                        <a:rPr lang="fi-FI" sz="1200" dirty="0">
                          <a:effectLst/>
                        </a:rPr>
                        <a:t> </a:t>
                      </a:r>
                    </a:p>
                    <a:p>
                      <a:pPr>
                        <a:spcAft>
                          <a:spcPts val="0"/>
                        </a:spcAft>
                      </a:pPr>
                      <a:r>
                        <a:rPr lang="fi-FI" sz="1200" dirty="0">
                          <a:effectLst/>
                        </a:rPr>
                        <a:t> </a:t>
                      </a:r>
                    </a:p>
                    <a:p>
                      <a:pPr>
                        <a:spcAft>
                          <a:spcPts val="0"/>
                        </a:spcAft>
                      </a:pPr>
                      <a:r>
                        <a:rPr lang="fi-FI" sz="1200" dirty="0">
                          <a:effectLst/>
                        </a:rPr>
                        <a:t> </a:t>
                      </a:r>
                      <a:endParaRPr lang="fi-FI" sz="1200" dirty="0">
                        <a:effectLst/>
                        <a:latin typeface="Arial"/>
                        <a:ea typeface="Calibri"/>
                        <a:cs typeface="Calibri"/>
                      </a:endParaRPr>
                    </a:p>
                  </a:txBody>
                  <a:tcPr marL="66256" marR="66256" marT="0" marB="0">
                    <a:solidFill>
                      <a:schemeClr val="tx2">
                        <a:lumMod val="40000"/>
                        <a:lumOff val="60000"/>
                      </a:schemeClr>
                    </a:solidFill>
                  </a:tcPr>
                </a:tc>
              </a:tr>
              <a:tr h="706726">
                <a:tc>
                  <a:txBody>
                    <a:bodyPr/>
                    <a:lstStyle/>
                    <a:p>
                      <a:pPr>
                        <a:spcAft>
                          <a:spcPts val="0"/>
                        </a:spcAft>
                      </a:pPr>
                      <a:r>
                        <a:rPr lang="fi-FI" sz="1200">
                          <a:effectLst/>
                        </a:rPr>
                        <a:t> </a:t>
                      </a:r>
                    </a:p>
                    <a:p>
                      <a:pPr>
                        <a:spcAft>
                          <a:spcPts val="0"/>
                        </a:spcAft>
                      </a:pPr>
                      <a:r>
                        <a:rPr lang="fi-FI" sz="1200">
                          <a:effectLst/>
                        </a:rPr>
                        <a:t> </a:t>
                      </a:r>
                    </a:p>
                    <a:p>
                      <a:pPr>
                        <a:spcAft>
                          <a:spcPts val="0"/>
                        </a:spcAft>
                      </a:pPr>
                      <a:r>
                        <a:rPr lang="fi-FI" sz="1200">
                          <a:effectLst/>
                        </a:rPr>
                        <a:t> </a:t>
                      </a:r>
                    </a:p>
                    <a:p>
                      <a:pPr>
                        <a:spcAft>
                          <a:spcPts val="0"/>
                        </a:spcAft>
                      </a:pPr>
                      <a:r>
                        <a:rPr lang="fi-FI" sz="1200">
                          <a:effectLst/>
                        </a:rPr>
                        <a:t> </a:t>
                      </a:r>
                      <a:endParaRPr lang="fi-FI" sz="1200">
                        <a:effectLst/>
                        <a:latin typeface="Arial"/>
                        <a:ea typeface="Calibri"/>
                        <a:cs typeface="Calibri"/>
                      </a:endParaRPr>
                    </a:p>
                  </a:txBody>
                  <a:tcPr marL="66256" marR="66256" marT="0" marB="0">
                    <a:solidFill>
                      <a:schemeClr val="tx2">
                        <a:lumMod val="40000"/>
                        <a:lumOff val="60000"/>
                      </a:schemeClr>
                    </a:solidFill>
                  </a:tcPr>
                </a:tc>
              </a:tr>
              <a:tr h="706726">
                <a:tc>
                  <a:txBody>
                    <a:bodyPr/>
                    <a:lstStyle/>
                    <a:p>
                      <a:pPr>
                        <a:spcAft>
                          <a:spcPts val="0"/>
                        </a:spcAft>
                      </a:pPr>
                      <a:r>
                        <a:rPr lang="fi-FI" sz="1200">
                          <a:effectLst/>
                        </a:rPr>
                        <a:t> </a:t>
                      </a:r>
                    </a:p>
                    <a:p>
                      <a:pPr>
                        <a:spcAft>
                          <a:spcPts val="0"/>
                        </a:spcAft>
                      </a:pPr>
                      <a:r>
                        <a:rPr lang="fi-FI" sz="1200">
                          <a:effectLst/>
                        </a:rPr>
                        <a:t> </a:t>
                      </a:r>
                    </a:p>
                    <a:p>
                      <a:pPr>
                        <a:spcAft>
                          <a:spcPts val="0"/>
                        </a:spcAft>
                      </a:pPr>
                      <a:r>
                        <a:rPr lang="fi-FI" sz="1200">
                          <a:effectLst/>
                        </a:rPr>
                        <a:t> </a:t>
                      </a:r>
                    </a:p>
                    <a:p>
                      <a:pPr>
                        <a:spcAft>
                          <a:spcPts val="0"/>
                        </a:spcAft>
                      </a:pPr>
                      <a:r>
                        <a:rPr lang="fi-FI" sz="1200">
                          <a:effectLst/>
                        </a:rPr>
                        <a:t> </a:t>
                      </a:r>
                      <a:endParaRPr lang="fi-FI" sz="1200">
                        <a:effectLst/>
                        <a:latin typeface="Arial"/>
                        <a:ea typeface="Calibri"/>
                        <a:cs typeface="Calibri"/>
                      </a:endParaRPr>
                    </a:p>
                  </a:txBody>
                  <a:tcPr marL="66256" marR="66256" marT="0" marB="0">
                    <a:solidFill>
                      <a:schemeClr val="tx2">
                        <a:lumMod val="40000"/>
                        <a:lumOff val="60000"/>
                      </a:schemeClr>
                    </a:solidFill>
                  </a:tcPr>
                </a:tc>
              </a:tr>
              <a:tr h="706726">
                <a:tc>
                  <a:txBody>
                    <a:bodyPr/>
                    <a:lstStyle/>
                    <a:p>
                      <a:pPr>
                        <a:spcAft>
                          <a:spcPts val="0"/>
                        </a:spcAft>
                      </a:pPr>
                      <a:r>
                        <a:rPr lang="fi-FI" sz="1200">
                          <a:effectLst/>
                        </a:rPr>
                        <a:t> </a:t>
                      </a:r>
                    </a:p>
                    <a:p>
                      <a:pPr>
                        <a:spcAft>
                          <a:spcPts val="0"/>
                        </a:spcAft>
                      </a:pPr>
                      <a:r>
                        <a:rPr lang="fi-FI" sz="1200">
                          <a:effectLst/>
                        </a:rPr>
                        <a:t> </a:t>
                      </a:r>
                    </a:p>
                    <a:p>
                      <a:pPr>
                        <a:spcAft>
                          <a:spcPts val="0"/>
                        </a:spcAft>
                      </a:pPr>
                      <a:r>
                        <a:rPr lang="fi-FI" sz="1200">
                          <a:effectLst/>
                        </a:rPr>
                        <a:t> </a:t>
                      </a:r>
                    </a:p>
                    <a:p>
                      <a:pPr>
                        <a:spcAft>
                          <a:spcPts val="0"/>
                        </a:spcAft>
                      </a:pPr>
                      <a:r>
                        <a:rPr lang="fi-FI" sz="1200">
                          <a:effectLst/>
                        </a:rPr>
                        <a:t> </a:t>
                      </a:r>
                      <a:endParaRPr lang="fi-FI" sz="1200">
                        <a:effectLst/>
                        <a:latin typeface="Arial"/>
                        <a:ea typeface="Calibri"/>
                        <a:cs typeface="Calibri"/>
                      </a:endParaRPr>
                    </a:p>
                  </a:txBody>
                  <a:tcPr marL="66256" marR="66256" marT="0" marB="0">
                    <a:solidFill>
                      <a:schemeClr val="tx2">
                        <a:lumMod val="40000"/>
                        <a:lumOff val="60000"/>
                      </a:schemeClr>
                    </a:solidFill>
                  </a:tcPr>
                </a:tc>
              </a:tr>
              <a:tr h="706726">
                <a:tc>
                  <a:txBody>
                    <a:bodyPr/>
                    <a:lstStyle/>
                    <a:p>
                      <a:pPr>
                        <a:spcAft>
                          <a:spcPts val="0"/>
                        </a:spcAft>
                      </a:pPr>
                      <a:r>
                        <a:rPr lang="fi-FI" sz="1200">
                          <a:effectLst/>
                        </a:rPr>
                        <a:t> </a:t>
                      </a:r>
                    </a:p>
                    <a:p>
                      <a:pPr>
                        <a:spcAft>
                          <a:spcPts val="0"/>
                        </a:spcAft>
                      </a:pPr>
                      <a:r>
                        <a:rPr lang="fi-FI" sz="1200">
                          <a:effectLst/>
                        </a:rPr>
                        <a:t> </a:t>
                      </a:r>
                    </a:p>
                    <a:p>
                      <a:pPr>
                        <a:spcAft>
                          <a:spcPts val="0"/>
                        </a:spcAft>
                      </a:pPr>
                      <a:r>
                        <a:rPr lang="fi-FI" sz="1200">
                          <a:effectLst/>
                        </a:rPr>
                        <a:t> </a:t>
                      </a:r>
                    </a:p>
                    <a:p>
                      <a:pPr>
                        <a:spcAft>
                          <a:spcPts val="0"/>
                        </a:spcAft>
                      </a:pPr>
                      <a:r>
                        <a:rPr lang="fi-FI" sz="1200">
                          <a:effectLst/>
                        </a:rPr>
                        <a:t> </a:t>
                      </a:r>
                      <a:endParaRPr lang="fi-FI" sz="1200">
                        <a:effectLst/>
                        <a:latin typeface="Arial"/>
                        <a:ea typeface="Calibri"/>
                        <a:cs typeface="Calibri"/>
                      </a:endParaRPr>
                    </a:p>
                  </a:txBody>
                  <a:tcPr marL="66256" marR="66256" marT="0" marB="0">
                    <a:solidFill>
                      <a:schemeClr val="tx2">
                        <a:lumMod val="40000"/>
                        <a:lumOff val="60000"/>
                      </a:schemeClr>
                    </a:solidFill>
                  </a:tcPr>
                </a:tc>
              </a:tr>
              <a:tr h="706726">
                <a:tc>
                  <a:txBody>
                    <a:bodyPr/>
                    <a:lstStyle/>
                    <a:p>
                      <a:pPr>
                        <a:spcAft>
                          <a:spcPts val="0"/>
                        </a:spcAft>
                      </a:pPr>
                      <a:r>
                        <a:rPr lang="fi-FI" sz="1200" dirty="0">
                          <a:effectLst/>
                        </a:rPr>
                        <a:t> </a:t>
                      </a:r>
                    </a:p>
                    <a:p>
                      <a:pPr>
                        <a:spcAft>
                          <a:spcPts val="0"/>
                        </a:spcAft>
                      </a:pPr>
                      <a:r>
                        <a:rPr lang="fi-FI" sz="1200" dirty="0">
                          <a:effectLst/>
                        </a:rPr>
                        <a:t> </a:t>
                      </a:r>
                    </a:p>
                    <a:p>
                      <a:pPr>
                        <a:spcAft>
                          <a:spcPts val="0"/>
                        </a:spcAft>
                      </a:pPr>
                      <a:r>
                        <a:rPr lang="fi-FI" sz="1200" dirty="0">
                          <a:effectLst/>
                        </a:rPr>
                        <a:t> </a:t>
                      </a:r>
                    </a:p>
                    <a:p>
                      <a:pPr>
                        <a:spcAft>
                          <a:spcPts val="0"/>
                        </a:spcAft>
                      </a:pPr>
                      <a:r>
                        <a:rPr lang="fi-FI" sz="1200" dirty="0">
                          <a:effectLst/>
                        </a:rPr>
                        <a:t> </a:t>
                      </a:r>
                      <a:endParaRPr lang="fi-FI" sz="1200" dirty="0">
                        <a:effectLst/>
                        <a:latin typeface="Arial"/>
                        <a:ea typeface="Calibri"/>
                        <a:cs typeface="Calibri"/>
                      </a:endParaRPr>
                    </a:p>
                  </a:txBody>
                  <a:tcPr marL="66256" marR="66256" marT="0" marB="0">
                    <a:solidFill>
                      <a:schemeClr val="tx2">
                        <a:lumMod val="40000"/>
                        <a:lumOff val="60000"/>
                      </a:schemeClr>
                    </a:solidFill>
                  </a:tcPr>
                </a:tc>
              </a:tr>
            </a:tbl>
          </a:graphicData>
        </a:graphic>
      </p:graphicFrame>
      <p:sp>
        <p:nvSpPr>
          <p:cNvPr id="6" name="Rectangle 1"/>
          <p:cNvSpPr>
            <a:spLocks noChangeArrowheads="1"/>
          </p:cNvSpPr>
          <p:nvPr/>
        </p:nvSpPr>
        <p:spPr bwMode="auto">
          <a:xfrm>
            <a:off x="342900" y="2224088"/>
            <a:ext cx="685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i-FI" altLang="fi-FI"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1837656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42900" y="107504"/>
            <a:ext cx="6172200" cy="1524000"/>
          </a:xfrm>
        </p:spPr>
        <p:txBody>
          <a:bodyPr/>
          <a:lstStyle/>
          <a:p>
            <a:r>
              <a:rPr lang="fi-FI" sz="2000" dirty="0"/>
              <a:t>5</a:t>
            </a:r>
            <a:r>
              <a:rPr lang="fi-FI" sz="2000" dirty="0" smtClean="0"/>
              <a:t>.2 PÄIVÄJÄRJESTYS</a:t>
            </a:r>
            <a:endParaRPr lang="fi-FI" sz="2000" dirty="0"/>
          </a:p>
        </p:txBody>
      </p:sp>
      <p:graphicFrame>
        <p:nvGraphicFramePr>
          <p:cNvPr id="5" name="Taulukko 4"/>
          <p:cNvGraphicFramePr>
            <a:graphicFrameLocks noGrp="1"/>
          </p:cNvGraphicFramePr>
          <p:nvPr>
            <p:extLst>
              <p:ext uri="{D42A27DB-BD31-4B8C-83A1-F6EECF244321}">
                <p14:modId xmlns:p14="http://schemas.microsoft.com/office/powerpoint/2010/main" val="4166522538"/>
              </p:ext>
            </p:extLst>
          </p:nvPr>
        </p:nvGraphicFramePr>
        <p:xfrm>
          <a:off x="548680" y="1691680"/>
          <a:ext cx="5760640" cy="5852160"/>
        </p:xfrm>
        <a:graphic>
          <a:graphicData uri="http://schemas.openxmlformats.org/drawingml/2006/table">
            <a:tbl>
              <a:tblPr firstRow="1" firstCol="1" bandRow="1">
                <a:tableStyleId>{5C22544A-7EE6-4342-B048-85BDC9FD1C3A}</a:tableStyleId>
              </a:tblPr>
              <a:tblGrid>
                <a:gridCol w="5760640"/>
              </a:tblGrid>
              <a:tr h="706726">
                <a:tc>
                  <a:txBody>
                    <a:bodyPr/>
                    <a:lstStyle/>
                    <a:p>
                      <a:pPr>
                        <a:spcAft>
                          <a:spcPts val="0"/>
                        </a:spcAft>
                      </a:pPr>
                      <a:r>
                        <a:rPr lang="fi-FI" sz="1200" dirty="0">
                          <a:effectLst/>
                        </a:rPr>
                        <a:t> </a:t>
                      </a:r>
                    </a:p>
                    <a:p>
                      <a:pPr>
                        <a:spcAft>
                          <a:spcPts val="0"/>
                        </a:spcAft>
                      </a:pPr>
                      <a:r>
                        <a:rPr lang="fi-FI" sz="1200" dirty="0">
                          <a:effectLst/>
                        </a:rPr>
                        <a:t> </a:t>
                      </a:r>
                    </a:p>
                    <a:p>
                      <a:pPr>
                        <a:spcAft>
                          <a:spcPts val="0"/>
                        </a:spcAft>
                      </a:pPr>
                      <a:r>
                        <a:rPr lang="fi-FI" sz="1200" dirty="0">
                          <a:effectLst/>
                        </a:rPr>
                        <a:t> </a:t>
                      </a:r>
                    </a:p>
                    <a:p>
                      <a:pPr>
                        <a:spcAft>
                          <a:spcPts val="0"/>
                        </a:spcAft>
                      </a:pPr>
                      <a:r>
                        <a:rPr lang="fi-FI" sz="1200" dirty="0">
                          <a:effectLst/>
                        </a:rPr>
                        <a:t> </a:t>
                      </a:r>
                      <a:endParaRPr lang="fi-FI" sz="1200" dirty="0">
                        <a:effectLst/>
                        <a:latin typeface="Arial"/>
                        <a:ea typeface="Calibri"/>
                        <a:cs typeface="Calibri"/>
                      </a:endParaRPr>
                    </a:p>
                  </a:txBody>
                  <a:tcPr marL="66256" marR="66256" marT="0" marB="0">
                    <a:solidFill>
                      <a:schemeClr val="tx2">
                        <a:lumMod val="40000"/>
                        <a:lumOff val="60000"/>
                      </a:schemeClr>
                    </a:solidFill>
                  </a:tcPr>
                </a:tc>
              </a:tr>
              <a:tr h="706726">
                <a:tc>
                  <a:txBody>
                    <a:bodyPr/>
                    <a:lstStyle/>
                    <a:p>
                      <a:pPr>
                        <a:spcAft>
                          <a:spcPts val="0"/>
                        </a:spcAft>
                      </a:pPr>
                      <a:r>
                        <a:rPr lang="fi-FI" sz="1200" dirty="0">
                          <a:effectLst/>
                        </a:rPr>
                        <a:t> </a:t>
                      </a:r>
                    </a:p>
                    <a:p>
                      <a:pPr>
                        <a:spcAft>
                          <a:spcPts val="0"/>
                        </a:spcAft>
                      </a:pPr>
                      <a:r>
                        <a:rPr lang="fi-FI" sz="1200" dirty="0">
                          <a:effectLst/>
                        </a:rPr>
                        <a:t> </a:t>
                      </a:r>
                    </a:p>
                    <a:p>
                      <a:pPr>
                        <a:spcAft>
                          <a:spcPts val="0"/>
                        </a:spcAft>
                      </a:pPr>
                      <a:r>
                        <a:rPr lang="fi-FI" sz="1200" dirty="0">
                          <a:effectLst/>
                        </a:rPr>
                        <a:t> </a:t>
                      </a:r>
                    </a:p>
                    <a:p>
                      <a:pPr>
                        <a:spcAft>
                          <a:spcPts val="0"/>
                        </a:spcAft>
                      </a:pPr>
                      <a:r>
                        <a:rPr lang="fi-FI" sz="1200" dirty="0">
                          <a:effectLst/>
                        </a:rPr>
                        <a:t> </a:t>
                      </a:r>
                      <a:endParaRPr lang="fi-FI" sz="1200" dirty="0">
                        <a:effectLst/>
                        <a:latin typeface="Arial"/>
                        <a:ea typeface="Calibri"/>
                        <a:cs typeface="Calibri"/>
                      </a:endParaRPr>
                    </a:p>
                  </a:txBody>
                  <a:tcPr marL="66256" marR="66256" marT="0" marB="0">
                    <a:solidFill>
                      <a:schemeClr val="tx2">
                        <a:lumMod val="40000"/>
                        <a:lumOff val="60000"/>
                      </a:schemeClr>
                    </a:solidFill>
                  </a:tcPr>
                </a:tc>
              </a:tr>
              <a:tr h="706726">
                <a:tc>
                  <a:txBody>
                    <a:bodyPr/>
                    <a:lstStyle/>
                    <a:p>
                      <a:pPr>
                        <a:spcAft>
                          <a:spcPts val="0"/>
                        </a:spcAft>
                      </a:pPr>
                      <a:r>
                        <a:rPr lang="fi-FI" sz="1200">
                          <a:effectLst/>
                        </a:rPr>
                        <a:t> </a:t>
                      </a:r>
                    </a:p>
                    <a:p>
                      <a:pPr>
                        <a:spcAft>
                          <a:spcPts val="0"/>
                        </a:spcAft>
                      </a:pPr>
                      <a:r>
                        <a:rPr lang="fi-FI" sz="1200">
                          <a:effectLst/>
                        </a:rPr>
                        <a:t> </a:t>
                      </a:r>
                    </a:p>
                    <a:p>
                      <a:pPr>
                        <a:spcAft>
                          <a:spcPts val="0"/>
                        </a:spcAft>
                      </a:pPr>
                      <a:r>
                        <a:rPr lang="fi-FI" sz="1200">
                          <a:effectLst/>
                        </a:rPr>
                        <a:t> </a:t>
                      </a:r>
                    </a:p>
                    <a:p>
                      <a:pPr>
                        <a:spcAft>
                          <a:spcPts val="0"/>
                        </a:spcAft>
                      </a:pPr>
                      <a:r>
                        <a:rPr lang="fi-FI" sz="1200">
                          <a:effectLst/>
                        </a:rPr>
                        <a:t> </a:t>
                      </a:r>
                      <a:endParaRPr lang="fi-FI" sz="1200">
                        <a:effectLst/>
                        <a:latin typeface="Arial"/>
                        <a:ea typeface="Calibri"/>
                        <a:cs typeface="Calibri"/>
                      </a:endParaRPr>
                    </a:p>
                  </a:txBody>
                  <a:tcPr marL="66256" marR="66256" marT="0" marB="0">
                    <a:solidFill>
                      <a:schemeClr val="tx2">
                        <a:lumMod val="40000"/>
                        <a:lumOff val="60000"/>
                      </a:schemeClr>
                    </a:solidFill>
                  </a:tcPr>
                </a:tc>
              </a:tr>
              <a:tr h="706726">
                <a:tc>
                  <a:txBody>
                    <a:bodyPr/>
                    <a:lstStyle/>
                    <a:p>
                      <a:pPr>
                        <a:spcAft>
                          <a:spcPts val="0"/>
                        </a:spcAft>
                      </a:pPr>
                      <a:r>
                        <a:rPr lang="fi-FI" sz="1200" dirty="0">
                          <a:effectLst/>
                        </a:rPr>
                        <a:t> </a:t>
                      </a:r>
                    </a:p>
                    <a:p>
                      <a:pPr>
                        <a:spcAft>
                          <a:spcPts val="0"/>
                        </a:spcAft>
                      </a:pPr>
                      <a:r>
                        <a:rPr lang="fi-FI" sz="1200" dirty="0">
                          <a:effectLst/>
                        </a:rPr>
                        <a:t> </a:t>
                      </a:r>
                    </a:p>
                    <a:p>
                      <a:pPr>
                        <a:spcAft>
                          <a:spcPts val="0"/>
                        </a:spcAft>
                      </a:pPr>
                      <a:r>
                        <a:rPr lang="fi-FI" sz="1200" dirty="0">
                          <a:effectLst/>
                        </a:rPr>
                        <a:t> </a:t>
                      </a:r>
                    </a:p>
                    <a:p>
                      <a:pPr>
                        <a:spcAft>
                          <a:spcPts val="0"/>
                        </a:spcAft>
                      </a:pPr>
                      <a:r>
                        <a:rPr lang="fi-FI" sz="1200" dirty="0">
                          <a:effectLst/>
                        </a:rPr>
                        <a:t> </a:t>
                      </a:r>
                      <a:endParaRPr lang="fi-FI" sz="1200" dirty="0">
                        <a:effectLst/>
                        <a:latin typeface="Arial"/>
                        <a:ea typeface="Calibri"/>
                        <a:cs typeface="Calibri"/>
                      </a:endParaRPr>
                    </a:p>
                  </a:txBody>
                  <a:tcPr marL="66256" marR="66256" marT="0" marB="0">
                    <a:solidFill>
                      <a:schemeClr val="tx2">
                        <a:lumMod val="40000"/>
                        <a:lumOff val="60000"/>
                      </a:schemeClr>
                    </a:solidFill>
                  </a:tcPr>
                </a:tc>
              </a:tr>
              <a:tr h="706726">
                <a:tc>
                  <a:txBody>
                    <a:bodyPr/>
                    <a:lstStyle/>
                    <a:p>
                      <a:pPr>
                        <a:spcAft>
                          <a:spcPts val="0"/>
                        </a:spcAft>
                      </a:pPr>
                      <a:r>
                        <a:rPr lang="fi-FI" sz="1200">
                          <a:effectLst/>
                        </a:rPr>
                        <a:t> </a:t>
                      </a:r>
                    </a:p>
                    <a:p>
                      <a:pPr>
                        <a:spcAft>
                          <a:spcPts val="0"/>
                        </a:spcAft>
                      </a:pPr>
                      <a:r>
                        <a:rPr lang="fi-FI" sz="1200">
                          <a:effectLst/>
                        </a:rPr>
                        <a:t> </a:t>
                      </a:r>
                    </a:p>
                    <a:p>
                      <a:pPr>
                        <a:spcAft>
                          <a:spcPts val="0"/>
                        </a:spcAft>
                      </a:pPr>
                      <a:r>
                        <a:rPr lang="fi-FI" sz="1200">
                          <a:effectLst/>
                        </a:rPr>
                        <a:t> </a:t>
                      </a:r>
                    </a:p>
                    <a:p>
                      <a:pPr>
                        <a:spcAft>
                          <a:spcPts val="0"/>
                        </a:spcAft>
                      </a:pPr>
                      <a:r>
                        <a:rPr lang="fi-FI" sz="1200">
                          <a:effectLst/>
                        </a:rPr>
                        <a:t> </a:t>
                      </a:r>
                      <a:endParaRPr lang="fi-FI" sz="1200">
                        <a:effectLst/>
                        <a:latin typeface="Arial"/>
                        <a:ea typeface="Calibri"/>
                        <a:cs typeface="Calibri"/>
                      </a:endParaRPr>
                    </a:p>
                  </a:txBody>
                  <a:tcPr marL="66256" marR="66256" marT="0" marB="0">
                    <a:solidFill>
                      <a:schemeClr val="tx2">
                        <a:lumMod val="40000"/>
                        <a:lumOff val="60000"/>
                      </a:schemeClr>
                    </a:solidFill>
                  </a:tcPr>
                </a:tc>
              </a:tr>
              <a:tr h="706726">
                <a:tc>
                  <a:txBody>
                    <a:bodyPr/>
                    <a:lstStyle/>
                    <a:p>
                      <a:pPr>
                        <a:spcAft>
                          <a:spcPts val="0"/>
                        </a:spcAft>
                      </a:pPr>
                      <a:r>
                        <a:rPr lang="fi-FI" sz="1200">
                          <a:effectLst/>
                        </a:rPr>
                        <a:t> </a:t>
                      </a:r>
                    </a:p>
                    <a:p>
                      <a:pPr>
                        <a:spcAft>
                          <a:spcPts val="0"/>
                        </a:spcAft>
                      </a:pPr>
                      <a:r>
                        <a:rPr lang="fi-FI" sz="1200">
                          <a:effectLst/>
                        </a:rPr>
                        <a:t> </a:t>
                      </a:r>
                    </a:p>
                    <a:p>
                      <a:pPr>
                        <a:spcAft>
                          <a:spcPts val="0"/>
                        </a:spcAft>
                      </a:pPr>
                      <a:r>
                        <a:rPr lang="fi-FI" sz="1200">
                          <a:effectLst/>
                        </a:rPr>
                        <a:t> </a:t>
                      </a:r>
                    </a:p>
                    <a:p>
                      <a:pPr>
                        <a:spcAft>
                          <a:spcPts val="0"/>
                        </a:spcAft>
                      </a:pPr>
                      <a:r>
                        <a:rPr lang="fi-FI" sz="1200">
                          <a:effectLst/>
                        </a:rPr>
                        <a:t> </a:t>
                      </a:r>
                      <a:endParaRPr lang="fi-FI" sz="1200">
                        <a:effectLst/>
                        <a:latin typeface="Arial"/>
                        <a:ea typeface="Calibri"/>
                        <a:cs typeface="Calibri"/>
                      </a:endParaRPr>
                    </a:p>
                  </a:txBody>
                  <a:tcPr marL="66256" marR="66256" marT="0" marB="0">
                    <a:solidFill>
                      <a:schemeClr val="tx2">
                        <a:lumMod val="40000"/>
                        <a:lumOff val="60000"/>
                      </a:schemeClr>
                    </a:solidFill>
                  </a:tcPr>
                </a:tc>
              </a:tr>
              <a:tr h="706726">
                <a:tc>
                  <a:txBody>
                    <a:bodyPr/>
                    <a:lstStyle/>
                    <a:p>
                      <a:pPr>
                        <a:spcAft>
                          <a:spcPts val="0"/>
                        </a:spcAft>
                      </a:pPr>
                      <a:r>
                        <a:rPr lang="fi-FI" sz="1200">
                          <a:effectLst/>
                        </a:rPr>
                        <a:t> </a:t>
                      </a:r>
                    </a:p>
                    <a:p>
                      <a:pPr>
                        <a:spcAft>
                          <a:spcPts val="0"/>
                        </a:spcAft>
                      </a:pPr>
                      <a:r>
                        <a:rPr lang="fi-FI" sz="1200">
                          <a:effectLst/>
                        </a:rPr>
                        <a:t> </a:t>
                      </a:r>
                    </a:p>
                    <a:p>
                      <a:pPr>
                        <a:spcAft>
                          <a:spcPts val="0"/>
                        </a:spcAft>
                      </a:pPr>
                      <a:r>
                        <a:rPr lang="fi-FI" sz="1200">
                          <a:effectLst/>
                        </a:rPr>
                        <a:t> </a:t>
                      </a:r>
                    </a:p>
                    <a:p>
                      <a:pPr>
                        <a:spcAft>
                          <a:spcPts val="0"/>
                        </a:spcAft>
                      </a:pPr>
                      <a:r>
                        <a:rPr lang="fi-FI" sz="1200">
                          <a:effectLst/>
                        </a:rPr>
                        <a:t> </a:t>
                      </a:r>
                      <a:endParaRPr lang="fi-FI" sz="1200">
                        <a:effectLst/>
                        <a:latin typeface="Arial"/>
                        <a:ea typeface="Calibri"/>
                        <a:cs typeface="Calibri"/>
                      </a:endParaRPr>
                    </a:p>
                  </a:txBody>
                  <a:tcPr marL="66256" marR="66256" marT="0" marB="0">
                    <a:solidFill>
                      <a:schemeClr val="tx2">
                        <a:lumMod val="40000"/>
                        <a:lumOff val="60000"/>
                      </a:schemeClr>
                    </a:solidFill>
                  </a:tcPr>
                </a:tc>
              </a:tr>
              <a:tr h="706726">
                <a:tc>
                  <a:txBody>
                    <a:bodyPr/>
                    <a:lstStyle/>
                    <a:p>
                      <a:pPr>
                        <a:spcAft>
                          <a:spcPts val="0"/>
                        </a:spcAft>
                      </a:pPr>
                      <a:r>
                        <a:rPr lang="fi-FI" sz="1200" dirty="0">
                          <a:effectLst/>
                        </a:rPr>
                        <a:t> </a:t>
                      </a:r>
                    </a:p>
                    <a:p>
                      <a:pPr>
                        <a:spcAft>
                          <a:spcPts val="0"/>
                        </a:spcAft>
                      </a:pPr>
                      <a:r>
                        <a:rPr lang="fi-FI" sz="1200" dirty="0">
                          <a:effectLst/>
                        </a:rPr>
                        <a:t> </a:t>
                      </a:r>
                    </a:p>
                    <a:p>
                      <a:pPr>
                        <a:spcAft>
                          <a:spcPts val="0"/>
                        </a:spcAft>
                      </a:pPr>
                      <a:r>
                        <a:rPr lang="fi-FI" sz="1200" dirty="0">
                          <a:effectLst/>
                        </a:rPr>
                        <a:t> </a:t>
                      </a:r>
                    </a:p>
                    <a:p>
                      <a:pPr>
                        <a:spcAft>
                          <a:spcPts val="0"/>
                        </a:spcAft>
                      </a:pPr>
                      <a:r>
                        <a:rPr lang="fi-FI" sz="1200" dirty="0">
                          <a:effectLst/>
                        </a:rPr>
                        <a:t> </a:t>
                      </a:r>
                      <a:endParaRPr lang="fi-FI" sz="1200" dirty="0">
                        <a:effectLst/>
                        <a:latin typeface="Arial"/>
                        <a:ea typeface="Calibri"/>
                        <a:cs typeface="Calibri"/>
                      </a:endParaRPr>
                    </a:p>
                  </a:txBody>
                  <a:tcPr marL="66256" marR="66256" marT="0" marB="0">
                    <a:solidFill>
                      <a:schemeClr val="tx2">
                        <a:lumMod val="40000"/>
                        <a:lumOff val="60000"/>
                      </a:schemeClr>
                    </a:solidFill>
                  </a:tcPr>
                </a:tc>
              </a:tr>
            </a:tbl>
          </a:graphicData>
        </a:graphic>
      </p:graphicFrame>
      <p:sp>
        <p:nvSpPr>
          <p:cNvPr id="6" name="Rectangle 1"/>
          <p:cNvSpPr>
            <a:spLocks noChangeArrowheads="1"/>
          </p:cNvSpPr>
          <p:nvPr/>
        </p:nvSpPr>
        <p:spPr bwMode="auto">
          <a:xfrm>
            <a:off x="342900" y="1691680"/>
            <a:ext cx="685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i-FI" altLang="fi-FI"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9767831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n paikkamerkki 1"/>
          <p:cNvSpPr>
            <a:spLocks noGrp="1"/>
          </p:cNvSpPr>
          <p:nvPr>
            <p:ph type="body" idx="1"/>
          </p:nvPr>
        </p:nvSpPr>
        <p:spPr>
          <a:xfrm>
            <a:off x="548680" y="1259632"/>
            <a:ext cx="5829300" cy="1254099"/>
          </a:xfrm>
        </p:spPr>
        <p:txBody>
          <a:bodyPr/>
          <a:lstStyle/>
          <a:p>
            <a:r>
              <a:rPr lang="fi-FI" sz="3600" dirty="0">
                <a:solidFill>
                  <a:schemeClr val="tx1"/>
                </a:solidFill>
              </a:rPr>
              <a:t>6</a:t>
            </a:r>
            <a:r>
              <a:rPr lang="fi-FI" sz="3600" dirty="0" smtClean="0">
                <a:solidFill>
                  <a:schemeClr val="tx1"/>
                </a:solidFill>
              </a:rPr>
              <a:t>. TYÖNTEKIJÄLLE</a:t>
            </a:r>
            <a:endParaRPr lang="fi-FI" sz="3600" dirty="0">
              <a:solidFill>
                <a:schemeClr val="tx1"/>
              </a:solidFill>
            </a:endParaRPr>
          </a:p>
        </p:txBody>
      </p:sp>
      <p:sp>
        <p:nvSpPr>
          <p:cNvPr id="3" name="Otsikko 2"/>
          <p:cNvSpPr>
            <a:spLocks noGrp="1"/>
          </p:cNvSpPr>
          <p:nvPr>
            <p:ph type="title"/>
          </p:nvPr>
        </p:nvSpPr>
        <p:spPr>
          <a:xfrm>
            <a:off x="1916833" y="2771800"/>
            <a:ext cx="4454202" cy="2290551"/>
          </a:xfrm>
        </p:spPr>
        <p:txBody>
          <a:bodyPr/>
          <a:lstStyle/>
          <a:p>
            <a:pPr algn="l">
              <a:lnSpc>
                <a:spcPct val="150000"/>
              </a:lnSpc>
            </a:pPr>
            <a:r>
              <a:rPr lang="fi-FI" sz="1800" dirty="0" smtClean="0"/>
              <a:t>Ohjaajan </a:t>
            </a:r>
            <a:r>
              <a:rPr lang="fi-FI" sz="1800" dirty="0"/>
              <a:t>vuosikello</a:t>
            </a:r>
            <a:br>
              <a:rPr lang="fi-FI" sz="1800" dirty="0"/>
            </a:br>
            <a:r>
              <a:rPr lang="fi-FI" sz="1800" dirty="0" smtClean="0"/>
              <a:t>6.1 </a:t>
            </a:r>
            <a:r>
              <a:rPr lang="fi-FI" sz="1800" dirty="0"/>
              <a:t>Ohjaajan tehtävät</a:t>
            </a:r>
            <a:br>
              <a:rPr lang="fi-FI" sz="1800" dirty="0"/>
            </a:br>
            <a:r>
              <a:rPr lang="fi-FI" sz="1800" dirty="0" smtClean="0"/>
              <a:t>6.2 </a:t>
            </a:r>
            <a:r>
              <a:rPr lang="fi-FI" sz="1800" dirty="0"/>
              <a:t>Vastuuohjaajan tehtävät</a:t>
            </a:r>
            <a:br>
              <a:rPr lang="fi-FI" sz="1800" dirty="0"/>
            </a:br>
            <a:r>
              <a:rPr lang="fi-FI" sz="1800" dirty="0" smtClean="0"/>
              <a:t>6.3 </a:t>
            </a:r>
            <a:r>
              <a:rPr lang="fi-FI" sz="1800" dirty="0"/>
              <a:t>Laskutus</a:t>
            </a:r>
            <a:br>
              <a:rPr lang="fi-FI" sz="1800" dirty="0"/>
            </a:br>
            <a:r>
              <a:rPr lang="fi-FI" sz="1800" dirty="0" smtClean="0"/>
              <a:t>6.4 </a:t>
            </a:r>
            <a:r>
              <a:rPr lang="fi-FI" sz="1800" dirty="0" err="1"/>
              <a:t>Pedanet</a:t>
            </a:r>
            <a:endParaRPr lang="fi-FI" sz="1800" dirty="0"/>
          </a:p>
        </p:txBody>
      </p:sp>
      <p:pic>
        <p:nvPicPr>
          <p:cNvPr id="1026" name="Picture 2" descr="E:\KesäJälkkärin kuvat\palokka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6792" y="5076056"/>
            <a:ext cx="3528391" cy="2820207"/>
          </a:xfrm>
          <a:prstGeom prst="rect">
            <a:avLst/>
          </a:prstGeom>
          <a:noFill/>
          <a:effectLst>
            <a:softEdge rad="317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05563908"/>
      </p:ext>
    </p:extLst>
  </p:cSld>
  <p:clrMapOvr>
    <a:masterClrMapping/>
  </p:clrMapOvr>
  <p:timing>
    <p:tnLst>
      <p:par>
        <p:cTn id="1" dur="indefinite" restart="never" nodeType="tmRoot"/>
      </p:par>
    </p:tnLst>
  </p:timing>
</p:sld>
</file>

<file path=ppt/theme/theme1.xml><?xml version="1.0" encoding="utf-8"?>
<a:theme xmlns:a="http://schemas.openxmlformats.org/drawingml/2006/main" name="Jkl_ppt_pohja">
  <a:themeElements>
    <a:clrScheme name="Custom 2">
      <a:dk1>
        <a:sysClr val="windowText" lastClr="000000"/>
      </a:dk1>
      <a:lt1>
        <a:sysClr val="window" lastClr="FFFFFF"/>
      </a:lt1>
      <a:dk2>
        <a:srgbClr val="0A4B73"/>
      </a:dk2>
      <a:lt2>
        <a:srgbClr val="F2F2F2"/>
      </a:lt2>
      <a:accent1>
        <a:srgbClr val="F28705"/>
      </a:accent1>
      <a:accent2>
        <a:srgbClr val="2192BF"/>
      </a:accent2>
      <a:accent3>
        <a:srgbClr val="0A4B73"/>
      </a:accent3>
      <a:accent4>
        <a:srgbClr val="1AA17E"/>
      </a:accent4>
      <a:accent5>
        <a:srgbClr val="A69586"/>
      </a:accent5>
      <a:accent6>
        <a:srgbClr val="594C47"/>
      </a:accent6>
      <a:hlink>
        <a:srgbClr val="2192B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pohja johanna</Template>
  <TotalTime>1139</TotalTime>
  <Words>832</Words>
  <Application>Microsoft Office PowerPoint</Application>
  <PresentationFormat>Näytössä katseltava diaesitys (4:3)</PresentationFormat>
  <Paragraphs>623</Paragraphs>
  <Slides>30</Slides>
  <Notes>0</Notes>
  <HiddenSlides>0</HiddenSlides>
  <MMClips>0</MMClips>
  <ScaleCrop>false</ScaleCrop>
  <HeadingPairs>
    <vt:vector size="4" baseType="variant">
      <vt:variant>
        <vt:lpstr>Teema</vt:lpstr>
      </vt:variant>
      <vt:variant>
        <vt:i4>1</vt:i4>
      </vt:variant>
      <vt:variant>
        <vt:lpstr>Dian otsikot</vt:lpstr>
      </vt:variant>
      <vt:variant>
        <vt:i4>30</vt:i4>
      </vt:variant>
    </vt:vector>
  </HeadingPairs>
  <TitlesOfParts>
    <vt:vector size="31" baseType="lpstr">
      <vt:lpstr>Jkl_ppt_pohja</vt:lpstr>
      <vt:lpstr>Perusopetuksen Aamu- ja iltapäivätoiminnan Jälkkärin ja Vertin   PEREHDYTYSKANSIO  Jyväskylän kaupunki   Jyväskylän kaupunki</vt:lpstr>
      <vt:lpstr>Jokaisella työpaikalla uusi työntekijä on perehdytettävä toimintaan. Perehdyttämisen noudattaminen on tärkeä osa työlainsäädäntöä. Ohjaajien hyvä perehdytys tekee toiminnasta turvallisempaa ja toimivampaa ja vaikuttaa myönteisellä tavalla myös koko työyhteisöön. Kun kaikki tietävät, miten toimitaan, niin työssäolo helpottuu.   Päävastuun perehdyttämisestä kantaa aina lähin esimies, ja muut työntekijät auttavat häntä perehdytystehtävässä. Perehdyttämisen tueksi ryhmässä tulee olla perehdytyskansio ja perehdytyssuunnitelma. Kun perehdytys on hyvin suunniteltu, sen toteuttaminenkin on helpompaa.    Tämän kansion alusta löytyy Uuden työntekijän opas, josta löytyy tietoa Jyväskylän kaupungista työnantajana. Opas ja lisätietoa löytyy myös sähköisenä kaupungin intrasta Uusi-työntekijä-sivustolta http://intra/henkilosto/uusi   Tästä kansiosta löytyvät Perusopetuksen aamu- ja iltapäivätoiminnan perusteet ja lakisääteinen Jyväskylän perusopetuksen aamu- ja iltapäivätoiminnan toimintasuunnitelma. Näistä löytyvät tarkemmat säädökset ja lakipohja toiminnan järjestämiselle. Lisäksi kansioon on koottu mm. toimipaikkaan liittyviä tietoja, turvallisuusohjeita ja tarvittavia lomakkeita.    Perehdytyskansio tulee olla jokaisen työntekijän saatavilla, mutta sitä pitää säilyttää lukitussa tilassa. Kansio sisältää usein salassa pidettäviä tietoja ja on tärkeää, etteivät ulkopuoliset pääse siihen käsiksi. Perehdytyskansio täytyy päivittää kerran vuodessa. Päivittäminen on tehtävä ainakin syksyllä, että lapsien ja ohjaajien tiedot ovat ajan tasalla.   Toimipisteessämme perehdytyskansion päivittämisestä vastaa    ---------------------------------------------------------------------------- </vt:lpstr>
      <vt:lpstr>1. Uuden työntekijän opas, Jyväskylän kaupunki  2. Perusopetuksen aamu- ja iltapäivätoiminnan perusteet 2011  3. Jyväskylän perusopetuksen aamu- ja iltapäivätoiminnan toimintasuunnitelma 1.8.2015 alkaen  4. Toimintapaikka   4.1 Toimintapaikan tiedot  5. Toimintaryhmä  5.1 Ryhmän säännöt  5.2 Päiväjärjestys  5.3 Viikkosuunnitelma  5.4 Lukukausisuunnitelma  5.5 Lapsilista ja tiedot lapsista  5.6 Välipalalista  6. Työntekijälle  Ohjaajan vuosikello  6.1 Ohjaajan tehtävät  6.2 Vastuuohjaajan tehtävät  6.3 Laskutus  6.4 Peda.net  7. Yhteistyökumppanit  7.1 Yhteistyökumppanit ja muut toimintaryhmät yhteystietoineen  8. Turvallisuus  8.1 Toimintapaikan turvallisuussuunnitelma  8.2 Ensiaputarvikkeet  8.3 Ensiapuohjeet  8.4 Tapaturmailmoitus  8.5 Vakuutusasiakirjat  8.6 Toimintaohje karkaamistilanteissa  8.7 Toimintaohje haastavan käytöksen kohtaamiseen, Jyväskylän kaupunki  8.8 Toimintaohje uhkatilanteessa ja uhkatilanneselvitys    9. Osallistava kasvatus  9.1 Suunnitelma osallistamisesta  10. Laatu ja kehittäminen  10.1 Toiminnan seuranta ja arviointi Jyväskylänseudun aamu- ja iltapäivätoiminnassa  11. Liitteet ja lomakepohjat  11.1 Hakulomake  11.2 Vahvistuslomake  11.3 Irtisanomisilmoitus/maksuperustemuutos  11.4 Asiakaskortti ja asiakaskortin liite  11.5 Koululaisten kotiinlähtöilmoitus  11.6 Ilmoitus lapsen osallistumisesta muuhun toimintaan (esim. terapia) ja muutosilmoitus  11.7 Lääkkeenantoluvat ja lääkehoitosuunnitelma  11.8 Retkilupa ja retkisuunnitelma  11.9 Todistus lapsen äkillisestä sairastumisesta  11.10 Uhkatilanneselvitys     </vt:lpstr>
      <vt:lpstr>PowerPoint-esitys</vt:lpstr>
      <vt:lpstr>PowerPoint-esitys</vt:lpstr>
      <vt:lpstr> 5.1 Ryhmän säännöt 5.2 Päiväjärjestys 5.3 Viikkosuunnitelma 5.4 Lukukausisuunnitelma 5.5 Lapsilista ja tiedot lapsista 5.6 Välipalalista </vt:lpstr>
      <vt:lpstr>5.1 RYHMÄN SÄÄNNÖT</vt:lpstr>
      <vt:lpstr>5.2 PÄIVÄJÄRJESTYS</vt:lpstr>
      <vt:lpstr>Ohjaajan vuosikello 6.1 Ohjaajan tehtävät 6.2 Vastuuohjaajan tehtävät 6.3 Laskutus 6.4 Pedanet</vt:lpstr>
      <vt:lpstr>PowerPoint-esitys</vt:lpstr>
      <vt:lpstr>PowerPoint-esitys</vt:lpstr>
      <vt:lpstr>6.1 OHJAAJAN TEHTÄVÄT Ryhmän työntekijät kirjaavat kaikkien työtehtävät ylös</vt:lpstr>
      <vt:lpstr>6.2 VASTUUOHJAAJAN TEHTÄVÄT  </vt:lpstr>
      <vt:lpstr> VASTUUOHJAAJAN TEHTÄVÄT  </vt:lpstr>
      <vt:lpstr>PowerPoint-esitys</vt:lpstr>
      <vt:lpstr>7.1 YHTEISTYÖKUMPPANIT JA MUUT TOIMINTARYHMÄT YHTEYSTIETOINEEN</vt:lpstr>
      <vt:lpstr>PowerPoint-esitys</vt:lpstr>
      <vt:lpstr>PowerPoint-esitys</vt:lpstr>
      <vt:lpstr>PowerPoint-esitys</vt:lpstr>
      <vt:lpstr>PowerPoint-esitys</vt:lpstr>
      <vt:lpstr>PowerPoint-esitys</vt:lpstr>
      <vt:lpstr>PowerPoint-esitys</vt:lpstr>
      <vt:lpstr>PowerPoint-esitys</vt:lpstr>
      <vt:lpstr>8.6 TOIMINTAOHJE KARKAAMISTILANTEESSA Työntekijät käyvät yhdessä läpi, kuinka karkaamistilanteissa toimitaan ja kirjaavat ne</vt:lpstr>
      <vt:lpstr>8.8 TOIMINTAOHJE UHKATILANTEISSA JA UHKATILANNESELVITYS Työntekijät käyvät ohjeet läpi ja kirjaavat ne </vt:lpstr>
      <vt:lpstr>  9.1 Suunnitelma osallistamisesta</vt:lpstr>
      <vt:lpstr>PowerPoint-esitys</vt:lpstr>
      <vt:lpstr>  10.1 Toiminnan seuranta ja arviointi Jyväskylän seudun  aamu- ja iltapäivätoiminnassa</vt:lpstr>
      <vt:lpstr>PowerPoint-esitys</vt:lpstr>
      <vt:lpstr>11.1 Hakulomake Jälkkäriin / ilmoittautuminen Vertti-toimintaan 11.2 Vahvistuslomake 11.3 Irtisanomisilmoitus/maksuperustemuutos 11.4 Asiakaskortti ja asiakaskortin liite 11.5 Koululaisten kotiinlähtöilmoitus 11.6 Ilmoitus lapsen osallistumisesta muuhun toimintaan (esim.terapia) ja muutosilmoitus 11.7 Lääkkeenantoluvat ja lääkehoitosuunnitelma 11.8 Retkilupa ja retkisuunnitelma 11.9 Todistus lapsen äkillisestä sairastumisesta 11.10 Uhkatilanneselvitys 11.11 Tapaturmailmoitus   </vt:lpstr>
    </vt:vector>
  </TitlesOfParts>
  <Company>Jyväskylän kaupunki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Ohjaajan arvokas päivä zef -kyselyn tulokset</dc:title>
  <dc:creator>Jyvaskylan kaupunki</dc:creator>
  <cp:lastModifiedBy>JKL</cp:lastModifiedBy>
  <cp:revision>201</cp:revision>
  <cp:lastPrinted>2015-08-21T08:56:21Z</cp:lastPrinted>
  <dcterms:created xsi:type="dcterms:W3CDTF">2014-11-06T08:02:21Z</dcterms:created>
  <dcterms:modified xsi:type="dcterms:W3CDTF">2016-09-19T14:04:11Z</dcterms:modified>
</cp:coreProperties>
</file>