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70" r:id="rId3"/>
    <p:sldId id="263" r:id="rId4"/>
    <p:sldId id="257" r:id="rId5"/>
    <p:sldId id="258" r:id="rId6"/>
    <p:sldId id="259" r:id="rId7"/>
    <p:sldId id="267" r:id="rId8"/>
    <p:sldId id="260" r:id="rId9"/>
    <p:sldId id="261" r:id="rId10"/>
    <p:sldId id="262" r:id="rId11"/>
    <p:sldId id="268" r:id="rId12"/>
    <p:sldId id="264" r:id="rId13"/>
    <p:sldId id="265" r:id="rId14"/>
    <p:sldId id="266" r:id="rId15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rja Virtanen" initials="TV" lastIdx="2" clrIdx="0">
    <p:extLst>
      <p:ext uri="{19B8F6BF-5375-455C-9EA6-DF929625EA0E}">
        <p15:presenceInfo xmlns:p15="http://schemas.microsoft.com/office/powerpoint/2012/main" userId="Tarja Virta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Vaalea tyyli 2 - Korostus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725FA-730E-4829-BC15-349A386A2D05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269D9-CB1A-4572-A43A-FB2B435A9CF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8788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533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33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0614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134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232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944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827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2899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15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935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113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CD370E-902C-4D12-9F4D-3A5EBFC35C97}" type="datetimeFigureOut">
              <a:rPr lang="fi-FI" smtClean="0"/>
              <a:t>28.3.2019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4CFA1-FCCC-4B23-AE60-FCAB8EC1EA6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97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kela.fi/eurooppalainen-sairaanhoitokortti_nain-haet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ugendherbergen-berlin-brandenburg.de/jugendherbergen/berlin-international-613/portraet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dtb.de/museum-of-technology/623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alast.berlin/" TargetMode="External"/><Relationship Id="rId5" Type="http://schemas.openxmlformats.org/officeDocument/2006/relationships/hyperlink" Target="https://www.aquarium-berlin.de/de" TargetMode="External"/><Relationship Id="rId4" Type="http://schemas.openxmlformats.org/officeDocument/2006/relationships/hyperlink" Target="https://www.zoo-berlin.de/d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g.de/startseite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ilmpark-babelsberg.de/d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lmpark-babelsberg.de/de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www.berlinerdom.d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fbraeu-wirtshaus.de/berlin/speisekarte-berli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taivas, tie, kello&#10;&#10;Kuvaus luotu automaattisesti">
            <a:extLst>
              <a:ext uri="{FF2B5EF4-FFF2-40B4-BE49-F238E27FC236}">
                <a16:creationId xmlns:a16="http://schemas.microsoft.com/office/drawing/2014/main" id="{DDABFE69-E1AD-4066-ABF4-5797F65B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211050" cy="81407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20877" y="4888067"/>
            <a:ext cx="10156723" cy="1367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i-FI" sz="8800" b="1" dirty="0">
                <a:solidFill>
                  <a:schemeClr val="tx1"/>
                </a:solidFill>
              </a:rPr>
              <a:t>Berlin 26.4. – 30.4.2019</a:t>
            </a:r>
          </a:p>
        </p:txBody>
      </p:sp>
    </p:spTree>
    <p:extLst>
      <p:ext uri="{BB962C8B-B14F-4D97-AF65-F5344CB8AC3E}">
        <p14:creationId xmlns:p14="http://schemas.microsoft.com/office/powerpoint/2010/main" val="29884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ulko, rakennus, taivas, tie&#10;&#10;Kuvaus luotu automaattisesti">
            <a:extLst>
              <a:ext uri="{FF2B5EF4-FFF2-40B4-BE49-F238E27FC236}">
                <a16:creationId xmlns:a16="http://schemas.microsoft.com/office/drawing/2014/main" id="{6DA23D70-F9B7-4781-8A47-D4022E15A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714" y="0"/>
            <a:ext cx="4574286" cy="6858000"/>
          </a:xfrm>
          <a:prstGeom prst="rect">
            <a:avLst/>
          </a:prstGeom>
        </p:spPr>
      </p:pic>
      <p:pic>
        <p:nvPicPr>
          <p:cNvPr id="10" name="Kuva 9" descr="Kuva, joka sisältää kohteen ulko, rakennus, aita, maa&#10;&#10;Kuvaus luotu automaattisesti">
            <a:extLst>
              <a:ext uri="{FF2B5EF4-FFF2-40B4-BE49-F238E27FC236}">
                <a16:creationId xmlns:a16="http://schemas.microsoft.com/office/drawing/2014/main" id="{AEF854A1-71A2-4F4C-9893-4E769C4E9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633162" cy="45815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3489434"/>
            <a:ext cx="7809042" cy="336856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400" b="1" dirty="0"/>
              <a:t>TIISTAI 30.4.2019</a:t>
            </a:r>
            <a:br>
              <a:rPr lang="fi-FI" sz="2400" b="1" dirty="0"/>
            </a:br>
            <a:r>
              <a:rPr lang="fi-FI" sz="1000" b="0" dirty="0">
                <a:effectLst/>
              </a:rPr>
              <a:t/>
            </a:r>
            <a:br>
              <a:rPr lang="fi-FI" sz="1000" b="0" dirty="0">
                <a:effectLst/>
              </a:rPr>
            </a:br>
            <a:r>
              <a:rPr lang="fi-FI" sz="2400" dirty="0"/>
              <a:t>- 8:00 Aamiainen </a:t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dirty="0" smtClean="0"/>
              <a:t>9:00 - 12:00 </a:t>
            </a:r>
            <a:r>
              <a:rPr lang="fi-FI" sz="2400" i="1" dirty="0" err="1"/>
              <a:t>Kurfürstendamm</a:t>
            </a:r>
            <a:r>
              <a:rPr lang="fi-FI" sz="2400" i="1" dirty="0"/>
              <a:t>, </a:t>
            </a:r>
            <a:r>
              <a:rPr lang="fi-FI" sz="2400" i="1" dirty="0" err="1"/>
              <a:t>Gedächtniskirche</a:t>
            </a:r>
            <a:r>
              <a:rPr lang="fi-FI" sz="2400" i="1" dirty="0" smtClean="0"/>
              <a:t>, </a:t>
            </a:r>
            <a:r>
              <a:rPr lang="fi-FI" sz="2400" i="1" dirty="0" err="1" smtClean="0"/>
              <a:t>KaDeWe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- 12:00 Avainten luovutus</a:t>
            </a:r>
            <a:br>
              <a:rPr lang="fi-FI" sz="2400" dirty="0"/>
            </a:br>
            <a:r>
              <a:rPr lang="fi-FI" sz="2400" dirty="0"/>
              <a:t>- 13:00 Lounas </a:t>
            </a:r>
            <a:r>
              <a:rPr lang="fi-FI" sz="2400" dirty="0" smtClean="0"/>
              <a:t>kaupungilla + </a:t>
            </a:r>
            <a:r>
              <a:rPr lang="fi-FI" sz="2400" dirty="0" err="1" smtClean="0"/>
              <a:t>shoppailua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dirty="0" smtClean="0"/>
              <a:t>16:00 </a:t>
            </a:r>
            <a:r>
              <a:rPr lang="fi-FI" sz="2400" dirty="0"/>
              <a:t>Lähtö lentokentälle  </a:t>
            </a:r>
            <a:br>
              <a:rPr lang="fi-FI" sz="2400" dirty="0"/>
            </a:br>
            <a:r>
              <a:rPr lang="fi-FI" sz="2400" dirty="0"/>
              <a:t>- 19:15 Lento Suomeen (AY1436)</a:t>
            </a:r>
            <a:br>
              <a:rPr lang="fi-FI" sz="2400" dirty="0"/>
            </a:br>
            <a:r>
              <a:rPr lang="fi-FI" sz="2400" dirty="0"/>
              <a:t>- 22:05 Saapuminen Helsinkiin</a:t>
            </a:r>
            <a:br>
              <a:rPr lang="fi-FI" sz="2400" dirty="0"/>
            </a:br>
            <a:r>
              <a:rPr lang="fi-FI" sz="2400" dirty="0"/>
              <a:t>- 22:30 – 24:00 Bussikuljetus lukiolle</a:t>
            </a:r>
          </a:p>
        </p:txBody>
      </p:sp>
    </p:spTree>
    <p:extLst>
      <p:ext uri="{BB962C8B-B14F-4D97-AF65-F5344CB8AC3E}">
        <p14:creationId xmlns:p14="http://schemas.microsoft.com/office/powerpoint/2010/main" val="5537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1013"/>
          </a:xfrm>
        </p:spPr>
        <p:txBody>
          <a:bodyPr/>
          <a:lstStyle/>
          <a:p>
            <a:r>
              <a:rPr lang="fi-FI" dirty="0" smtClean="0"/>
              <a:t>Hintoja</a:t>
            </a:r>
            <a:endParaRPr lang="fi-FI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3268754"/>
              </p:ext>
            </p:extLst>
          </p:nvPr>
        </p:nvGraphicFramePr>
        <p:xfrm>
          <a:off x="6172200" y="173451"/>
          <a:ext cx="5181600" cy="1660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3">
                  <a:extLst>
                    <a:ext uri="{9D8B030D-6E8A-4147-A177-3AD203B41FA5}">
                      <a16:colId xmlns:a16="http://schemas.microsoft.com/office/drawing/2014/main" val="456114255"/>
                    </a:ext>
                  </a:extLst>
                </a:gridCol>
                <a:gridCol w="980607">
                  <a:extLst>
                    <a:ext uri="{9D8B030D-6E8A-4147-A177-3AD203B41FA5}">
                      <a16:colId xmlns:a16="http://schemas.microsoft.com/office/drawing/2014/main" val="2058188081"/>
                    </a:ext>
                  </a:extLst>
                </a:gridCol>
              </a:tblGrid>
              <a:tr h="654180">
                <a:tc>
                  <a:txBody>
                    <a:bodyPr/>
                    <a:lstStyle/>
                    <a:p>
                      <a:r>
                        <a:rPr lang="fi-FI" dirty="0" smtClean="0"/>
                        <a:t>Yleiset kulut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80671"/>
                  </a:ext>
                </a:extLst>
              </a:tr>
              <a:tr h="269894">
                <a:tc>
                  <a:txBody>
                    <a:bodyPr/>
                    <a:lstStyle/>
                    <a:p>
                      <a:r>
                        <a:rPr lang="fi-FI" dirty="0" smtClean="0"/>
                        <a:t>Taskurahaa n.20 euroa/vrk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100,00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7654"/>
                  </a:ext>
                </a:extLst>
              </a:tr>
              <a:tr h="472314">
                <a:tc>
                  <a:txBody>
                    <a:bodyPr/>
                    <a:lstStyle/>
                    <a:p>
                      <a:r>
                        <a:rPr lang="fi-FI" dirty="0" smtClean="0"/>
                        <a:t>Matkat Berliinissä,</a:t>
                      </a:r>
                      <a:r>
                        <a:rPr lang="fi-FI" baseline="0" dirty="0" smtClean="0"/>
                        <a:t> ryhmälippu 5 henkeä 3,98 /vrk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49851"/>
                  </a:ext>
                </a:extLst>
              </a:tr>
            </a:tbl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43949247"/>
              </p:ext>
            </p:extLst>
          </p:nvPr>
        </p:nvGraphicFramePr>
        <p:xfrm>
          <a:off x="547595" y="1156138"/>
          <a:ext cx="5181602" cy="4756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762">
                  <a:extLst>
                    <a:ext uri="{9D8B030D-6E8A-4147-A177-3AD203B41FA5}">
                      <a16:colId xmlns:a16="http://schemas.microsoft.com/office/drawing/2014/main" val="1149466332"/>
                    </a:ext>
                  </a:extLst>
                </a:gridCol>
                <a:gridCol w="1387840">
                  <a:extLst>
                    <a:ext uri="{9D8B030D-6E8A-4147-A177-3AD203B41FA5}">
                      <a16:colId xmlns:a16="http://schemas.microsoft.com/office/drawing/2014/main" val="3083586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i-FI" dirty="0" smtClean="0"/>
                        <a:t>Kohteet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33953"/>
                  </a:ext>
                </a:extLst>
              </a:tr>
              <a:tr h="4389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Rose-Marie opastus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3,30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126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Deutsche </a:t>
                      </a:r>
                      <a:r>
                        <a:rPr lang="fi-FI" dirty="0" err="1" smtClean="0"/>
                        <a:t>Technikmuseum</a:t>
                      </a:r>
                      <a:r>
                        <a:rPr lang="fi-FI" dirty="0" smtClean="0"/>
                        <a:t> </a:t>
                      </a:r>
                      <a:endParaRPr lang="fi-FI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(väh.10 </a:t>
                      </a:r>
                      <a:r>
                        <a:rPr lang="fi-FI" dirty="0" smtClean="0"/>
                        <a:t>henkeä)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2,00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297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Vivid</a:t>
                      </a:r>
                      <a:r>
                        <a:rPr lang="fi-FI" baseline="0" dirty="0" smtClean="0"/>
                        <a:t> –show</a:t>
                      </a:r>
                      <a:endParaRPr lang="fi-F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22,80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82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Schloss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Sanssouci</a:t>
                      </a:r>
                      <a:endParaRPr lang="fi-F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8,00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77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err="1" smtClean="0"/>
                        <a:t>Filmpark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Babelsberg</a:t>
                      </a:r>
                      <a:endParaRPr lang="fi-F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13,00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40250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dirty="0" smtClean="0"/>
                        <a:t>Berliner </a:t>
                      </a:r>
                      <a:r>
                        <a:rPr lang="fi-FI" dirty="0" err="1" smtClean="0"/>
                        <a:t>Dom</a:t>
                      </a:r>
                      <a:endParaRPr lang="fi-FI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1,66</a:t>
                      </a:r>
                      <a:endParaRPr lang="fi-FI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115355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Asisi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Panorama</a:t>
                      </a:r>
                      <a:r>
                        <a:rPr lang="fi-FI" dirty="0" smtClean="0"/>
                        <a:t> Berlin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10,00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659520"/>
                  </a:ext>
                </a:extLst>
              </a:tr>
              <a:tr h="2421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Stasi –museo</a:t>
                      </a:r>
                      <a:r>
                        <a:rPr lang="fi-FI" baseline="0" dirty="0" smtClean="0"/>
                        <a:t> (opastus 25,00, koulu)</a:t>
                      </a:r>
                      <a:endParaRPr lang="fi-FI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 smtClean="0"/>
                        <a:t>2,50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141841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63,26</a:t>
                      </a:r>
                      <a:endParaRPr lang="fi-FI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58973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fi-FI" dirty="0" smtClean="0"/>
                        <a:t>Jokilaivaristeily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12,50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4089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Zoo</a:t>
                      </a:r>
                      <a:r>
                        <a:rPr lang="fi-FI" dirty="0" smtClean="0"/>
                        <a:t>, jos 10 oppilasta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7,00</a:t>
                      </a:r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264914"/>
                  </a:ext>
                </a:extLst>
              </a:tr>
            </a:tbl>
          </a:graphicData>
        </a:graphic>
      </p:graphicFrame>
      <p:graphicFrame>
        <p:nvGraphicFramePr>
          <p:cNvPr id="8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00320"/>
              </p:ext>
            </p:extLst>
          </p:nvPr>
        </p:nvGraphicFramePr>
        <p:xfrm>
          <a:off x="6134100" y="2109355"/>
          <a:ext cx="5181600" cy="243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0993">
                  <a:extLst>
                    <a:ext uri="{9D8B030D-6E8A-4147-A177-3AD203B41FA5}">
                      <a16:colId xmlns:a16="http://schemas.microsoft.com/office/drawing/2014/main" val="456114255"/>
                    </a:ext>
                  </a:extLst>
                </a:gridCol>
                <a:gridCol w="980607">
                  <a:extLst>
                    <a:ext uri="{9D8B030D-6E8A-4147-A177-3AD203B41FA5}">
                      <a16:colId xmlns:a16="http://schemas.microsoft.com/office/drawing/2014/main" val="2058188081"/>
                    </a:ext>
                  </a:extLst>
                </a:gridCol>
              </a:tblGrid>
              <a:tr h="581890">
                <a:tc>
                  <a:txBody>
                    <a:bodyPr/>
                    <a:lstStyle/>
                    <a:p>
                      <a:r>
                        <a:rPr lang="fi-FI" dirty="0" smtClean="0"/>
                        <a:t>Ilmaisia museoita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980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Alte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Nationalgalerie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6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Topographie</a:t>
                      </a:r>
                      <a:r>
                        <a:rPr lang="fi-FI" dirty="0" smtClean="0"/>
                        <a:t> des </a:t>
                      </a:r>
                      <a:r>
                        <a:rPr lang="fi-FI" dirty="0" err="1" smtClean="0"/>
                        <a:t>Terrors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049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Pergamonmuseum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3247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Ägyptisches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Museum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621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Gemäldegallerie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653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334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"/>
            <a:ext cx="12192000" cy="741045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312227" y="4166755"/>
            <a:ext cx="7710813" cy="19534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800" b="1" dirty="0" smtClean="0"/>
              <a:t>Matkatehtävät – palautus parin sivulle </a:t>
            </a:r>
            <a:r>
              <a:rPr lang="fi-FI" sz="2800" b="1" dirty="0" err="1" smtClean="0"/>
              <a:t>Pedanettiin</a:t>
            </a:r>
            <a:r>
              <a:rPr lang="fi-FI" sz="2800" b="1" dirty="0"/>
              <a:t/>
            </a:r>
            <a:br>
              <a:rPr lang="fi-FI" sz="2800" b="1" dirty="0"/>
            </a:br>
            <a:r>
              <a:rPr lang="fi-FI" sz="1050" b="0" dirty="0">
                <a:effectLst/>
              </a:rPr>
              <a:t/>
            </a:r>
            <a:br>
              <a:rPr lang="fi-FI" sz="1050" b="0" dirty="0">
                <a:effectLst/>
              </a:rPr>
            </a:br>
            <a:r>
              <a:rPr lang="fi-FI" sz="2800" dirty="0"/>
              <a:t>- Valokuvaustehtäviä </a:t>
            </a:r>
            <a:r>
              <a:rPr lang="fi-FI" sz="2800" dirty="0" smtClean="0"/>
              <a:t>päivittäin - </a:t>
            </a:r>
            <a:r>
              <a:rPr lang="fi-FI" sz="2800" i="1" dirty="0" err="1" smtClean="0"/>
              <a:t>Landeskunde</a:t>
            </a:r>
            <a:r>
              <a:rPr lang="fi-FI" sz="2800" dirty="0"/>
              <a:t/>
            </a:r>
            <a:br>
              <a:rPr lang="fi-FI" sz="2800" dirty="0"/>
            </a:br>
            <a:r>
              <a:rPr lang="fi-FI" sz="2800" dirty="0"/>
              <a:t>- Kielitehtäviä kaupungilla </a:t>
            </a:r>
            <a:br>
              <a:rPr lang="fi-FI" sz="2800" dirty="0"/>
            </a:br>
            <a:r>
              <a:rPr lang="fi-FI" sz="2800" dirty="0" smtClean="0"/>
              <a:t>- Historiatehtävä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3757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95" y="308290"/>
            <a:ext cx="8002253" cy="555209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908758" y="1171074"/>
            <a:ext cx="4050114" cy="39959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i-FI" sz="2800" b="1" dirty="0"/>
              <a:t>MATKA/MATKATAVARA</a:t>
            </a:r>
            <a:br>
              <a:rPr lang="fi-FI" sz="2800" b="1" dirty="0"/>
            </a:br>
            <a:r>
              <a:rPr lang="fi-FI" sz="2800" b="1" dirty="0"/>
              <a:t>VAKUUTUS</a:t>
            </a:r>
            <a:br>
              <a:rPr lang="fi-FI" sz="2800" b="1" dirty="0"/>
            </a:br>
            <a:r>
              <a:rPr lang="fi-FI" sz="2800" b="1" dirty="0"/>
              <a:t/>
            </a:r>
            <a:br>
              <a:rPr lang="fi-FI" sz="2800" b="1" dirty="0"/>
            </a:br>
            <a:r>
              <a:rPr lang="fi-FI" sz="2800" b="1" dirty="0"/>
              <a:t>EUROOPPALAINEN SAIRASVAKUUTUSKORTTI</a:t>
            </a:r>
            <a:br>
              <a:rPr lang="fi-FI" sz="2800" b="1" dirty="0"/>
            </a:br>
            <a:r>
              <a:rPr lang="fi-FI" sz="2800" dirty="0"/>
              <a:t/>
            </a:r>
            <a:br>
              <a:rPr lang="fi-FI" sz="2800" dirty="0"/>
            </a:br>
            <a:r>
              <a:rPr lang="fi-FI" sz="2800" b="1" dirty="0"/>
              <a:t>PASSI</a:t>
            </a:r>
            <a:r>
              <a:rPr lang="fi-FI" sz="2800" dirty="0"/>
              <a:t/>
            </a:r>
            <a:br>
              <a:rPr lang="fi-FI" sz="2800" dirty="0"/>
            </a:br>
            <a:endParaRPr lang="fi-FI" sz="2800" dirty="0"/>
          </a:p>
        </p:txBody>
      </p:sp>
      <p:sp>
        <p:nvSpPr>
          <p:cNvPr id="5" name="Tekstiruutu 4"/>
          <p:cNvSpPr txBox="1"/>
          <p:nvPr/>
        </p:nvSpPr>
        <p:spPr>
          <a:xfrm>
            <a:off x="5964906" y="5537215"/>
            <a:ext cx="1270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r>
              <a:rPr lang="fi-FI" dirty="0">
                <a:hlinkClick r:id="rId2"/>
              </a:rPr>
              <a:t>Kela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2806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8"/>
          <a:stretch/>
        </p:blipFill>
        <p:spPr>
          <a:xfrm>
            <a:off x="14568" y="-515026"/>
            <a:ext cx="12177432" cy="741797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93558" y="1"/>
            <a:ext cx="10760242" cy="91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fi-FI" b="1" i="1" dirty="0"/>
              <a:t/>
            </a:r>
            <a:br>
              <a:rPr lang="fi-FI" b="1" i="1" dirty="0"/>
            </a:br>
            <a:r>
              <a:rPr lang="fi-FI" b="1" i="1" dirty="0"/>
              <a:t>Vesipulloa kannattaa kuljettaa mukana!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12957" y="1429428"/>
            <a:ext cx="7940843" cy="433454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b="1" dirty="0"/>
              <a:t>Mukaan matkalle:</a:t>
            </a:r>
            <a:endParaRPr lang="fi-FI" dirty="0"/>
          </a:p>
          <a:p>
            <a:endParaRPr lang="fi-FI" dirty="0"/>
          </a:p>
          <a:p>
            <a:r>
              <a:rPr lang="fi-FI" b="1" dirty="0"/>
              <a:t>eväät</a:t>
            </a:r>
            <a:r>
              <a:rPr lang="fi-FI" dirty="0"/>
              <a:t> mukaan perjantaina bussiin ja lentokentälle </a:t>
            </a:r>
          </a:p>
          <a:p>
            <a:pPr marL="0" indent="0">
              <a:buNone/>
            </a:pPr>
            <a:r>
              <a:rPr lang="fi-FI" dirty="0"/>
              <a:t>     (EI KANNATA OSTAA MITÄÄN LENTOKENTÄLTÄ!!!!! KALLISTA!)</a:t>
            </a:r>
          </a:p>
          <a:p>
            <a:r>
              <a:rPr lang="fi-FI" b="1" dirty="0"/>
              <a:t>kaupunkireppu</a:t>
            </a:r>
            <a:r>
              <a:rPr lang="fi-FI" dirty="0"/>
              <a:t> (vesipullo ja hieman evästä)</a:t>
            </a:r>
          </a:p>
          <a:p>
            <a:r>
              <a:rPr lang="fi-FI" dirty="0"/>
              <a:t>hyvät, mukavat, sisään ajetut </a:t>
            </a:r>
            <a:r>
              <a:rPr lang="fi-FI" b="1" dirty="0"/>
              <a:t>kengät</a:t>
            </a:r>
            <a:r>
              <a:rPr lang="fi-FI" dirty="0"/>
              <a:t> (EI UUDET!)</a:t>
            </a:r>
          </a:p>
          <a:p>
            <a:r>
              <a:rPr lang="fi-FI" dirty="0"/>
              <a:t>tarpeeksi </a:t>
            </a:r>
            <a:r>
              <a:rPr lang="fi-FI" b="1" dirty="0" smtClean="0"/>
              <a:t>vaatteita</a:t>
            </a:r>
            <a:r>
              <a:rPr lang="fi-FI" dirty="0" smtClean="0"/>
              <a:t>, sateenvarjo/takki</a:t>
            </a:r>
            <a:endParaRPr lang="fi-FI" dirty="0"/>
          </a:p>
          <a:p>
            <a:r>
              <a:rPr lang="fi-FI" b="1" dirty="0"/>
              <a:t>kamera/kännykkäkamera</a:t>
            </a:r>
          </a:p>
          <a:p>
            <a:r>
              <a:rPr lang="fi-FI" b="1" dirty="0"/>
              <a:t>muistiinpanovälineet</a:t>
            </a:r>
          </a:p>
          <a:p>
            <a:r>
              <a:rPr lang="fi-FI" b="1" dirty="0"/>
              <a:t>henkilökohtaiset tarvikkeet</a:t>
            </a:r>
          </a:p>
          <a:p>
            <a:pPr marL="0" indent="0">
              <a:buNone/>
            </a:pPr>
            <a:endParaRPr lang="fi-FI" b="1" dirty="0"/>
          </a:p>
          <a:p>
            <a:r>
              <a:rPr lang="fi-FI" dirty="0" smtClean="0"/>
              <a:t>e</a:t>
            </a:r>
            <a:r>
              <a:rPr lang="fi-FI" dirty="0" smtClean="0"/>
              <a:t>nintään 1 </a:t>
            </a:r>
            <a:r>
              <a:rPr lang="fi-FI" b="1" dirty="0"/>
              <a:t>käsimatkatavara</a:t>
            </a:r>
            <a:r>
              <a:rPr lang="fi-FI" dirty="0"/>
              <a:t> 8 </a:t>
            </a:r>
            <a:r>
              <a:rPr lang="fi-FI" dirty="0" smtClean="0"/>
              <a:t>kg</a:t>
            </a:r>
          </a:p>
          <a:p>
            <a:r>
              <a:rPr lang="fi-FI" dirty="0"/>
              <a:t>m</a:t>
            </a:r>
            <a:r>
              <a:rPr lang="fi-FI" dirty="0" smtClean="0"/>
              <a:t>aks</a:t>
            </a:r>
            <a:r>
              <a:rPr lang="fi-FI" dirty="0" smtClean="0"/>
              <a:t>ullinen </a:t>
            </a:r>
            <a:r>
              <a:rPr lang="fi-FI" b="1" dirty="0" smtClean="0"/>
              <a:t>matkalaukku ruumaan </a:t>
            </a:r>
            <a:r>
              <a:rPr lang="fi-FI" dirty="0" smtClean="0"/>
              <a:t> </a:t>
            </a:r>
            <a:r>
              <a:rPr lang="fi-FI" dirty="0"/>
              <a:t>à 23 kg </a:t>
            </a:r>
          </a:p>
        </p:txBody>
      </p:sp>
    </p:spTree>
    <p:extLst>
      <p:ext uri="{BB962C8B-B14F-4D97-AF65-F5344CB8AC3E}">
        <p14:creationId xmlns:p14="http://schemas.microsoft.com/office/powerpoint/2010/main" val="13790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rakennus, taivas, tie, kello&#10;&#10;Kuvaus luotu automaattisesti">
            <a:extLst>
              <a:ext uri="{FF2B5EF4-FFF2-40B4-BE49-F238E27FC236}">
                <a16:creationId xmlns:a16="http://schemas.microsoft.com/office/drawing/2014/main" id="{DDABFE69-E1AD-4066-ABF4-5797F65B36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35000"/>
            <a:ext cx="12211050" cy="8140700"/>
          </a:xfrm>
          <a:prstGeom prst="rect">
            <a:avLst/>
          </a:prstGeom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053" y="215687"/>
            <a:ext cx="9354996" cy="65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1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 descr="Kuva, joka sisältää kohteen rakennus, ulko, taivas&#10;&#10;Kuvaus luotu automaattisesti">
            <a:extLst>
              <a:ext uri="{FF2B5EF4-FFF2-40B4-BE49-F238E27FC236}">
                <a16:creationId xmlns:a16="http://schemas.microsoft.com/office/drawing/2014/main" id="{765D256F-D3B0-40F9-B0C0-DC564458E9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56"/>
            <a:ext cx="12192000" cy="761422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394034" y="4705324"/>
            <a:ext cx="2723167" cy="799485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i-FI" sz="4800" b="1" dirty="0">
                <a:solidFill>
                  <a:schemeClr val="bg1"/>
                </a:solidFill>
              </a:rPr>
              <a:t>Musiikki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484883" y="3346360"/>
            <a:ext cx="1816682" cy="81358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b="1" dirty="0" smtClean="0">
                <a:solidFill>
                  <a:schemeClr val="bg1"/>
                </a:solidFill>
              </a:rPr>
              <a:t>Taide</a:t>
            </a:r>
            <a:endParaRPr lang="fi-FI" sz="4800" b="1" dirty="0">
              <a:solidFill>
                <a:schemeClr val="bg1"/>
              </a:solidFill>
            </a:endParaRPr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4825052" y="5946282"/>
            <a:ext cx="2541896" cy="812043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b="1" dirty="0">
                <a:solidFill>
                  <a:schemeClr val="bg1"/>
                </a:solidFill>
              </a:rPr>
              <a:t>Historia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3205655" y="735724"/>
            <a:ext cx="3778114" cy="796935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b="1" dirty="0">
                <a:solidFill>
                  <a:schemeClr val="bg1"/>
                </a:solidFill>
              </a:rPr>
              <a:t>Nähtävyydet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383438" y="583296"/>
            <a:ext cx="339829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Tien kysyminen ja neuvominen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9350992" y="1347993"/>
            <a:ext cx="204489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Lipun ostaminen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509760" y="2112690"/>
            <a:ext cx="2511643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 smtClean="0"/>
              <a:t>Kahvin/Teen </a:t>
            </a:r>
            <a:r>
              <a:rPr lang="fi-FI" b="1" dirty="0"/>
              <a:t>tilaaminen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9828663" y="3162409"/>
            <a:ext cx="2192741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Ruoan  tilaaminen</a:t>
            </a:r>
          </a:p>
        </p:txBody>
      </p:sp>
      <p:sp>
        <p:nvSpPr>
          <p:cNvPr id="11" name="Tekstiruutu 10"/>
          <p:cNvSpPr txBox="1"/>
          <p:nvPr/>
        </p:nvSpPr>
        <p:spPr>
          <a:xfrm>
            <a:off x="9323696" y="4212128"/>
            <a:ext cx="2697708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Asiointi </a:t>
            </a:r>
            <a:r>
              <a:rPr lang="fi-FI" b="1" dirty="0" smtClean="0"/>
              <a:t>kaupassa</a:t>
            </a:r>
            <a:r>
              <a:rPr lang="fi-FI" b="1" dirty="0" smtClean="0"/>
              <a:t>, </a:t>
            </a:r>
          </a:p>
          <a:p>
            <a:r>
              <a:rPr lang="fi-FI" b="1" dirty="0" smtClean="0"/>
              <a:t>hinnan kysyminen</a:t>
            </a:r>
            <a:endParaRPr lang="fi-FI" b="1" dirty="0"/>
          </a:p>
        </p:txBody>
      </p:sp>
      <p:sp>
        <p:nvSpPr>
          <p:cNvPr id="12" name="Tekstiruutu 11"/>
          <p:cNvSpPr txBox="1"/>
          <p:nvPr/>
        </p:nvSpPr>
        <p:spPr>
          <a:xfrm>
            <a:off x="9082584" y="5226230"/>
            <a:ext cx="269770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Kuulumisten kysyminen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8902463" y="5963334"/>
            <a:ext cx="231329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b="1" dirty="0"/>
              <a:t>Hyvää päivänjatkoa!</a:t>
            </a:r>
          </a:p>
        </p:txBody>
      </p:sp>
      <p:sp>
        <p:nvSpPr>
          <p:cNvPr id="16" name="Otsikko 1"/>
          <p:cNvSpPr txBox="1">
            <a:spLocks/>
          </p:cNvSpPr>
          <p:nvPr/>
        </p:nvSpPr>
        <p:spPr>
          <a:xfrm>
            <a:off x="6096000" y="1856426"/>
            <a:ext cx="2731083" cy="725951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4800" b="1" dirty="0" smtClean="0">
                <a:solidFill>
                  <a:schemeClr val="bg1"/>
                </a:solidFill>
              </a:rPr>
              <a:t>Kulttuuri</a:t>
            </a:r>
            <a:endParaRPr lang="fi-FI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8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sisä, sisäkatto, lattia, seinä&#10;&#10;Kuvaus luotu automaattisesti">
            <a:extLst>
              <a:ext uri="{FF2B5EF4-FFF2-40B4-BE49-F238E27FC236}">
                <a16:creationId xmlns:a16="http://schemas.microsoft.com/office/drawing/2014/main" id="{0E19CA4C-1DC4-4E3A-A595-2F49CA0C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33" y="-334240"/>
            <a:ext cx="12192000" cy="738592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21415" y="3599411"/>
            <a:ext cx="5776621" cy="259357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i-FI" sz="2400" b="1" dirty="0">
                <a:solidFill>
                  <a:schemeClr val="tx1"/>
                </a:solidFill>
              </a:rPr>
              <a:t>  </a:t>
            </a:r>
            <a:br>
              <a:rPr lang="fi-FI" sz="2400" b="1" dirty="0">
                <a:solidFill>
                  <a:schemeClr val="tx1"/>
                </a:solidFill>
              </a:rPr>
            </a:br>
            <a:endParaRPr lang="fi-FI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05005"/>
              </p:ext>
            </p:extLst>
          </p:nvPr>
        </p:nvGraphicFramePr>
        <p:xfrm>
          <a:off x="559834" y="3800157"/>
          <a:ext cx="5309884" cy="2265099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004097">
                  <a:extLst>
                    <a:ext uri="{9D8B030D-6E8A-4147-A177-3AD203B41FA5}">
                      <a16:colId xmlns:a16="http://schemas.microsoft.com/office/drawing/2014/main" val="1141595623"/>
                    </a:ext>
                  </a:extLst>
                </a:gridCol>
                <a:gridCol w="1305787">
                  <a:extLst>
                    <a:ext uri="{9D8B030D-6E8A-4147-A177-3AD203B41FA5}">
                      <a16:colId xmlns:a16="http://schemas.microsoft.com/office/drawing/2014/main" val="29374201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 smtClean="0"/>
                        <a:t>Lennot</a:t>
                      </a:r>
                      <a:r>
                        <a:rPr lang="fi-FI" baseline="0" dirty="0" smtClean="0"/>
                        <a:t> ja majoitus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28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smtClean="0"/>
                        <a:t>Bussikuljetus</a:t>
                      </a:r>
                      <a:r>
                        <a:rPr lang="fi-FI" b="1" baseline="0" dirty="0" smtClean="0"/>
                        <a:t> Iitti-</a:t>
                      </a:r>
                      <a:r>
                        <a:rPr lang="fi-FI" b="1" baseline="0" dirty="0" err="1" smtClean="0"/>
                        <a:t>Hki</a:t>
                      </a:r>
                      <a:r>
                        <a:rPr lang="fi-FI" b="1" baseline="0" dirty="0" smtClean="0"/>
                        <a:t>-Iitti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smtClean="0"/>
                        <a:t>Koulu maksaa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71185"/>
                  </a:ext>
                </a:extLst>
              </a:tr>
              <a:tr h="517579">
                <a:tc>
                  <a:txBody>
                    <a:bodyPr/>
                    <a:lstStyle/>
                    <a:p>
                      <a:r>
                        <a:rPr lang="fi-FI" dirty="0" smtClean="0"/>
                        <a:t>Lennot (ilman matkatavaroita)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151,68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3591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fi-FI" dirty="0" smtClean="0"/>
                        <a:t>Majoitus</a:t>
                      </a:r>
                      <a:r>
                        <a:rPr lang="fi-FI" baseline="0" dirty="0" smtClean="0"/>
                        <a:t> (+aamiainen, yksi ateria)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125,68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9499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82627"/>
                  </a:ext>
                </a:extLst>
              </a:tr>
            </a:tbl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7651531" y="51130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520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s Holocaust-Mahnmal in Berlin Mitte ist das zentrale Denkmal Deutschlands fÃ¼r die ermordeten Juden Europas - Â© Noppasin /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00987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65637" y="824538"/>
            <a:ext cx="10352043" cy="43983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>
              <a:lnSpc>
                <a:spcPct val="100000"/>
              </a:lnSpc>
            </a:pPr>
            <a:r>
              <a:rPr lang="fi-FI" sz="3100" b="1" dirty="0">
                <a:solidFill>
                  <a:schemeClr val="tx1"/>
                </a:solidFill>
              </a:rPr>
              <a:t>PERJANTAI </a:t>
            </a:r>
            <a:r>
              <a:rPr lang="fi-FI" sz="3100" b="1" dirty="0" smtClean="0">
                <a:solidFill>
                  <a:schemeClr val="tx1"/>
                </a:solidFill>
              </a:rPr>
              <a:t>26.4.2019</a:t>
            </a:r>
            <a:r>
              <a:rPr lang="fi-FI" sz="2400" b="1" dirty="0" smtClean="0">
                <a:solidFill>
                  <a:schemeClr val="tx1"/>
                </a:solidFill>
              </a:rPr>
              <a:t/>
            </a:r>
            <a:br>
              <a:rPr lang="fi-FI" sz="2400" b="1" dirty="0" smtClean="0">
                <a:solidFill>
                  <a:schemeClr val="tx1"/>
                </a:solidFill>
              </a:rPr>
            </a:br>
            <a:r>
              <a:rPr lang="fi-FI" sz="2400" b="1" dirty="0" smtClean="0">
                <a:solidFill>
                  <a:schemeClr val="tx1"/>
                </a:solidFill>
              </a:rPr>
              <a:t/>
            </a:r>
            <a:br>
              <a:rPr lang="fi-FI" sz="2400" b="1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- </a:t>
            </a:r>
            <a:r>
              <a:rPr lang="fi-FI" sz="2400" b="1" dirty="0">
                <a:solidFill>
                  <a:schemeClr val="tx1"/>
                </a:solidFill>
              </a:rPr>
              <a:t>Klo </a:t>
            </a:r>
            <a:r>
              <a:rPr lang="fi-FI" sz="2400" b="1" dirty="0" smtClean="0">
                <a:solidFill>
                  <a:schemeClr val="tx1"/>
                </a:solidFill>
              </a:rPr>
              <a:t>4:20 </a:t>
            </a:r>
            <a:r>
              <a:rPr lang="fi-FI" sz="2400" dirty="0" smtClean="0">
                <a:solidFill>
                  <a:schemeClr val="tx1"/>
                </a:solidFill>
              </a:rPr>
              <a:t>lähtö </a:t>
            </a:r>
            <a:r>
              <a:rPr lang="fi-FI" sz="2400" dirty="0">
                <a:solidFill>
                  <a:schemeClr val="tx1"/>
                </a:solidFill>
              </a:rPr>
              <a:t>Iitin lukiolta lentokentälle </a:t>
            </a:r>
            <a:r>
              <a:rPr lang="fi-FI" sz="2400" dirty="0" smtClean="0">
                <a:solidFill>
                  <a:schemeClr val="tx1"/>
                </a:solidFill>
              </a:rPr>
              <a:t>bussilla </a:t>
            </a:r>
            <a:r>
              <a:rPr lang="fi-FI" sz="2400" dirty="0">
                <a:solidFill>
                  <a:schemeClr val="tx1"/>
                </a:solidFill>
              </a:rPr>
              <a:t>(koulu maksaa).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b="1" dirty="0">
                <a:solidFill>
                  <a:schemeClr val="tx1"/>
                </a:solidFill>
              </a:rPr>
              <a:t>Klo 7:45 </a:t>
            </a:r>
            <a:r>
              <a:rPr lang="fi-FI" sz="2400" dirty="0">
                <a:solidFill>
                  <a:schemeClr val="tx1"/>
                </a:solidFill>
              </a:rPr>
              <a:t>lento Helsingistä (AY1431), perillä Berliinissä </a:t>
            </a:r>
            <a:r>
              <a:rPr lang="fi-FI" sz="2400" dirty="0" smtClean="0">
                <a:solidFill>
                  <a:schemeClr val="tx1"/>
                </a:solidFill>
              </a:rPr>
              <a:t>Saksan aikaan </a:t>
            </a:r>
            <a:r>
              <a:rPr lang="fi-FI" sz="2400" dirty="0">
                <a:solidFill>
                  <a:schemeClr val="tx1"/>
                </a:solidFill>
              </a:rPr>
              <a:t>klo 8:45 (AY1436)</a:t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Matkustus keskustaan </a:t>
            </a:r>
            <a:r>
              <a:rPr lang="fi-FI" sz="2400" dirty="0" smtClean="0">
                <a:solidFill>
                  <a:schemeClr val="tx1"/>
                </a:solidFill>
              </a:rPr>
              <a:t> (päiväkortti 3,98€/henkilö)</a:t>
            </a:r>
            <a:r>
              <a:rPr lang="fi-FI" sz="2400" dirty="0">
                <a:solidFill>
                  <a:schemeClr val="tx1"/>
                </a:solidFill>
              </a:rPr>
              <a:t/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dirty="0" smtClean="0">
                <a:solidFill>
                  <a:schemeClr val="tx1"/>
                </a:solidFill>
              </a:rPr>
              <a:t>Majoittuminen: </a:t>
            </a:r>
            <a:r>
              <a:rPr lang="fi-FI" sz="2400" b="1" i="1" dirty="0">
                <a:solidFill>
                  <a:schemeClr val="tx1"/>
                </a:solidFill>
                <a:hlinkClick r:id="rId3"/>
              </a:rPr>
              <a:t>JUGENDHERBERGE BERLIN INTERNATIONAL</a:t>
            </a:r>
            <a:r>
              <a:rPr lang="fi-FI" sz="2400" dirty="0">
                <a:solidFill>
                  <a:schemeClr val="tx1"/>
                </a:solidFill>
                <a:hlinkClick r:id="rId3"/>
              </a:rPr>
              <a:t/>
            </a:r>
            <a:br>
              <a:rPr lang="fi-FI" sz="2400" dirty="0">
                <a:solidFill>
                  <a:schemeClr val="tx1"/>
                </a:solidFill>
                <a:hlinkClick r:id="rId3"/>
              </a:rPr>
            </a:br>
            <a:r>
              <a:rPr lang="fi-FI" sz="2400" dirty="0">
                <a:solidFill>
                  <a:schemeClr val="tx1"/>
                </a:solidFill>
              </a:rPr>
              <a:t>- Lounas kaupungilla </a:t>
            </a: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/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</a:t>
            </a:r>
            <a:r>
              <a:rPr lang="fi-FI" sz="2400" b="1" dirty="0">
                <a:solidFill>
                  <a:schemeClr val="tx1"/>
                </a:solidFill>
              </a:rPr>
              <a:t>Klo 15:00 </a:t>
            </a:r>
            <a:r>
              <a:rPr lang="fi-FI" sz="2400" dirty="0" smtClean="0">
                <a:solidFill>
                  <a:schemeClr val="tx1"/>
                </a:solidFill>
              </a:rPr>
              <a:t>Kaupunkikierros </a:t>
            </a:r>
            <a:r>
              <a:rPr lang="fi-FI" sz="2400" i="1" dirty="0" smtClean="0">
                <a:solidFill>
                  <a:schemeClr val="tx1"/>
                </a:solidFill>
              </a:rPr>
              <a:t>Rose-Marie</a:t>
            </a:r>
            <a:r>
              <a:rPr lang="fi-FI" sz="2400" dirty="0" smtClean="0">
                <a:solidFill>
                  <a:schemeClr val="tx1"/>
                </a:solidFill>
              </a:rPr>
              <a:t>n opastuksella: </a:t>
            </a:r>
            <a:r>
              <a:rPr lang="fi-FI" sz="2400" i="1" dirty="0" err="1" smtClean="0">
                <a:solidFill>
                  <a:schemeClr val="tx1"/>
                </a:solidFill>
              </a:rPr>
              <a:t>Brandenburger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>
                <a:solidFill>
                  <a:schemeClr val="tx1"/>
                </a:solidFill>
              </a:rPr>
              <a:t>Tor</a:t>
            </a:r>
            <a:r>
              <a:rPr lang="fi-FI" sz="2400" i="1" dirty="0" smtClean="0">
                <a:solidFill>
                  <a:schemeClr val="tx1"/>
                </a:solidFill>
              </a:rPr>
              <a:t>,</a:t>
            </a:r>
            <a:br>
              <a:rPr lang="fi-FI" sz="2400" i="1" dirty="0" smtClean="0">
                <a:solidFill>
                  <a:schemeClr val="tx1"/>
                </a:solidFill>
              </a:rPr>
            </a:br>
            <a:r>
              <a:rPr lang="fi-FI" sz="2400" i="1" dirty="0">
                <a:solidFill>
                  <a:schemeClr val="tx1"/>
                </a:solidFill>
              </a:rPr>
              <a:t> 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Holocaust-Mahnmal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i="1" dirty="0" err="1" smtClean="0">
                <a:solidFill>
                  <a:schemeClr val="tx1"/>
                </a:solidFill>
              </a:rPr>
              <a:t>Potsdamer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Platz</a:t>
            </a:r>
            <a:r>
              <a:rPr lang="fi-FI" sz="2400" i="1" dirty="0" smtClean="0">
                <a:solidFill>
                  <a:schemeClr val="tx1"/>
                </a:solidFill>
              </a:rPr>
              <a:t>, </a:t>
            </a:r>
            <a:r>
              <a:rPr lang="fi-FI" sz="2400" i="1" dirty="0" err="1" smtClean="0">
                <a:solidFill>
                  <a:schemeClr val="tx1"/>
                </a:solidFill>
              </a:rPr>
              <a:t>Unter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err="1" smtClean="0">
                <a:solidFill>
                  <a:schemeClr val="tx1"/>
                </a:solidFill>
              </a:rPr>
              <a:t>der</a:t>
            </a:r>
            <a:r>
              <a:rPr lang="fi-FI" sz="2400" i="1" dirty="0" smtClean="0">
                <a:solidFill>
                  <a:schemeClr val="tx1"/>
                </a:solidFill>
              </a:rPr>
              <a:t> </a:t>
            </a:r>
            <a:r>
              <a:rPr lang="fi-FI" sz="2400" i="1" dirty="0" smtClean="0">
                <a:solidFill>
                  <a:schemeClr val="tx1"/>
                </a:solidFill>
              </a:rPr>
              <a:t>Linden </a:t>
            </a:r>
            <a:r>
              <a:rPr lang="fi-FI" sz="2400" dirty="0" smtClean="0">
                <a:solidFill>
                  <a:schemeClr val="tx1"/>
                </a:solidFill>
              </a:rPr>
              <a:t>(</a:t>
            </a:r>
            <a:r>
              <a:rPr lang="fi-FI" sz="2400" dirty="0" smtClean="0">
                <a:solidFill>
                  <a:schemeClr val="tx1"/>
                </a:solidFill>
              </a:rPr>
              <a:t>3€</a:t>
            </a:r>
            <a:r>
              <a:rPr lang="fi-FI" sz="2400" dirty="0" smtClean="0">
                <a:solidFill>
                  <a:schemeClr val="tx1"/>
                </a:solidFill>
              </a:rPr>
              <a:t>)</a:t>
            </a:r>
            <a:r>
              <a:rPr lang="fi-FI" sz="2400" b="1" dirty="0">
                <a:solidFill>
                  <a:schemeClr val="tx1"/>
                </a:solidFill>
              </a:rPr>
              <a:t/>
            </a:r>
            <a:br>
              <a:rPr lang="fi-FI" sz="2400" b="1" dirty="0">
                <a:solidFill>
                  <a:schemeClr val="tx1"/>
                </a:solidFill>
              </a:rPr>
            </a:br>
            <a:r>
              <a:rPr lang="fi-FI" sz="2400" b="1" dirty="0">
                <a:solidFill>
                  <a:schemeClr val="tx1"/>
                </a:solidFill>
              </a:rPr>
              <a:t>- Klo </a:t>
            </a:r>
            <a:r>
              <a:rPr lang="fi-FI" sz="2400" b="1" dirty="0" smtClean="0">
                <a:solidFill>
                  <a:schemeClr val="tx1"/>
                </a:solidFill>
              </a:rPr>
              <a:t>18:45 - 20:00 </a:t>
            </a:r>
            <a:r>
              <a:rPr lang="fi-FI" sz="2400" dirty="0" smtClean="0">
                <a:solidFill>
                  <a:schemeClr val="tx1"/>
                </a:solidFill>
              </a:rPr>
              <a:t>illallinen </a:t>
            </a:r>
            <a:r>
              <a:rPr lang="fi-FI" sz="2400" dirty="0" err="1" smtClean="0">
                <a:solidFill>
                  <a:schemeClr val="tx1"/>
                </a:solidFill>
              </a:rPr>
              <a:t>Jugendherbergissä</a:t>
            </a:r>
            <a:r>
              <a:rPr lang="fi-FI" sz="2400" dirty="0">
                <a:solidFill>
                  <a:schemeClr val="tx1"/>
                </a:solidFill>
              </a:rPr>
              <a:t/>
            </a:r>
            <a:br>
              <a:rPr lang="fi-FI" sz="2400" dirty="0">
                <a:solidFill>
                  <a:schemeClr val="tx1"/>
                </a:solidFill>
              </a:rPr>
            </a:br>
            <a:r>
              <a:rPr lang="fi-FI" sz="2400" dirty="0">
                <a:solidFill>
                  <a:schemeClr val="tx1"/>
                </a:solidFill>
              </a:rPr>
              <a:t>- Päivän läpikäyntiä </a:t>
            </a:r>
            <a:r>
              <a:rPr lang="fi-FI" sz="2400" dirty="0" smtClean="0">
                <a:solidFill>
                  <a:schemeClr val="tx1"/>
                </a:solidFill>
              </a:rPr>
              <a:t>– ajoissa nukkumaan  (aikainen </a:t>
            </a:r>
            <a:r>
              <a:rPr lang="fi-FI" sz="2400" dirty="0">
                <a:solidFill>
                  <a:schemeClr val="tx1"/>
                </a:solidFill>
              </a:rPr>
              <a:t>herätys</a:t>
            </a:r>
            <a:r>
              <a:rPr lang="fi-FI" sz="2400" dirty="0" smtClean="0">
                <a:solidFill>
                  <a:schemeClr val="tx1"/>
                </a:solidFill>
              </a:rPr>
              <a:t>)</a:t>
            </a:r>
            <a:endParaRPr lang="fi-FI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61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aivas, vesi, ulko, rakennus&#10;&#10;Kuvaus luotu automaattisesti">
            <a:extLst>
              <a:ext uri="{FF2B5EF4-FFF2-40B4-BE49-F238E27FC236}">
                <a16:creationId xmlns:a16="http://schemas.microsoft.com/office/drawing/2014/main" id="{1BAB1840-13E2-4F7C-B58A-222B44B3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118" cy="8252081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436918" y="340821"/>
            <a:ext cx="7584529" cy="37852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400" b="1" dirty="0"/>
              <a:t>LAUANTAI 27.4.2019</a:t>
            </a:r>
            <a:br>
              <a:rPr lang="fi-FI" sz="2400" b="1" dirty="0"/>
            </a:br>
            <a:r>
              <a:rPr lang="fi-FI" sz="900" b="0" dirty="0">
                <a:effectLst/>
              </a:rPr>
              <a:t/>
            </a:r>
            <a:br>
              <a:rPr lang="fi-FI" sz="900" b="0" dirty="0">
                <a:effectLst/>
              </a:rPr>
            </a:br>
            <a:r>
              <a:rPr lang="fi-FI" sz="2400" dirty="0" smtClean="0"/>
              <a:t>8:00 - 9:00 </a:t>
            </a:r>
            <a:r>
              <a:rPr lang="fi-FI" sz="2400" dirty="0"/>
              <a:t>aamiainen </a:t>
            </a:r>
            <a:r>
              <a:rPr lang="fi-FI" sz="2400" dirty="0" err="1"/>
              <a:t>Jugendherbergissä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10:00 </a:t>
            </a:r>
            <a:r>
              <a:rPr lang="fi-FI" sz="2400" i="1" dirty="0" err="1" smtClean="0">
                <a:hlinkClick r:id="rId3"/>
              </a:rPr>
              <a:t>Deutsches</a:t>
            </a:r>
            <a:r>
              <a:rPr lang="fi-FI" sz="2400" i="1" dirty="0" smtClean="0">
                <a:hlinkClick r:id="rId3"/>
              </a:rPr>
              <a:t> </a:t>
            </a:r>
            <a:r>
              <a:rPr lang="fi-FI" sz="2400" i="1" dirty="0" err="1" smtClean="0">
                <a:hlinkClick r:id="rId3"/>
              </a:rPr>
              <a:t>Technikmuseum</a:t>
            </a:r>
            <a:r>
              <a:rPr lang="fi-FI" sz="2400" dirty="0" smtClean="0"/>
              <a:t> </a:t>
            </a:r>
            <a:r>
              <a:rPr lang="fi-FI" sz="2400" dirty="0"/>
              <a:t> </a:t>
            </a:r>
            <a:r>
              <a:rPr lang="fi-FI" sz="2400" dirty="0" smtClean="0"/>
              <a:t>(</a:t>
            </a:r>
            <a:r>
              <a:rPr lang="fi-FI" sz="2400" dirty="0" smtClean="0"/>
              <a:t>2,00€)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12:30 Lounas kaupungilla</a:t>
            </a:r>
            <a:br>
              <a:rPr lang="fi-FI" sz="2400" dirty="0" smtClean="0"/>
            </a:br>
            <a:r>
              <a:rPr lang="fi-FI" sz="2400" dirty="0" smtClean="0"/>
              <a:t>15:30 </a:t>
            </a:r>
            <a:r>
              <a:rPr lang="fi-FI" sz="2400" i="1" dirty="0" err="1"/>
              <a:t>Stadtbesichtigung</a:t>
            </a:r>
            <a:r>
              <a:rPr lang="fi-FI" sz="2400" i="1" dirty="0"/>
              <a:t> in </a:t>
            </a:r>
            <a:r>
              <a:rPr lang="fi-FI" sz="2400" i="1" dirty="0" err="1"/>
              <a:t>Kleingruppen</a:t>
            </a:r>
            <a:r>
              <a:rPr lang="fi-FI" sz="2400" dirty="0"/>
              <a:t> </a:t>
            </a:r>
            <a:r>
              <a:rPr lang="fi-FI" sz="2400" dirty="0" smtClean="0"/>
              <a:t> - bongaustehtäviä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 </a:t>
            </a:r>
            <a:r>
              <a:rPr lang="fi-FI" sz="2400" dirty="0" smtClean="0"/>
              <a:t>          </a:t>
            </a:r>
            <a:r>
              <a:rPr lang="fi-FI" sz="2400" i="1" dirty="0" err="1" smtClean="0">
                <a:hlinkClick r:id="rId4"/>
              </a:rPr>
              <a:t>Zoo</a:t>
            </a:r>
            <a:r>
              <a:rPr lang="fi-FI" sz="2400" dirty="0"/>
              <a:t> </a:t>
            </a:r>
            <a:r>
              <a:rPr lang="fi-FI" sz="2400" dirty="0" smtClean="0"/>
              <a:t>+ </a:t>
            </a:r>
            <a:r>
              <a:rPr lang="fi-FI" sz="2400" i="1" dirty="0" err="1" smtClean="0">
                <a:hlinkClick r:id="rId5"/>
              </a:rPr>
              <a:t>Aquarium</a:t>
            </a:r>
            <a:r>
              <a:rPr lang="fi-FI" sz="2400" dirty="0" smtClean="0"/>
              <a:t> </a:t>
            </a:r>
            <a:r>
              <a:rPr lang="fi-FI" sz="2400" dirty="0"/>
              <a:t>/ Jokilaivaristeily</a:t>
            </a:r>
            <a:r>
              <a:rPr lang="fi-FI" sz="2400" dirty="0" smtClean="0"/>
              <a:t>/ Museoita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17:45- 18:30 Ruokailu </a:t>
            </a:r>
            <a:r>
              <a:rPr lang="fi-FI" sz="2400" dirty="0" err="1" smtClean="0"/>
              <a:t>Jugendherbergissä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19:30 </a:t>
            </a:r>
            <a:r>
              <a:rPr lang="fi-FI" sz="2400" i="1" dirty="0" err="1">
                <a:hlinkClick r:id="rId6"/>
              </a:rPr>
              <a:t>Friedrichstadts-Palast</a:t>
            </a:r>
            <a:r>
              <a:rPr lang="fi-FI" sz="2400" dirty="0"/>
              <a:t>: </a:t>
            </a:r>
            <a:r>
              <a:rPr lang="fi-FI" sz="2400" i="1" dirty="0" err="1"/>
              <a:t>Vivid</a:t>
            </a:r>
            <a:r>
              <a:rPr lang="fi-FI" sz="2400" i="1" dirty="0"/>
              <a:t> Show </a:t>
            </a:r>
            <a:r>
              <a:rPr lang="fi-FI" sz="2400" i="1" dirty="0" smtClean="0"/>
              <a:t>(</a:t>
            </a:r>
            <a:r>
              <a:rPr lang="fi-FI" sz="2400" dirty="0" smtClean="0"/>
              <a:t>22.80€/Person)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900" b="0" dirty="0">
                <a:effectLst/>
              </a:rPr>
              <a:t/>
            </a:r>
            <a:br>
              <a:rPr lang="fi-FI" sz="900" b="0" dirty="0">
                <a:effectLst/>
              </a:rPr>
            </a:br>
            <a:r>
              <a:rPr lang="fi-FI" sz="2400" dirty="0"/>
              <a:t>Päivän läpikäyntiä ja </a:t>
            </a:r>
            <a:r>
              <a:rPr lang="fi-FI" sz="2400" dirty="0" smtClean="0"/>
              <a:t>nukkumaan</a:t>
            </a:r>
            <a:endParaRPr lang="fi-FI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ruoho, rakennus, ulko, taivas&#10;&#10;Kuvaus luotu automaattisesti">
            <a:extLst>
              <a:ext uri="{FF2B5EF4-FFF2-40B4-BE49-F238E27FC236}">
                <a16:creationId xmlns:a16="http://schemas.microsoft.com/office/drawing/2014/main" id="{0EC069C9-C141-4CB0-A1B4-584E4CAA9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9655" y="4352081"/>
            <a:ext cx="6936946" cy="221497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400" b="1" dirty="0" smtClean="0"/>
              <a:t>SUNNUNTAI 28.4.2019</a:t>
            </a:r>
            <a:br>
              <a:rPr lang="fi-FI" sz="2400" b="1" dirty="0" smtClean="0"/>
            </a:br>
            <a:r>
              <a:rPr lang="fi-FI" sz="2400" dirty="0" smtClean="0"/>
              <a:t>- Aamiainen </a:t>
            </a:r>
            <a:r>
              <a:rPr lang="fi-FI" sz="2400" dirty="0" err="1" smtClean="0"/>
              <a:t>Jugendherbergissä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 Junalla Potsdamiin</a:t>
            </a:r>
            <a:br>
              <a:rPr lang="fi-FI" sz="2400" dirty="0" smtClean="0"/>
            </a:br>
            <a:r>
              <a:rPr lang="fi-FI" sz="2400" dirty="0" smtClean="0"/>
              <a:t>- </a:t>
            </a:r>
            <a:r>
              <a:rPr lang="fi-FI" sz="2400" i="1" dirty="0" err="1" smtClean="0">
                <a:hlinkClick r:id="rId3"/>
              </a:rPr>
              <a:t>Schloss</a:t>
            </a:r>
            <a:r>
              <a:rPr lang="fi-FI" sz="2400" i="1" dirty="0" smtClean="0">
                <a:hlinkClick r:id="rId3"/>
              </a:rPr>
              <a:t> </a:t>
            </a:r>
            <a:r>
              <a:rPr lang="fi-FI" sz="2400" i="1" dirty="0" err="1" smtClean="0">
                <a:hlinkClick r:id="rId3"/>
              </a:rPr>
              <a:t>Sanssouci</a:t>
            </a:r>
            <a:r>
              <a:rPr lang="fi-FI" sz="2400" i="1" dirty="0" smtClean="0">
                <a:hlinkClick r:id="rId3"/>
              </a:rPr>
              <a:t> </a:t>
            </a:r>
            <a:r>
              <a:rPr lang="fi-FI" sz="2400" dirty="0" smtClean="0"/>
              <a:t>(avoinna 10:00 – 17:30) (8</a:t>
            </a:r>
            <a:r>
              <a:rPr lang="fi-FI" sz="2400" dirty="0">
                <a:solidFill>
                  <a:schemeClr val="tx1"/>
                </a:solidFill>
              </a:rPr>
              <a:t> </a:t>
            </a:r>
            <a:r>
              <a:rPr lang="fi-FI" sz="2400" dirty="0" smtClean="0">
                <a:solidFill>
                  <a:schemeClr val="tx1"/>
                </a:solidFill>
              </a:rPr>
              <a:t>€)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 Eväiden syönti puistossa</a:t>
            </a:r>
            <a:br>
              <a:rPr lang="fi-FI" sz="2400" dirty="0" smtClean="0"/>
            </a:br>
            <a:r>
              <a:rPr lang="fi-FI" sz="2400" dirty="0" smtClean="0"/>
              <a:t>- Siirtyminen bussilla </a:t>
            </a:r>
            <a:r>
              <a:rPr lang="fi-FI" sz="2400" i="1" dirty="0" err="1" smtClean="0">
                <a:hlinkClick r:id="rId4"/>
              </a:rPr>
              <a:t>Filmpark</a:t>
            </a:r>
            <a:r>
              <a:rPr lang="fi-FI" sz="2400" i="1" dirty="0" smtClean="0">
                <a:hlinkClick r:id="rId4"/>
              </a:rPr>
              <a:t> </a:t>
            </a:r>
            <a:r>
              <a:rPr lang="fi-FI" sz="2400" i="1" dirty="0" err="1" smtClean="0">
                <a:hlinkClick r:id="rId4"/>
              </a:rPr>
              <a:t>Babelsberg</a:t>
            </a:r>
            <a:r>
              <a:rPr lang="fi-FI" sz="2400" dirty="0" err="1" smtClean="0"/>
              <a:t>iin</a:t>
            </a:r>
            <a:r>
              <a:rPr lang="fi-FI" sz="2400" dirty="0" smtClean="0"/>
              <a:t>   …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3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nkilö, väkijoukko, ulko, rakennus&#10;&#10;Kuvaus luotu automaattisesti">
            <a:extLst>
              <a:ext uri="{FF2B5EF4-FFF2-40B4-BE49-F238E27FC236}">
                <a16:creationId xmlns:a16="http://schemas.microsoft.com/office/drawing/2014/main" id="{075D7C95-2668-433D-8BE2-4A09548AAA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1852" y="-91439"/>
            <a:ext cx="13064947" cy="69494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226393" y="2975956"/>
            <a:ext cx="5892033" cy="343547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400" b="1" dirty="0" smtClean="0"/>
              <a:t>SUNNUNTAI jatkuu….</a:t>
            </a:r>
            <a:br>
              <a:rPr lang="fi-FI" sz="2400" b="1" dirty="0" smtClean="0"/>
            </a:br>
            <a:r>
              <a:rPr lang="fi-FI" sz="1000" dirty="0"/>
              <a:t/>
            </a:r>
            <a:br>
              <a:rPr lang="fi-FI" sz="1000" dirty="0"/>
            </a:br>
            <a:r>
              <a:rPr lang="fi-FI" sz="2400" dirty="0"/>
              <a:t>- </a:t>
            </a:r>
            <a:r>
              <a:rPr lang="fi-FI" sz="2400" i="1" dirty="0" err="1" smtClean="0">
                <a:hlinkClick r:id="rId3"/>
              </a:rPr>
              <a:t>Filmpark</a:t>
            </a:r>
            <a:r>
              <a:rPr lang="fi-FI" sz="2400" i="1" dirty="0" smtClean="0">
                <a:hlinkClick r:id="rId3"/>
              </a:rPr>
              <a:t> </a:t>
            </a:r>
            <a:r>
              <a:rPr lang="fi-FI" sz="2400" i="1" dirty="0" err="1" smtClean="0">
                <a:hlinkClick r:id="rId3"/>
              </a:rPr>
              <a:t>Babelsberg</a:t>
            </a:r>
            <a:r>
              <a:rPr lang="fi-FI" sz="2400" i="1" dirty="0" smtClean="0"/>
              <a:t>   </a:t>
            </a:r>
            <a:r>
              <a:rPr lang="fi-FI" sz="2400" dirty="0" smtClean="0"/>
              <a:t>(13€/opiskelija)</a:t>
            </a:r>
            <a:br>
              <a:rPr lang="fi-FI" sz="2400" dirty="0" smtClean="0"/>
            </a:b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- Paluu junalla </a:t>
            </a:r>
            <a:r>
              <a:rPr lang="fi-FI" sz="2400" dirty="0"/>
              <a:t>Berliiniin</a:t>
            </a:r>
            <a:br>
              <a:rPr lang="fi-FI" sz="2400" dirty="0"/>
            </a:br>
            <a:r>
              <a:rPr lang="fi-FI" sz="2400" dirty="0" smtClean="0"/>
              <a:t>- </a:t>
            </a:r>
            <a:r>
              <a:rPr lang="fi-FI" sz="2400" i="1" dirty="0" smtClean="0">
                <a:hlinkClick r:id="rId4"/>
              </a:rPr>
              <a:t>Berliner </a:t>
            </a:r>
            <a:r>
              <a:rPr lang="fi-FI" sz="2400" i="1" dirty="0" err="1" smtClean="0">
                <a:hlinkClick r:id="rId4"/>
              </a:rPr>
              <a:t>Dom</a:t>
            </a:r>
            <a:r>
              <a:rPr lang="fi-FI" sz="2400" i="1" dirty="0" smtClean="0"/>
              <a:t> </a:t>
            </a:r>
            <a:r>
              <a:rPr lang="fi-FI" sz="2400" dirty="0"/>
              <a:t>(1,66 </a:t>
            </a:r>
            <a:r>
              <a:rPr lang="fi-FI" sz="2400" dirty="0" smtClean="0"/>
              <a:t>€)</a:t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 smtClean="0"/>
              <a:t>Päivän läpikäyntiä ja nukkumaan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1000" dirty="0" smtClean="0"/>
              <a:t/>
            </a:r>
            <a:br>
              <a:rPr lang="fi-FI" sz="1000" dirty="0" smtClean="0"/>
            </a:br>
            <a:endParaRPr lang="fi-FI" sz="300" dirty="0">
              <a:solidFill>
                <a:schemeClr val="tx1"/>
              </a:solidFill>
            </a:endParaRP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5"/>
          <a:srcRect l="-850" t="46548" r="850" b="-25316"/>
          <a:stretch/>
        </p:blipFill>
        <p:spPr>
          <a:xfrm>
            <a:off x="6448259" y="4011566"/>
            <a:ext cx="5448300" cy="11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1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35186F14-A7B9-46E0-A1F4-A8CC25BEB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60"/>
            <a:ext cx="12192000" cy="69149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180881" y="174568"/>
            <a:ext cx="5883797" cy="42145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fi-FI" sz="2400" b="1" dirty="0"/>
              <a:t/>
            </a:r>
            <a:br>
              <a:rPr lang="fi-FI" sz="2400" b="1" dirty="0"/>
            </a:br>
            <a:r>
              <a:rPr lang="fi-FI" sz="2400" b="1" dirty="0"/>
              <a:t>MAANANTAI 29.4.2019 </a:t>
            </a:r>
            <a:br>
              <a:rPr lang="fi-FI" sz="2400" b="1" dirty="0"/>
            </a:br>
            <a:r>
              <a:rPr lang="fi-FI" sz="1000" b="0" dirty="0">
                <a:effectLst/>
              </a:rPr>
              <a:t/>
            </a:r>
            <a:br>
              <a:rPr lang="fi-FI" sz="1000" b="0" dirty="0">
                <a:effectLst/>
              </a:rPr>
            </a:br>
            <a:r>
              <a:rPr lang="fi-FI" sz="2400" dirty="0"/>
              <a:t>- Aamiainen klo </a:t>
            </a:r>
            <a:r>
              <a:rPr lang="fi-FI" sz="2400" dirty="0" smtClean="0"/>
              <a:t>9:00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Eväspaketti mukaan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i="1" dirty="0" err="1" smtClean="0"/>
              <a:t>Asisi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Panorama</a:t>
            </a:r>
            <a:r>
              <a:rPr lang="fi-FI" sz="2400" i="1" dirty="0" smtClean="0"/>
              <a:t> Berlin </a:t>
            </a:r>
            <a:r>
              <a:rPr lang="fi-FI" sz="2400" dirty="0" smtClean="0"/>
              <a:t>(10.00 </a:t>
            </a:r>
            <a:r>
              <a:rPr lang="fi-FI" sz="2400" dirty="0" smtClean="0">
                <a:solidFill>
                  <a:schemeClr val="tx1"/>
                </a:solidFill>
              </a:rPr>
              <a:t>€)</a:t>
            </a:r>
            <a:r>
              <a:rPr lang="fi-FI" sz="1000" b="0" dirty="0">
                <a:solidFill>
                  <a:srgbClr val="FF0000"/>
                </a:solidFill>
                <a:effectLst/>
              </a:rPr>
              <a:t/>
            </a:r>
            <a:br>
              <a:rPr lang="fi-FI" sz="1000" b="0" dirty="0">
                <a:solidFill>
                  <a:srgbClr val="FF0000"/>
                </a:solidFill>
                <a:effectLst/>
              </a:rPr>
            </a:br>
            <a:r>
              <a:rPr lang="fi-FI" sz="2400" dirty="0"/>
              <a:t>- </a:t>
            </a:r>
            <a:r>
              <a:rPr lang="fi-FI" sz="2400" i="1" dirty="0" err="1" smtClean="0"/>
              <a:t>Checkpoint</a:t>
            </a:r>
            <a:r>
              <a:rPr lang="fi-FI" sz="2400" i="1" dirty="0" smtClean="0"/>
              <a:t> </a:t>
            </a:r>
            <a:r>
              <a:rPr lang="fi-FI" sz="2400" i="1" dirty="0"/>
              <a:t>Charlie </a:t>
            </a:r>
            <a:r>
              <a:rPr lang="fi-FI" sz="2400" dirty="0" smtClean="0"/>
              <a:t>(7,50 </a:t>
            </a:r>
            <a:r>
              <a:rPr lang="fi-FI" sz="2400" dirty="0">
                <a:solidFill>
                  <a:schemeClr val="tx1"/>
                </a:solidFill>
              </a:rPr>
              <a:t>€)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 </a:t>
            </a:r>
            <a:r>
              <a:rPr lang="fi-FI" sz="2400" i="1" dirty="0" smtClean="0"/>
              <a:t>East </a:t>
            </a:r>
            <a:r>
              <a:rPr lang="fi-FI" sz="2400" i="1" dirty="0"/>
              <a:t>Side </a:t>
            </a:r>
            <a:r>
              <a:rPr lang="fi-FI" sz="2400" i="1" dirty="0" err="1" smtClean="0"/>
              <a:t>Gallery</a:t>
            </a: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i="1" dirty="0" smtClean="0"/>
              <a:t>Stasi </a:t>
            </a:r>
            <a:r>
              <a:rPr lang="fi-FI" sz="2400" i="1" dirty="0" err="1"/>
              <a:t>Museum</a:t>
            </a:r>
            <a:r>
              <a:rPr lang="fi-FI" sz="2400" i="1" dirty="0"/>
              <a:t> </a:t>
            </a:r>
            <a:r>
              <a:rPr lang="fi-FI" sz="2400" dirty="0" smtClean="0"/>
              <a:t>(2,50 </a:t>
            </a:r>
            <a:r>
              <a:rPr lang="fi-FI" sz="2400" dirty="0" smtClean="0">
                <a:solidFill>
                  <a:schemeClr val="tx1"/>
                </a:solidFill>
              </a:rPr>
              <a:t>€</a:t>
            </a:r>
            <a:r>
              <a:rPr lang="fi-FI" sz="2400" dirty="0" smtClean="0">
                <a:solidFill>
                  <a:schemeClr val="tx1"/>
                </a:solidFill>
              </a:rPr>
              <a:t>)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/>
              <a:t/>
            </a:r>
            <a:br>
              <a:rPr lang="fi-FI" sz="2400" dirty="0"/>
            </a:br>
            <a:r>
              <a:rPr lang="fi-FI" sz="2400" dirty="0"/>
              <a:t>- </a:t>
            </a:r>
            <a:r>
              <a:rPr lang="fi-FI" sz="2400" dirty="0" smtClean="0"/>
              <a:t>17:30 Yhteinen </a:t>
            </a:r>
            <a:r>
              <a:rPr lang="fi-FI" sz="2400" dirty="0" smtClean="0"/>
              <a:t>ruokailu: </a:t>
            </a:r>
            <a:r>
              <a:rPr lang="fi-FI" sz="2400" i="1" dirty="0" err="1" smtClean="0">
                <a:hlinkClick r:id="rId3"/>
              </a:rPr>
              <a:t>Hofbräuhaus</a:t>
            </a:r>
            <a:r>
              <a:rPr lang="fi-FI" sz="2400" i="1" dirty="0"/>
              <a:t/>
            </a:r>
            <a:br>
              <a:rPr lang="fi-FI" sz="2400" i="1" dirty="0"/>
            </a:br>
            <a:r>
              <a:rPr lang="fi-FI" sz="2400" dirty="0"/>
              <a:t>- </a:t>
            </a:r>
            <a:r>
              <a:rPr lang="fi-FI" sz="2400" i="1" dirty="0"/>
              <a:t>Berlin </a:t>
            </a:r>
            <a:r>
              <a:rPr lang="fi-FI" sz="2400" i="1" dirty="0" err="1"/>
              <a:t>by</a:t>
            </a:r>
            <a:r>
              <a:rPr lang="fi-FI" sz="2400" i="1" dirty="0"/>
              <a:t> </a:t>
            </a:r>
            <a:r>
              <a:rPr lang="fi-FI" sz="2400" i="1" dirty="0" err="1"/>
              <a:t>Night</a:t>
            </a:r>
            <a:r>
              <a:rPr lang="fi-FI" sz="2400" i="1" dirty="0"/>
              <a:t>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- Pakkaaminen </a:t>
            </a:r>
            <a:r>
              <a:rPr lang="fi-FI" sz="2400" dirty="0" smtClean="0"/>
              <a:t>ja matkan arviointia</a:t>
            </a:r>
            <a:r>
              <a:rPr lang="fi-FI" sz="2400" dirty="0" smtClean="0"/>
              <a:t/>
            </a:r>
            <a:br>
              <a:rPr lang="fi-FI" sz="2400" dirty="0" smtClean="0"/>
            </a:br>
            <a:endParaRPr lang="fi-FI" sz="100" dirty="0">
              <a:solidFill>
                <a:schemeClr val="tx1"/>
              </a:solidFill>
            </a:endParaRPr>
          </a:p>
        </p:txBody>
      </p:sp>
      <p:pic>
        <p:nvPicPr>
          <p:cNvPr id="6" name="Kuva 5" descr="Kuva, joka sisältää kohteen maa, tie, tapa&#10;&#10;Kuvaus luotu automaattisesti">
            <a:extLst>
              <a:ext uri="{FF2B5EF4-FFF2-40B4-BE49-F238E27FC236}">
                <a16:creationId xmlns:a16="http://schemas.microsoft.com/office/drawing/2014/main" id="{FFF8DDAE-65F7-4511-A88D-D8FAE2CC6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14" y="404621"/>
            <a:ext cx="1438816" cy="967931"/>
          </a:xfrm>
          <a:prstGeom prst="rect">
            <a:avLst/>
          </a:prstGeom>
        </p:spPr>
      </p:pic>
      <p:pic>
        <p:nvPicPr>
          <p:cNvPr id="8" name="Kuva 7" descr="Kuva, joka sisältää kohteen puu, ulko, taivas, katu&#10;&#10;Kuvaus luotu automaattisesti">
            <a:extLst>
              <a:ext uri="{FF2B5EF4-FFF2-40B4-BE49-F238E27FC236}">
                <a16:creationId xmlns:a16="http://schemas.microsoft.com/office/drawing/2014/main" id="{868C1186-BE88-4524-A936-AF7D150C45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47650"/>
            <a:ext cx="2286000" cy="153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19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883</TotalTime>
  <Words>201</Words>
  <Application>Microsoft Office PowerPoint</Application>
  <PresentationFormat>Laajakuva</PresentationFormat>
  <Paragraphs>80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Office-teema</vt:lpstr>
      <vt:lpstr>Berlin 26.4. – 30.4.2019</vt:lpstr>
      <vt:lpstr>PowerPoint-esitys</vt:lpstr>
      <vt:lpstr>Musiikki</vt:lpstr>
      <vt:lpstr>   </vt:lpstr>
      <vt:lpstr>PERJANTAI 26.4.2019  - Klo 4:20 lähtö Iitin lukiolta lentokentälle bussilla (koulu maksaa). - Klo 7:45 lento Helsingistä (AY1431), perillä Berliinissä Saksan aikaan klo 8:45 (AY1436) - Matkustus keskustaan  (päiväkortti 3,98€/henkilö) - Majoittuminen: JUGENDHERBERGE BERLIN INTERNATIONAL - Lounas kaupungilla   - Klo 15:00 Kaupunkikierros Rose-Marien opastuksella: Brandenburger Tor,   Holocaust-Mahnmal, Potsdamer Platz, Unter der Linden (3€) - Klo 18:45 - 20:00 illallinen Jugendherbergissä - Päivän läpikäyntiä – ajoissa nukkumaan  (aikainen herätys)</vt:lpstr>
      <vt:lpstr>LAUANTAI 27.4.2019  8:00 - 9:00 aamiainen Jugendherbergissä 10:00 Deutsches Technikmuseum  (2,00€) 12:30 Lounas kaupungilla 15:30 Stadtbesichtigung in Kleingruppen  - bongaustehtäviä            Zoo + Aquarium / Jokilaivaristeily/ Museoita  17:45- 18:30 Ruokailu Jugendherbergissä 19:30 Friedrichstadts-Palast: Vivid Show (22.80€/Person)  Päivän läpikäyntiä ja nukkumaan</vt:lpstr>
      <vt:lpstr>SUNNUNTAI 28.4.2019 - Aamiainen Jugendherbergissä - Junalla Potsdamiin - Schloss Sanssouci (avoinna 10:00 – 17:30) (8 €) - Eväiden syönti puistossa - Siirtyminen bussilla Filmpark Babelsbergiin   … </vt:lpstr>
      <vt:lpstr>SUNNUNTAI jatkuu….  - Filmpark Babelsberg   (13€/opiskelija)    - Paluu junalla Berliiniin - Berliner Dom (1,66 €)  Päivän läpikäyntiä ja nukkumaan  </vt:lpstr>
      <vt:lpstr> MAANANTAI 29.4.2019   - Aamiainen klo 9:00 - Eväspaketti mukaan   - Asisi Panorama Berlin (10.00 €) - Checkpoint Charlie (7,50 €) - East Side Gallery - Stasi Museum (2,50 €)  - 17:30 Yhteinen ruokailu: Hofbräuhaus - Berlin by Night  - Pakkaaminen ja matkan arviointia </vt:lpstr>
      <vt:lpstr>TIISTAI 30.4.2019  - 8:00 Aamiainen  - 9:00 - 12:00 Kurfürstendamm, Gedächtniskirche, KaDeWe - 12:00 Avainten luovutus - 13:00 Lounas kaupungilla + shoppailua - 16:00 Lähtö lentokentälle   - 19:15 Lento Suomeen (AY1436) - 22:05 Saapuminen Helsinkiin - 22:30 – 24:00 Bussikuljetus lukiolle</vt:lpstr>
      <vt:lpstr>Hintoja</vt:lpstr>
      <vt:lpstr>Matkatehtävät – palautus parin sivulle Pedanettiin  - Valokuvaustehtäviä päivittäin - Landeskunde - Kielitehtäviä kaupungilla  - Historiatehtävä</vt:lpstr>
      <vt:lpstr>MATKA/MATKATAVARA VAKUUTUS  EUROOPPALAINEN SAIRASVAKUUTUSKORTTI  PASSI </vt:lpstr>
      <vt:lpstr> Vesipulloa kannattaa kuljettaa mukana!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Wien 10. – 14.3.2017</dc:title>
  <dc:creator>Mailis</dc:creator>
  <cp:lastModifiedBy>Tarja Virtanen</cp:lastModifiedBy>
  <cp:revision>93</cp:revision>
  <cp:lastPrinted>2019-03-25T14:22:54Z</cp:lastPrinted>
  <dcterms:created xsi:type="dcterms:W3CDTF">2017-02-05T19:39:44Z</dcterms:created>
  <dcterms:modified xsi:type="dcterms:W3CDTF">2019-03-28T16:36:53Z</dcterms:modified>
</cp:coreProperties>
</file>