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4" r:id="rId4"/>
    <p:sldId id="259" r:id="rId5"/>
    <p:sldId id="263" r:id="rId6"/>
    <p:sldId id="260" r:id="rId7"/>
    <p:sldId id="262" r:id="rId8"/>
    <p:sldId id="261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21" autoAdjust="0"/>
    <p:restoredTop sz="94660"/>
  </p:normalViewPr>
  <p:slideViewPr>
    <p:cSldViewPr snapToGrid="0">
      <p:cViewPr varScale="1">
        <p:scale>
          <a:sx n="58" d="100"/>
          <a:sy n="58" d="100"/>
        </p:scale>
        <p:origin x="2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912FB95B-E6F8-4E94-9405-4FC80F2A63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xmlns="" id="{EAA21BBA-C691-4A9B-965D-726DE19D55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8DB45AB4-939B-4B5C-B68B-DAE222408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9218-90EE-47DD-8279-E793C22C1C8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E901C8A1-7809-4E8A-AF5F-66BEE2B97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CC6B22F1-4399-4089-8AFD-D093AAEE3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A635-6ECE-4477-BC5B-A5A9C918E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6706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6EC97C71-9353-4232-AB62-442A13FAC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xmlns="" id="{DF054FDD-8348-470D-829F-CECB5ED8A7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73AE64BB-1A34-4D70-86B3-35FB46986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9218-90EE-47DD-8279-E793C22C1C8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447C4C8A-2D69-45DD-94CA-EE5DD0EB2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8C2272AE-ACE6-4469-AFCD-E2E7E3F7E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A635-6ECE-4477-BC5B-A5A9C918E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482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xmlns="" id="{E04C0042-5F86-4A09-8F35-445D8AECF5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xmlns="" id="{EDF8243A-3592-4CC0-BE0C-3B014C2E74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0F66B852-55D8-4496-BBBD-1B9C77AB3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9218-90EE-47DD-8279-E793C22C1C8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D6F510FF-870A-4EBA-91AD-F26CD413A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9BD0F968-9E76-4823-B208-0BDCF36E9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A635-6ECE-4477-BC5B-A5A9C918E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4910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E1D0B3A6-3E93-4F19-8259-3F1CB48D7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9A662A43-9AF5-481B-853D-6511AD9854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B5451B20-DBD7-4C3B-918D-E38414F01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9218-90EE-47DD-8279-E793C22C1C8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8DE4CCD3-5E32-4789-BF30-FEA56D469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41AD9A5E-CE51-42F3-A6A3-8CEA22FD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A635-6ECE-4477-BC5B-A5A9C918E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5871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ADD68778-E8FE-4F95-964A-20B7617C2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3F9D1B8C-24BF-4C65-8F10-290D68359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FEE40471-2A8E-482C-9A12-A538F4E52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9218-90EE-47DD-8279-E793C22C1C8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01AB63E8-C1F6-4EAB-9A51-B5B0E3078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1DDD4F03-2718-468A-8C52-551734157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A635-6ECE-4477-BC5B-A5A9C918E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7788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D0B6C38C-0B12-40E8-B2D8-56BF8A2F4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70F7A99E-FB8A-433C-8493-5D52592BD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613B510D-B206-40CD-9718-F0C660B77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9D381167-0A0B-4444-9BC9-2E83EFBD4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9218-90EE-47DD-8279-E793C22C1C8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2E8580A3-212C-4E71-BBE1-F172979D5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E44F37D7-FC4B-4F6C-B04A-CE9A3EF08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A635-6ECE-4477-BC5B-A5A9C918E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5852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A2E3100D-1E8D-44F5-B718-44614F01C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919F3042-8616-4268-9377-C5D11D79C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40F6CF71-8760-47C9-83DE-FCB96CC563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xmlns="" id="{B16FA7FC-51B8-4F24-A2DB-9280966C3D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xmlns="" id="{2884A1D0-42B7-4438-9A98-979C83E15D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xmlns="" id="{6464C39B-03CA-4A47-A64B-1AFB09EBA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9218-90EE-47DD-8279-E793C22C1C8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xmlns="" id="{68C20DE3-F7EA-4609-A493-F05FE1505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xmlns="" id="{BAB13D56-5B2C-47FB-90B7-B3945F5B3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A635-6ECE-4477-BC5B-A5A9C918E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190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8A6BECC5-8C65-42E3-8C5B-94F057594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xmlns="" id="{336AC54B-AB17-4B1D-8F93-9BD0180F6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9218-90EE-47DD-8279-E793C22C1C8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xmlns="" id="{337DEC22-5E03-44A5-839F-57FCA58E8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xmlns="" id="{E4384AE0-623E-4BF3-B34D-45425BA1D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A635-6ECE-4477-BC5B-A5A9C918E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2837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xmlns="" id="{287D6D36-A82C-4AC1-AB6C-F5097F5C2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9218-90EE-47DD-8279-E793C22C1C8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xmlns="" id="{1FE4EF59-323D-4629-A53A-398F573DA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xmlns="" id="{63B295C1-C94D-41F0-9E4E-767E8DA45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A635-6ECE-4477-BC5B-A5A9C918E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0135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C920D551-C280-4AF4-A1CA-654D02C96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DBA95EE3-45A9-429C-B5C1-351B41F80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xmlns="" id="{6D84BE5F-22E4-4324-96FC-2B1F5CA5E5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B7C480B9-C115-47AF-AC0C-0C66ECD0F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9218-90EE-47DD-8279-E793C22C1C8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5BE5A5FD-A0F1-4702-8CD8-160248283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AAF7915B-1046-43B2-9214-02E034DB8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A635-6ECE-4477-BC5B-A5A9C918E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5950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282ABA54-06E5-4837-A370-A464EADD7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xmlns="" id="{0F39C373-7F1C-4AA5-BDB5-68DBB821CE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xmlns="" id="{17A7150F-0D5A-43A8-8888-772415E750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F55DC460-217F-4228-AC8A-160C29D13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9218-90EE-47DD-8279-E793C22C1C8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C917B4B5-DD25-414E-893C-C9939D187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89912CA0-83AB-4631-AD82-F13B4387C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A635-6ECE-4477-BC5B-A5A9C918E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3944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xmlns="" id="{445F537B-090F-4FE2-B7F5-FABB3B105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1BFD255A-8E83-45F9-8C91-0FE1F5A079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E014FEA7-52D9-44D0-A226-AA4A76DCA6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89218-90EE-47DD-8279-E793C22C1C8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98C441F8-02E8-438C-B5E4-E15BEA66C5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D2620CC2-D143-49F6-8D6A-7425FB993D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6A635-6ECE-4477-BC5B-A5A9C918E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4657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0639" y="2334928"/>
            <a:ext cx="7082725" cy="898563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3962" y="3448974"/>
            <a:ext cx="6404675" cy="1107528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4: Terveyden ja sairauden modernin ajan historiaa 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151" y="620671"/>
            <a:ext cx="7361695" cy="1022888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1900-luvun lääketieteen menestystarina (3/4)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41946" y="1966192"/>
            <a:ext cx="7892453" cy="476573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i-FI" sz="2800" dirty="0"/>
              <a:t>lääkärien käytettävissä olevan </a:t>
            </a:r>
            <a:r>
              <a:rPr lang="fi-FI" sz="2800" u="sng" dirty="0"/>
              <a:t>tiedon määrä kasvoi </a:t>
            </a:r>
            <a:r>
              <a:rPr lang="fi-FI" sz="2800" dirty="0"/>
              <a:t>valtavasti, mikä johti yhä erikoistuneempaan ja usein myös kalliimpaan hoitoon</a:t>
            </a:r>
          </a:p>
          <a:p>
            <a:pPr>
              <a:lnSpc>
                <a:spcPct val="100000"/>
              </a:lnSpc>
            </a:pPr>
            <a:r>
              <a:rPr lang="fi-FI" sz="2800" dirty="0"/>
              <a:t>sulfalääkkeiden, penisilliinin ja muiden </a:t>
            </a:r>
            <a:r>
              <a:rPr lang="fi-FI" sz="2800" u="sng" dirty="0"/>
              <a:t>antibioottien</a:t>
            </a:r>
            <a:r>
              <a:rPr lang="fi-FI" sz="2800" dirty="0"/>
              <a:t> kehittyminen mullisti bakteerien aiheuttamien infektiotautien hoidon</a:t>
            </a:r>
          </a:p>
          <a:p>
            <a:pPr>
              <a:lnSpc>
                <a:spcPct val="100000"/>
              </a:lnSpc>
            </a:pPr>
            <a:r>
              <a:rPr lang="fi-FI" sz="2800" dirty="0"/>
              <a:t>mm. insuliinilla ja ensimmäisillä verenpaine- ja psykoosilääkkeillä oli tärkeä merkitys kroonisten sairauksien hoidossa ja uusien sairauksien ehkäisyssä</a:t>
            </a:r>
          </a:p>
          <a:p>
            <a:pPr marL="0" indent="0">
              <a:lnSpc>
                <a:spcPct val="100000"/>
              </a:lnSpc>
              <a:buNone/>
            </a:pPr>
            <a:endParaRPr lang="fi-FI" sz="2800" dirty="0"/>
          </a:p>
          <a:p>
            <a:pPr marL="342900" lvl="1" indent="0">
              <a:lnSpc>
                <a:spcPct val="100000"/>
              </a:lnSpc>
              <a:buNone/>
            </a:pPr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2036133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151" y="664213"/>
            <a:ext cx="7361695" cy="1022888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1900-luvun lääketieteen menestystarina (4/4)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98129" y="2144301"/>
            <a:ext cx="8010442" cy="435428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i-FI" sz="2800" u="sng" dirty="0"/>
              <a:t>teollinen lääkkeiden tuotanto</a:t>
            </a:r>
            <a:r>
              <a:rPr lang="fi-FI" sz="2800" dirty="0"/>
              <a:t> laajeni nopeasti, mutta </a:t>
            </a:r>
            <a:r>
              <a:rPr lang="fi-FI" sz="2800" dirty="0" smtClean="0"/>
              <a:t>se nosti </a:t>
            </a:r>
            <a:r>
              <a:rPr lang="fi-FI" sz="2800" dirty="0"/>
              <a:t>esiin mm. lääketieteen etiikkaan liittyviä kysymyksiä</a:t>
            </a:r>
          </a:p>
          <a:p>
            <a:pPr>
              <a:lnSpc>
                <a:spcPct val="100000"/>
              </a:lnSpc>
            </a:pPr>
            <a:r>
              <a:rPr lang="fi-FI" sz="2800" dirty="0"/>
              <a:t>lääketieteellisen teknologian, kuten tehohoidon </a:t>
            </a:r>
            <a:r>
              <a:rPr lang="fi-FI" sz="2800"/>
              <a:t>ja </a:t>
            </a:r>
            <a:r>
              <a:rPr lang="fi-FI" sz="2800" smtClean="0"/>
              <a:t>elinsiirtojen, kehittyminen </a:t>
            </a:r>
            <a:r>
              <a:rPr lang="fi-FI" sz="2800" dirty="0"/>
              <a:t>pelasti yhä useampia ihmishenkiä sekä johti </a:t>
            </a:r>
            <a:r>
              <a:rPr lang="fi-FI" sz="2800" u="sng" dirty="0"/>
              <a:t>voimistuvaan erikoistumiseen</a:t>
            </a:r>
          </a:p>
          <a:p>
            <a:pPr>
              <a:lnSpc>
                <a:spcPct val="100000"/>
              </a:lnSpc>
            </a:pPr>
            <a:r>
              <a:rPr lang="fi-FI" sz="2800" dirty="0"/>
              <a:t>isorokko </a:t>
            </a:r>
            <a:r>
              <a:rPr lang="fi-FI" sz="2800" u="sng" dirty="0"/>
              <a:t>onnistuttiin hävittämään</a:t>
            </a:r>
            <a:r>
              <a:rPr lang="fi-FI" sz="2800" dirty="0"/>
              <a:t> maailmasta ja ryhdyttiin myös globaaliin polion hävittämis-projektiin</a:t>
            </a:r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2819408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678726"/>
            <a:ext cx="7039428" cy="1022888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1800-luvun murros </a:t>
            </a:r>
            <a:br>
              <a:rPr lang="fi-FI" sz="4000" b="1" dirty="0">
                <a:latin typeface="+mn-lt"/>
              </a:rPr>
            </a:br>
            <a:r>
              <a:rPr lang="fi-FI" sz="4000" b="1" dirty="0">
                <a:latin typeface="+mn-lt"/>
              </a:rPr>
              <a:t>lääketieteessä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53697" y="2111336"/>
            <a:ext cx="7911516" cy="4521693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i-FI" sz="2800" dirty="0"/>
              <a:t>mikroskoopin linssien valmistuksessa tapahtuneen kehityksen seurauksena mikrobien ja solujen havainnoinnista tuli entistä luotettavampaa</a:t>
            </a:r>
          </a:p>
          <a:p>
            <a:pPr>
              <a:lnSpc>
                <a:spcPct val="100000"/>
              </a:lnSpc>
            </a:pPr>
            <a:r>
              <a:rPr lang="fi-FI" sz="2800" dirty="0"/>
              <a:t>solupatologinen sairauskäsitys syntyi, kun havaittiin, että taudit aiheuttavat soluissa tiettyjä muutoksia</a:t>
            </a:r>
          </a:p>
          <a:p>
            <a:pPr>
              <a:lnSpc>
                <a:spcPct val="100000"/>
              </a:lnSpc>
            </a:pPr>
            <a:r>
              <a:rPr lang="fi-FI" sz="2800" b="1" dirty="0"/>
              <a:t>spesifi etiologia </a:t>
            </a:r>
            <a:r>
              <a:rPr lang="fi-FI" sz="2800" dirty="0"/>
              <a:t>= jokaiselle sairaudelle on </a:t>
            </a:r>
            <a:r>
              <a:rPr lang="fi-FI" sz="2800" dirty="0" err="1"/>
              <a:t>löydettä-vissä</a:t>
            </a:r>
            <a:r>
              <a:rPr lang="fi-FI" sz="2800" dirty="0"/>
              <a:t> oma </a:t>
            </a:r>
            <a:r>
              <a:rPr lang="fi-FI" sz="2800" u="sng" dirty="0"/>
              <a:t>erityinen syynsä</a:t>
            </a:r>
            <a:r>
              <a:rPr lang="fi-FI" sz="2800" dirty="0"/>
              <a:t>, perustuu havaintoon mikrobien kyvystä aiheuttaa sairauksia</a:t>
            </a:r>
          </a:p>
          <a:p>
            <a:pPr>
              <a:lnSpc>
                <a:spcPct val="100000"/>
              </a:lnSpc>
            </a:pPr>
            <a:r>
              <a:rPr lang="fi-FI" sz="2800" dirty="0"/>
              <a:t>mikrobit, kuten bakteerit, nousivat lääketieteessä keskeisiksi tarkastelun kohteiksi</a:t>
            </a:r>
          </a:p>
          <a:p>
            <a:pPr lvl="1">
              <a:lnSpc>
                <a:spcPct val="100000"/>
              </a:lnSpc>
              <a:buFontTx/>
              <a:buChar char="-"/>
            </a:pPr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2804022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163" y="562613"/>
            <a:ext cx="6735674" cy="1022888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1800-luvun murros </a:t>
            </a:r>
            <a:br>
              <a:rPr lang="fi-FI" sz="4000" b="1" dirty="0">
                <a:latin typeface="+mn-lt"/>
              </a:rPr>
            </a:br>
            <a:r>
              <a:rPr lang="fi-FI" sz="4000" b="1" dirty="0">
                <a:latin typeface="+mn-lt"/>
              </a:rPr>
              <a:t>lääketieteessä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11754" y="1835565"/>
            <a:ext cx="7838760" cy="46339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i-FI" sz="2800" u="sng" dirty="0"/>
              <a:t>epidemiologinen ajattelu</a:t>
            </a:r>
            <a:r>
              <a:rPr lang="fi-FI" sz="2800" dirty="0"/>
              <a:t> kehittyi koleran synty- ja leviämismekanismien selvittyä: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tauti aiheutuu bakteerista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bakteerit leviävät saastuneen veden välityksellä</a:t>
            </a:r>
          </a:p>
          <a:p>
            <a:pPr>
              <a:lnSpc>
                <a:spcPct val="100000"/>
              </a:lnSpc>
            </a:pPr>
            <a:r>
              <a:rPr lang="fi-FI" sz="2800" dirty="0"/>
              <a:t>lääketiede kehittyi vauhdikkaasti </a:t>
            </a:r>
            <a:r>
              <a:rPr lang="fi-FI" sz="2800" u="sng" dirty="0"/>
              <a:t>teknologian kehityksen</a:t>
            </a:r>
            <a:r>
              <a:rPr lang="fi-FI" sz="2800" dirty="0"/>
              <a:t> mukanaan tuomien uusien tutkimus-välineiden, kuten röntgenkuvauksen, sekä </a:t>
            </a:r>
            <a:r>
              <a:rPr lang="fi-FI" sz="2800" dirty="0" err="1"/>
              <a:t>kehitty-neiden</a:t>
            </a:r>
            <a:r>
              <a:rPr lang="fi-FI" sz="2800" dirty="0"/>
              <a:t> </a:t>
            </a:r>
            <a:r>
              <a:rPr lang="fi-FI" sz="2800" u="sng" dirty="0"/>
              <a:t>tilastollisten menetelmien</a:t>
            </a:r>
            <a:r>
              <a:rPr lang="fi-FI" sz="2800" dirty="0"/>
              <a:t> ansiosta</a:t>
            </a:r>
          </a:p>
          <a:p>
            <a:pPr>
              <a:lnSpc>
                <a:spcPct val="100000"/>
              </a:lnSpc>
            </a:pPr>
            <a:r>
              <a:rPr lang="fi-FI" sz="2800" dirty="0"/>
              <a:t>kansankielinen lääketieteen opetus laajeni ja lääkäreiden määrä kasvoi nopeasti</a:t>
            </a:r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3617037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2727" y="649699"/>
            <a:ext cx="5958545" cy="1022888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Lääkärin hoitokeinot 1800-luvulla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66427" y="2024249"/>
            <a:ext cx="8059118" cy="4561424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i-FI" sz="2800" dirty="0"/>
              <a:t>lääkärit käyttivät edelleen </a:t>
            </a:r>
            <a:r>
              <a:rPr lang="fi-FI" sz="2800" u="sng" dirty="0"/>
              <a:t>perinteisen lääketieteen hoitokeinoja</a:t>
            </a:r>
            <a:r>
              <a:rPr lang="fi-FI" sz="2800" dirty="0"/>
              <a:t>, kuten yrttilääkintää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vaikuttavuutta on nykytietämyksen mukaan vaikea osoittaa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jotkut hoitokeinot, kuten elohopea ja suoneniskentä, olivat jopa vahingollisia potilaalle</a:t>
            </a:r>
          </a:p>
          <a:p>
            <a:pPr>
              <a:lnSpc>
                <a:spcPct val="100000"/>
              </a:lnSpc>
            </a:pPr>
            <a:r>
              <a:rPr lang="fi-FI" sz="2800" dirty="0"/>
              <a:t>lääkärit käyttivät myös </a:t>
            </a:r>
            <a:r>
              <a:rPr lang="fi-FI" sz="2800" u="sng" dirty="0"/>
              <a:t>nykylääketieteen tehokkaiksi tunnustamia hoitokeinoja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liittyivät usein kirurgiaan, kuten ”kaihileikkaukset”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puhdistavia aineita, kuten alkoholia, käytettiin pinnallisissa vammoissa sekä iho- ja silmätaudeissa</a:t>
            </a:r>
          </a:p>
          <a:p>
            <a:pPr marL="342900" lvl="1" indent="0">
              <a:lnSpc>
                <a:spcPct val="100000"/>
              </a:lnSpc>
              <a:buNone/>
            </a:pPr>
            <a:endParaRPr lang="fi-FI" sz="2500" dirty="0"/>
          </a:p>
          <a:p>
            <a:pPr lvl="1">
              <a:lnSpc>
                <a:spcPct val="100000"/>
              </a:lnSpc>
              <a:buFontTx/>
              <a:buChar char="-"/>
            </a:pPr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169296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7454" y="399142"/>
            <a:ext cx="6329091" cy="1022888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Lääkärin hoitokeinot 1800-luvulla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09600" y="1625600"/>
            <a:ext cx="8084457" cy="4905829"/>
          </a:xfrm>
        </p:spPr>
        <p:txBody>
          <a:bodyPr>
            <a:normAutofit/>
          </a:bodyPr>
          <a:lstStyle/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synnytyksissä äitiä ja syntyvää lasta voitiin auttaa mm. voimistamalla kohdun supistuksia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nukutusaineiden keksimisen myötä leikkausolosuhteita pystyttiin hallitsemaan entistä paremmin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uusia, erittäin tehokkaita lääkeaineita, kuten morfiinia, alettiin käyttää mm. kivun hoidossa</a:t>
            </a:r>
          </a:p>
          <a:p>
            <a:pPr>
              <a:lnSpc>
                <a:spcPct val="100000"/>
              </a:lnSpc>
            </a:pPr>
            <a:r>
              <a:rPr lang="fi-FI" sz="2800" u="sng" dirty="0"/>
              <a:t>isorokkorokotusten laajamittaisella toteuttamisella    </a:t>
            </a:r>
            <a:r>
              <a:rPr lang="fi-FI" sz="2800" dirty="0"/>
              <a:t>oli merkittävä vaikutus väestön terveydentilan kohentumiseen ja kuolleisuuden vähenemiseen</a:t>
            </a:r>
          </a:p>
          <a:p>
            <a:pPr marL="342900" lvl="1" indent="0">
              <a:lnSpc>
                <a:spcPct val="100000"/>
              </a:lnSpc>
              <a:buNone/>
            </a:pPr>
            <a:r>
              <a:rPr lang="fi-FI" sz="2800" dirty="0"/>
              <a:t>	→ mallia ryhdyttiin soveltamaan muihinkin 		     tauteihin, kuten pernaruttoon ja vesikauhuun </a:t>
            </a:r>
          </a:p>
        </p:txBody>
      </p:sp>
    </p:spTree>
    <p:extLst>
      <p:ext uri="{BB962C8B-B14F-4D97-AF65-F5344CB8AC3E}">
        <p14:creationId xmlns:p14="http://schemas.microsoft.com/office/powerpoint/2010/main" val="1782791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152" y="591642"/>
            <a:ext cx="7361695" cy="93235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Sairaaloiden kehittyminen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91152" y="1846759"/>
            <a:ext cx="7740483" cy="4844327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i-FI" sz="2800" dirty="0"/>
              <a:t>sairaalat alettiin nähdä </a:t>
            </a:r>
            <a:r>
              <a:rPr lang="fi-FI" sz="2800" u="sng" dirty="0"/>
              <a:t>keinoksi huolehtia väestön terveydestä</a:t>
            </a:r>
            <a:r>
              <a:rPr lang="fi-FI" sz="2800" dirty="0"/>
              <a:t> jo 1700-luvulta lähtien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tavoitteena oli köyhien ja sairaiden eristämisen ja säilyttämisen sijaan palauttaa ihmiset takaisin tuottavaan työhön </a:t>
            </a:r>
          </a:p>
          <a:p>
            <a:pPr>
              <a:lnSpc>
                <a:spcPct val="100000"/>
              </a:lnSpc>
            </a:pPr>
            <a:r>
              <a:rPr lang="fi-FI" sz="2800" dirty="0"/>
              <a:t>sairaaloihin perustettiin poliklinikoita ja hoito-osastoja ja niissä tehtiin myös tutkimusta sekä annettiin opetusta</a:t>
            </a:r>
          </a:p>
          <a:p>
            <a:pPr>
              <a:lnSpc>
                <a:spcPct val="100000"/>
              </a:lnSpc>
            </a:pPr>
            <a:r>
              <a:rPr lang="fi-FI" sz="2800" dirty="0"/>
              <a:t>patologia kehittyi merkittävästi, koska haluttiin saada selville ihmisten erilaiset kuolinsyyt</a:t>
            </a:r>
          </a:p>
          <a:p>
            <a:pPr>
              <a:lnSpc>
                <a:spcPct val="100000"/>
              </a:lnSpc>
            </a:pPr>
            <a:r>
              <a:rPr lang="fi-FI" sz="2800" dirty="0"/>
              <a:t>kirurgiasta tuli tehokkaan hoidon suunnannäyttäjä </a:t>
            </a:r>
            <a:endParaRPr lang="fi-FI" dirty="0"/>
          </a:p>
          <a:p>
            <a:pPr lvl="1">
              <a:lnSpc>
                <a:spcPct val="100000"/>
              </a:lnSpc>
              <a:buFontTx/>
              <a:buChar char="-"/>
            </a:pPr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3333535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5136" y="591642"/>
            <a:ext cx="7361695" cy="1022888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Sairaaloiden kehittyminen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4728" y="1922649"/>
            <a:ext cx="8142513" cy="465232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</a:pPr>
            <a:r>
              <a:rPr lang="fi-FI" sz="3300" dirty="0"/>
              <a:t>tilastollisia menetelmiä alettiin soveltaa annettujen hoitojen tehokkuuden tutkimisessa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3300" dirty="0"/>
              <a:t>		→ epidemiologian synty</a:t>
            </a:r>
          </a:p>
          <a:p>
            <a:pPr>
              <a:lnSpc>
                <a:spcPct val="100000"/>
              </a:lnSpc>
            </a:pPr>
            <a:r>
              <a:rPr lang="fi-FI" sz="3300" dirty="0"/>
              <a:t>Joseph </a:t>
            </a:r>
            <a:r>
              <a:rPr lang="fi-FI" sz="3300" dirty="0" err="1"/>
              <a:t>Lister</a:t>
            </a:r>
            <a:r>
              <a:rPr lang="fi-FI" sz="3300" dirty="0"/>
              <a:t> alkoi soveltaa Louis Pasteurin ajatuksia tauteja aiheuttavista pieneliöistä ja otti käyttöön </a:t>
            </a:r>
            <a:r>
              <a:rPr lang="fi-FI" sz="3300" u="sng" dirty="0" err="1"/>
              <a:t>antiseptiikan</a:t>
            </a:r>
            <a:r>
              <a:rPr lang="fi-FI" sz="3300" u="sng" dirty="0"/>
              <a:t> ja aseptiikan</a:t>
            </a:r>
            <a:r>
              <a:rPr lang="fi-FI" sz="3300" dirty="0"/>
              <a:t> eli steriloinnin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3300" dirty="0"/>
              <a:t>		→ haavainfektiot ja kuolleisuus synnytyksissä 		     ja leikkauksissa vähenivät ratkaisevasti</a:t>
            </a:r>
          </a:p>
          <a:p>
            <a:pPr>
              <a:lnSpc>
                <a:spcPct val="100000"/>
              </a:lnSpc>
            </a:pPr>
            <a:r>
              <a:rPr lang="fi-FI" sz="3300" dirty="0"/>
              <a:t>henkilökohtaiseen hygieniaan ja puhtauteen alettiin eurooppalaisen kulttuurin piirissä kiinnittää huomiota vasta 1700─1800-lukujen kuluessa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800" dirty="0"/>
              <a:t>		</a:t>
            </a:r>
          </a:p>
          <a:p>
            <a:pPr>
              <a:lnSpc>
                <a:spcPct val="100000"/>
              </a:lnSpc>
            </a:pPr>
            <a:endParaRPr lang="fi-FI" dirty="0"/>
          </a:p>
          <a:p>
            <a:pPr lvl="1">
              <a:lnSpc>
                <a:spcPct val="100000"/>
              </a:lnSpc>
              <a:buFontTx/>
              <a:buChar char="-"/>
            </a:pPr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2178760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152" y="606156"/>
            <a:ext cx="7361695" cy="1022888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1900-luvun lääketieteen menestystarina (1/4)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01728" y="1908135"/>
            <a:ext cx="7940544" cy="476573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i-FI" sz="2800" dirty="0"/>
              <a:t>keskeinen ilmiö oli monien </a:t>
            </a:r>
            <a:r>
              <a:rPr lang="fi-FI" sz="2800" u="sng" dirty="0"/>
              <a:t>tartuntatautien </a:t>
            </a:r>
            <a:r>
              <a:rPr lang="fi-FI" sz="2800" u="sng" dirty="0" err="1"/>
              <a:t>vähen-tyminen</a:t>
            </a:r>
            <a:r>
              <a:rPr lang="fi-FI" sz="2800" dirty="0"/>
              <a:t> ja sitä seurannut imeväis- ja </a:t>
            </a:r>
            <a:r>
              <a:rPr lang="fi-FI" sz="2800" dirty="0" err="1"/>
              <a:t>lapsikuollei-suuden</a:t>
            </a:r>
            <a:r>
              <a:rPr lang="fi-FI" sz="2800" dirty="0"/>
              <a:t> jyrkkä lasku sekä eliniän pidentyminen ja väestön vanheneminen erityisesti teollisuusmaissa</a:t>
            </a:r>
            <a:endParaRPr lang="fi-FI" sz="2800" u="sng" dirty="0"/>
          </a:p>
          <a:p>
            <a:pPr>
              <a:lnSpc>
                <a:spcPct val="100000"/>
              </a:lnSpc>
            </a:pPr>
            <a:r>
              <a:rPr lang="fi-FI" sz="2800" dirty="0"/>
              <a:t>väestössä yleistyneet </a:t>
            </a:r>
            <a:r>
              <a:rPr lang="fi-FI" sz="2800" u="sng" dirty="0"/>
              <a:t>elämäntapasairaudet</a:t>
            </a:r>
            <a:r>
              <a:rPr lang="fi-FI" sz="2800" dirty="0"/>
              <a:t> eivät olleet selitettävissä spesifin etiologian avulla vaan edellyttivät uutta tutkimusta</a:t>
            </a:r>
          </a:p>
          <a:p>
            <a:pPr>
              <a:lnSpc>
                <a:spcPct val="100000"/>
              </a:lnSpc>
            </a:pPr>
            <a:r>
              <a:rPr lang="fi-FI" sz="2800" b="1" dirty="0"/>
              <a:t>multietiologinen teoria </a:t>
            </a:r>
            <a:r>
              <a:rPr lang="fi-FI" sz="2800" dirty="0"/>
              <a:t>= sairaudet johtuvat </a:t>
            </a:r>
            <a:r>
              <a:rPr lang="fi-FI" sz="2800" u="sng" dirty="0"/>
              <a:t>monista eri tekijöistä</a:t>
            </a:r>
            <a:r>
              <a:rPr lang="fi-FI" sz="2800" dirty="0"/>
              <a:t>, kuten perimästä, ympäristöstä ja elämäntavoista sekä niiden yhteisvaikutuksesta  </a:t>
            </a:r>
          </a:p>
          <a:p>
            <a:pPr lvl="1">
              <a:lnSpc>
                <a:spcPct val="100000"/>
              </a:lnSpc>
              <a:buFontTx/>
              <a:buChar char="-"/>
            </a:pPr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3051093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152" y="606156"/>
            <a:ext cx="7361695" cy="1022888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1900-luvun lääketieteen menestystarina (2/4)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01727" y="1922649"/>
            <a:ext cx="7940544" cy="476573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i-FI" sz="2800" u="sng" dirty="0"/>
              <a:t>puutostautien</a:t>
            </a:r>
            <a:r>
              <a:rPr lang="fi-FI" sz="2800" dirty="0"/>
              <a:t> syntymekanismien tunteminen ja vitamiinien löytyminen mahdollistivat näiden tautien tehokkaan torjumisen 1930-luvulta lähtien</a:t>
            </a:r>
          </a:p>
          <a:p>
            <a:pPr>
              <a:lnSpc>
                <a:spcPct val="100000"/>
              </a:lnSpc>
            </a:pPr>
            <a:r>
              <a:rPr lang="fi-FI" sz="2800" u="sng" dirty="0"/>
              <a:t>fluoriyhdisteiden</a:t>
            </a:r>
            <a:r>
              <a:rPr lang="fi-FI" sz="2800" dirty="0"/>
              <a:t> huomattiin torjuvan tehokkaasti hammasmätää ja kariesta, joten niitä alettiin lisätä juomaveteen ja hammastahnaan 1940-luvulta lähtien</a:t>
            </a:r>
          </a:p>
          <a:p>
            <a:pPr>
              <a:lnSpc>
                <a:spcPct val="100000"/>
              </a:lnSpc>
            </a:pPr>
            <a:r>
              <a:rPr lang="fi-FI" sz="2800" u="sng" dirty="0"/>
              <a:t>uusia tutkimusmenetelmiä</a:t>
            </a:r>
            <a:r>
              <a:rPr lang="fi-FI" sz="2800" dirty="0"/>
              <a:t>, kuten EKG, EEG ja monet kemialliset ja mikrobiologiset analyysi-menetelmät, otettiin käyttöön läpi 1900-luvun</a:t>
            </a:r>
          </a:p>
          <a:p>
            <a:pPr marL="342900" lvl="1" indent="0">
              <a:lnSpc>
                <a:spcPct val="100000"/>
              </a:lnSpc>
              <a:buNone/>
            </a:pPr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4048679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515</Words>
  <Application>Microsoft Office PowerPoint</Application>
  <PresentationFormat>Näytössä katseltava diaesitys 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Office-teema</vt:lpstr>
      <vt:lpstr>Terve 3: Terveyttä tutkimassa</vt:lpstr>
      <vt:lpstr>1800-luvun murros  lääketieteessä (1/2)</vt:lpstr>
      <vt:lpstr>1800-luvun murros  lääketieteessä (2/2)</vt:lpstr>
      <vt:lpstr>Lääkärin hoitokeinot 1800-luvulla (1/2)</vt:lpstr>
      <vt:lpstr>Lääkärin hoitokeinot 1800-luvulla (2/2)</vt:lpstr>
      <vt:lpstr>Sairaaloiden kehittyminen (1/2)</vt:lpstr>
      <vt:lpstr>Sairaaloiden kehittyminen (2/2)</vt:lpstr>
      <vt:lpstr>1900-luvun lääketieteen menestystarina (1/4)</vt:lpstr>
      <vt:lpstr>1900-luvun lääketieteen menestystarina (2/4)</vt:lpstr>
      <vt:lpstr>1900-luvun lääketieteen menestystarina (3/4)</vt:lpstr>
      <vt:lpstr>1900-luvun lääketieteen menestystarina (4/4)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 Karas</dc:creator>
  <cp:lastModifiedBy>oppilas lukio</cp:lastModifiedBy>
  <cp:revision>51</cp:revision>
  <dcterms:created xsi:type="dcterms:W3CDTF">2017-12-11T17:04:45Z</dcterms:created>
  <dcterms:modified xsi:type="dcterms:W3CDTF">2018-07-06T14:53:39Z</dcterms:modified>
</cp:coreProperties>
</file>