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425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822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975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105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573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372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908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53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735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627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514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3E81A-C2F5-4E08-AD80-B075186E7D5D}" type="datetimeFigureOut">
              <a:rPr lang="fi-FI" smtClean="0"/>
              <a:t>25.11.2024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921D2-85AA-4A52-99FE-D5D3E6D899D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937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3-4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Suure, suureyhtälö ja merkitsevät numerot</a:t>
            </a:r>
          </a:p>
        </p:txBody>
      </p:sp>
    </p:spTree>
    <p:extLst>
      <p:ext uri="{BB962C8B-B14F-4D97-AF65-F5344CB8AC3E}">
        <p14:creationId xmlns:p14="http://schemas.microsoft.com/office/powerpoint/2010/main" val="3277531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37B50B-7B93-9254-959E-DFCC595B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Merkitsevät numerot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F71C55-B696-607F-E1C7-09B04C1BE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6258"/>
            <a:ext cx="5742062" cy="4351338"/>
          </a:xfrm>
        </p:spPr>
        <p:txBody>
          <a:bodyPr>
            <a:normAutofit/>
          </a:bodyPr>
          <a:lstStyle/>
          <a:p>
            <a:r>
              <a:rPr lang="fi-FI" sz="2400" dirty="0"/>
              <a:t>Merkitsevät numerot määrittävät, millä laskujen vastaus annetaan.</a:t>
            </a:r>
          </a:p>
          <a:p>
            <a:r>
              <a:rPr lang="fi-FI" sz="2400" dirty="0"/>
              <a:t>Merkitseviä numeroita ovat kaikki numerot, paitsi</a:t>
            </a:r>
          </a:p>
          <a:p>
            <a:pPr lvl="1"/>
            <a:r>
              <a:rPr lang="fi-FI" sz="2000" dirty="0"/>
              <a:t>Pääsääntöisesti kokonaislukujen lopussa olevat nollat</a:t>
            </a:r>
          </a:p>
          <a:p>
            <a:pPr lvl="1"/>
            <a:r>
              <a:rPr lang="fi-FI" sz="2000" dirty="0"/>
              <a:t>Desimaalilukujen alussa olevat nollat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2EBF0755-470B-62B6-7C55-1F2E718100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7580" y="1068404"/>
            <a:ext cx="3572139" cy="514704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BCA56C6-8EF4-F3E5-54BE-1A36866AB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4118" y="4145379"/>
            <a:ext cx="6733969" cy="2070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36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0D4AD-B880-2422-A9BE-125E3549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18B2F70-2BFF-A54C-E8DF-D44E04DD6D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75247"/>
                <a:ext cx="10515600" cy="5284476"/>
              </a:xfrm>
            </p:spPr>
            <p:txBody>
              <a:bodyPr/>
              <a:lstStyle/>
              <a:p>
                <a:r>
                  <a:rPr lang="fi-FI" sz="2400" dirty="0"/>
                  <a:t>Maan keskietäisyys Auringosta on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149,6</m:t>
                    </m:r>
                    <m:r>
                      <a:rPr lang="fi-FI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4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400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fi-FI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fi-FI" sz="2400" b="0" i="0" dirty="0" smtClean="0">
                        <a:latin typeface="Cambria Math" panose="02040503050406030204" pitchFamily="18" charset="0"/>
                      </a:rPr>
                      <m:t>km</m:t>
                    </m:r>
                  </m:oMath>
                </a14:m>
                <a:r>
                  <a:rPr lang="fi-FI" sz="2400" dirty="0"/>
                  <a:t>. Marsin keskietäisyys on Auringosta noin 1,5 kertainen verrattuna Maan etäisyyteen Auringosta.</a:t>
                </a:r>
              </a:p>
              <a:p>
                <a:r>
                  <a:rPr lang="fi-FI" sz="2400" dirty="0"/>
                  <a:t>Laske Marsin keskietäisyys Auringosta. Ilmoita vastaus gigametreinä.</a:t>
                </a:r>
              </a:p>
              <a:p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i="1" dirty="0">
                          <a:latin typeface="Cambria Math" panose="02040503050406030204" pitchFamily="18" charset="0"/>
                        </a:rPr>
                        <m:t>149,6</m:t>
                      </m:r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fi-FI" sz="24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i-FI" sz="2400" dirty="0">
                          <a:latin typeface="Cambria Math" panose="02040503050406030204" pitchFamily="18" charset="0"/>
                        </a:rPr>
                        <m:t>km</m:t>
                      </m:r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fi-FI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1,5=224,4</m:t>
                      </m:r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fi-FI" sz="24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i-FI" sz="2400" dirty="0">
                          <a:latin typeface="Cambria Math" panose="02040503050406030204" pitchFamily="18" charset="0"/>
                        </a:rPr>
                        <m:t>km</m:t>
                      </m:r>
                    </m:oMath>
                  </m:oMathPara>
                </a14:m>
                <a:endParaRPr lang="fi-FI" sz="2400" dirty="0"/>
              </a:p>
              <a:p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224,4∙</m:t>
                      </m:r>
                      <m:sSup>
                        <m:sSupPr>
                          <m:ctrlPr>
                            <a:rPr lang="fi-FI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fi-FI" sz="24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i-FI" sz="2400" dirty="0">
                          <a:latin typeface="Cambria Math" panose="02040503050406030204" pitchFamily="18" charset="0"/>
                        </a:rPr>
                        <m:t>km</m:t>
                      </m:r>
                      <m:r>
                        <a:rPr lang="fi-FI" sz="2400" b="0" i="0" dirty="0" smtClean="0">
                          <a:latin typeface="Cambria Math" panose="02040503050406030204" pitchFamily="18" charset="0"/>
                        </a:rPr>
                        <m:t>=0,2244</m:t>
                      </m:r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2400" b="0" i="1" dirty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fi-FI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i-FI" sz="2400" b="0" i="0" dirty="0" smtClean="0">
                          <a:latin typeface="Cambria Math" panose="02040503050406030204" pitchFamily="18" charset="0"/>
                        </a:rPr>
                        <m:t>m</m:t>
                      </m:r>
                    </m:oMath>
                  </m:oMathPara>
                </a14:m>
                <a:endParaRPr lang="fi-FI" sz="2400" dirty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dirty="0">
                          <a:latin typeface="Cambria Math" panose="02040503050406030204" pitchFamily="18" charset="0"/>
                        </a:rPr>
                        <m:t>0,2244</m:t>
                      </m:r>
                      <m:r>
                        <a:rPr lang="fi-FI" sz="24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i-FI" sz="2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i-FI" sz="2400" i="1" dirty="0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fi-FI" sz="24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i-FI" sz="2400" dirty="0"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i-FI" sz="2400" b="0" i="0" dirty="0" smtClean="0">
                          <a:latin typeface="Cambria Math" panose="02040503050406030204" pitchFamily="18" charset="0"/>
                        </a:rPr>
                        <m:t>=0,2244 </m:t>
                      </m:r>
                      <m:r>
                        <m:rPr>
                          <m:sty m:val="p"/>
                        </m:rPr>
                        <a:rPr lang="fi-FI" sz="2400" b="0" i="0" dirty="0" smtClean="0">
                          <a:latin typeface="Cambria Math" panose="02040503050406030204" pitchFamily="18" charset="0"/>
                        </a:rPr>
                        <m:t>Gm</m:t>
                      </m:r>
                    </m:oMath>
                  </m:oMathPara>
                </a14:m>
                <a:endParaRPr lang="fi-FI" sz="2400" b="0" dirty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/>
                  <a:t>			     Pyöristys </a:t>
                </a:r>
                <a14:m>
                  <m:oMath xmlns:m="http://schemas.openxmlformats.org/officeDocument/2006/math">
                    <m:r>
                      <a:rPr lang="fi-FI" sz="2400" dirty="0">
                        <a:latin typeface="Cambria Math" panose="02040503050406030204" pitchFamily="18" charset="0"/>
                      </a:rPr>
                      <m:t>0,2244 </m:t>
                    </m:r>
                    <m:r>
                      <m:rPr>
                        <m:sty m:val="p"/>
                      </m:rPr>
                      <a:rPr lang="fi-FI" sz="2400" dirty="0">
                        <a:latin typeface="Cambria Math" panose="02040503050406030204" pitchFamily="18" charset="0"/>
                      </a:rPr>
                      <m:t>Gm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fi-FI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0,22 </m:t>
                    </m:r>
                    <m:r>
                      <m:rPr>
                        <m:sty m:val="p"/>
                      </m:rPr>
                      <a:rPr lang="fi-FI" sz="24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Gm</m:t>
                    </m:r>
                  </m:oMath>
                </a14:m>
                <a:endParaRPr lang="fi-FI" sz="2400" dirty="0"/>
              </a:p>
              <a:p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D18B2F70-2BFF-A54C-E8DF-D44E04DD6D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75247"/>
                <a:ext cx="10515600" cy="5284476"/>
              </a:xfrm>
              <a:blipFill>
                <a:blip r:embed="rId2"/>
                <a:stretch>
                  <a:fillRect l="-812" t="-161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642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9C9383-A754-42A8-9185-1D15175D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6C0C57-DFEE-4E5C-8894-04F328AC1B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b="0" i="0" u="none" strike="noStrike" baseline="0" dirty="0">
                <a:solidFill>
                  <a:srgbClr val="000000"/>
                </a:solidFill>
                <a:latin typeface="Aptos"/>
              </a:rPr>
              <a:t> 3-5, 3-6, 3-7, 3-11, 3-15, 3-16, 3-17, 3-19</a:t>
            </a:r>
            <a:endParaRPr lang="fi-FI" sz="6000" dirty="0"/>
          </a:p>
        </p:txBody>
      </p:sp>
    </p:spTree>
    <p:extLst>
      <p:ext uri="{BB962C8B-B14F-4D97-AF65-F5344CB8AC3E}">
        <p14:creationId xmlns:p14="http://schemas.microsoft.com/office/powerpoint/2010/main" val="161918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45A2EB-0C8F-43A5-FB63-22D5B63F0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7417"/>
            <a:ext cx="10515600" cy="1325563"/>
          </a:xfrm>
        </p:spPr>
        <p:txBody>
          <a:bodyPr/>
          <a:lstStyle/>
          <a:p>
            <a:r>
              <a:rPr lang="fi-FI" b="1" dirty="0"/>
              <a:t>Satelliittipaikannus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FF61CC-5A25-9303-776C-BECB3A21A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980"/>
            <a:ext cx="5697354" cy="4784958"/>
          </a:xfrm>
        </p:spPr>
        <p:txBody>
          <a:bodyPr>
            <a:noAutofit/>
          </a:bodyPr>
          <a:lstStyle/>
          <a:p>
            <a:r>
              <a:rPr lang="fi-FI" sz="2000" dirty="0"/>
              <a:t>Paikannus satelliittijärjestelmän avulla</a:t>
            </a:r>
          </a:p>
          <a:p>
            <a:r>
              <a:rPr lang="fi-FI" sz="2000" dirty="0"/>
              <a:t>Perustuu radioaaltoihin, joita satelliitit lähettävät.</a:t>
            </a:r>
          </a:p>
          <a:p>
            <a:r>
              <a:rPr lang="fi-FI" sz="2000" dirty="0"/>
              <a:t>Vastaanotin mittaa signaalien kulkuajat vähintään neljältä eri satelliitilta ja määrittää niiden perusteella oman sijainnin.</a:t>
            </a:r>
          </a:p>
          <a:p>
            <a:r>
              <a:rPr lang="fi-FI" sz="2000" dirty="0"/>
              <a:t>Tarkan sijainnin pystyy määrittämään kolmiomittauksen perusteella</a:t>
            </a:r>
          </a:p>
          <a:p>
            <a:r>
              <a:rPr lang="fi-FI" sz="2000" dirty="0"/>
              <a:t>Mitä asioita täytyy huomioida satelliittipaikannuksessa.</a:t>
            </a:r>
          </a:p>
          <a:p>
            <a:r>
              <a:rPr lang="fi-FI" sz="2000" dirty="0"/>
              <a:t>Ilman ajan relativistista huomioimista päivässä syntyisi 11 km paikannusvirhe.</a:t>
            </a:r>
          </a:p>
        </p:txBody>
      </p:sp>
      <p:pic>
        <p:nvPicPr>
          <p:cNvPr id="5" name="Kuva 4" descr="Kuva, joka sisältää kohteen ympyrä, kartta, piirros, taide&#10;&#10;Kuvaus luotu automaattisesti">
            <a:extLst>
              <a:ext uri="{FF2B5EF4-FFF2-40B4-BE49-F238E27FC236}">
                <a16:creationId xmlns:a16="http://schemas.microsoft.com/office/drawing/2014/main" id="{C94D1DB4-9877-2DF4-66CB-B334E7339DB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964" y="3326950"/>
            <a:ext cx="3518836" cy="306345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D91D33FA-2351-BE92-7F0D-9BFE21D91E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626" y="161386"/>
            <a:ext cx="3316705" cy="316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68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sz="2400" b="1" dirty="0"/>
                  <a:t>Suure</a:t>
                </a:r>
                <a:r>
                  <a:rPr lang="fi-FI" sz="2400" dirty="0"/>
                  <a:t> tarkoittaa ominaisuutta, joka voidaan mitata.</a:t>
                </a:r>
              </a:p>
              <a:p>
                <a:pPr lvl="1"/>
                <a:r>
                  <a:rPr lang="fi-FI" sz="2000" dirty="0"/>
                  <a:t>Esim. pituus, aika, nopeus, resistanssi, lämpötila ja massa</a:t>
                </a:r>
              </a:p>
              <a:p>
                <a:r>
                  <a:rPr lang="fi-FI" sz="2400" b="1" dirty="0"/>
                  <a:t>Vektorisuurella</a:t>
                </a:r>
                <a:r>
                  <a:rPr lang="fi-FI" sz="2400" dirty="0"/>
                  <a:t> on suunta ja suuruus.</a:t>
                </a:r>
              </a:p>
              <a:p>
                <a:pPr lvl="1"/>
                <a:r>
                  <a:rPr lang="fi-FI" sz="2000" dirty="0"/>
                  <a:t>Esim. voima, nopeus, kiihtyvyys. </a:t>
                </a:r>
              </a:p>
              <a:p>
                <a:pPr lvl="1"/>
                <a:r>
                  <a:rPr lang="fi-FI" sz="2000" dirty="0"/>
                  <a:t>Vektorisuureiden tunnuksien päällä on viiva, esimerkiksi voima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i-FI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i-FI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acc>
                    <m:r>
                      <a:rPr lang="fi-FI" sz="20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fi-FI" sz="2000" dirty="0"/>
              </a:p>
              <a:p>
                <a:r>
                  <a:rPr lang="fi-FI" sz="2400" b="1" dirty="0"/>
                  <a:t>Skalaarisuurella</a:t>
                </a:r>
                <a:r>
                  <a:rPr lang="fi-FI" sz="2400" dirty="0"/>
                  <a:t> on suuruus, mutta ei suuntaa</a:t>
                </a:r>
              </a:p>
              <a:p>
                <a:pPr lvl="1"/>
                <a:r>
                  <a:rPr lang="fi-FI" sz="2000" dirty="0"/>
                  <a:t>Esim. lämpötila, massa, tilavuus ja tiheys.</a:t>
                </a:r>
              </a:p>
              <a:p>
                <a:r>
                  <a:rPr lang="fi-FI" sz="2400" dirty="0"/>
                  <a:t>Jokaisella suurella on </a:t>
                </a:r>
                <a:r>
                  <a:rPr lang="fi-FI" sz="2400" b="1" dirty="0"/>
                  <a:t>tunnus</a:t>
                </a:r>
                <a:r>
                  <a:rPr lang="fi-FI" sz="2400" dirty="0"/>
                  <a:t> ja </a:t>
                </a:r>
                <a:r>
                  <a:rPr lang="fi-FI" sz="2400" b="1" dirty="0"/>
                  <a:t>yksikkö</a:t>
                </a:r>
                <a:r>
                  <a:rPr lang="fi-FI" sz="2400" dirty="0"/>
                  <a:t>.</a:t>
                </a:r>
              </a:p>
              <a:p>
                <a:pPr lvl="1"/>
                <a:r>
                  <a:rPr lang="fi-FI" sz="2000" dirty="0"/>
                  <a:t>Esim. ajan tunnus on t ja yksikkö sekunti.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96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7D80C493-DB53-4F1B-95F6-CCCA66DC1B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0889" y="1218634"/>
            <a:ext cx="2222911" cy="2946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6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SI-järjestelmä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18054"/>
            <a:ext cx="10515600" cy="4351338"/>
          </a:xfrm>
        </p:spPr>
        <p:txBody>
          <a:bodyPr>
            <a:normAutofit/>
          </a:bodyPr>
          <a:lstStyle/>
          <a:p>
            <a:r>
              <a:rPr lang="fi-FI" sz="2400" dirty="0"/>
              <a:t>SI-järjestelmä koostuu seitsemästä </a:t>
            </a:r>
            <a:r>
              <a:rPr lang="fi-FI" sz="2400" b="1" dirty="0"/>
              <a:t>perusyksiköstä</a:t>
            </a:r>
            <a:r>
              <a:rPr lang="fi-FI" sz="2400" dirty="0"/>
              <a:t> ja niitä vastaavista </a:t>
            </a:r>
            <a:r>
              <a:rPr lang="fi-FI" sz="2400" b="1" dirty="0"/>
              <a:t>perussuureista</a:t>
            </a:r>
            <a:r>
              <a:rPr lang="fi-FI" sz="2400" dirty="0"/>
              <a:t>.</a:t>
            </a:r>
          </a:p>
          <a:p>
            <a:r>
              <a:rPr lang="fi-FI" sz="2400" dirty="0"/>
              <a:t>Muut suureet voidaan merkitä perussuureiden mukaan ja niitä kutsutaan </a:t>
            </a:r>
            <a:r>
              <a:rPr lang="fi-FI" sz="2400" b="1" dirty="0"/>
              <a:t>johdannaisruureiksi</a:t>
            </a:r>
            <a:r>
              <a:rPr lang="fi-FI" sz="2400" dirty="0"/>
              <a:t>.</a:t>
            </a:r>
            <a:endParaRPr lang="fi-FI" sz="2400" b="1" dirty="0"/>
          </a:p>
          <a:p>
            <a:endParaRPr lang="fi-FI" sz="2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66902"/>
            <a:ext cx="2969238" cy="316661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rcRect t="-1" b="16456"/>
          <a:stretch/>
        </p:blipFill>
        <p:spPr>
          <a:xfrm>
            <a:off x="3807438" y="3266901"/>
            <a:ext cx="6067976" cy="3166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564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E95351-39DC-95B7-A977-B7A9076AD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Suureyhtälö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D54E3EE-4CF1-69E6-05F7-56DA393B1B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fi-FI" sz="2400" dirty="0"/>
                  <a:t>Suureyhtälö kuvaa suureiden välisiä riippuvuuksia. </a:t>
                </a:r>
              </a:p>
              <a:p>
                <a:r>
                  <a:rPr lang="fi-FI" sz="2400" dirty="0"/>
                  <a:t>Suureyhtälöitä kutsutaan myös kaavoiksi tai yhtälöiksi.</a:t>
                </a:r>
              </a:p>
              <a:p>
                <a:r>
                  <a:rPr lang="fi-FI" sz="2400" dirty="0"/>
                  <a:t>Suureyhtälöstä näkee, miten suureiden muutokset vaikuttavat toisiin.</a:t>
                </a:r>
              </a:p>
              <a:p>
                <a:r>
                  <a:rPr lang="fi-FI" sz="2400" dirty="0"/>
                  <a:t>Esim. matkan kaava on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400" i="1" dirty="0" err="1" smtClean="0">
                        <a:latin typeface="Cambria Math" panose="02040503050406030204" pitchFamily="18" charset="0"/>
                      </a:rPr>
                      <m:t>𝑣𝑡</m:t>
                    </m:r>
                  </m:oMath>
                </a14:m>
                <a:r>
                  <a:rPr lang="fi-FI" sz="2400" dirty="0"/>
                  <a:t>, missä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fi-FI" sz="2400" dirty="0"/>
                  <a:t> on nopeus ja </a:t>
                </a:r>
                <a14:m>
                  <m:oMath xmlns:m="http://schemas.openxmlformats.org/officeDocument/2006/math">
                    <m:r>
                      <a:rPr lang="fi-FI" sz="24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fi-FI" sz="2400" dirty="0"/>
                  <a:t> on aika. Tällöin matka on </a:t>
                </a:r>
                <a:r>
                  <a:rPr lang="fi-FI" sz="2400" b="1" dirty="0"/>
                  <a:t>suoraan verrannollinen</a:t>
                </a:r>
                <a:r>
                  <a:rPr lang="fi-FI" sz="2400" dirty="0"/>
                  <a:t> sekä nopeuteen että aikaan. </a:t>
                </a:r>
              </a:p>
              <a:p>
                <a:pPr lvl="1"/>
                <a:r>
                  <a:rPr lang="fi-FI" sz="1800" dirty="0"/>
                  <a:t>Jos nopeus tai aika kaksinkertaistuu, myös matka kaksinkertaistuu.</a:t>
                </a:r>
              </a:p>
              <a:p>
                <a:r>
                  <a:rPr lang="fi-FI" sz="2400" dirty="0"/>
                  <a:t>Jos verrataan taas nopeutta aikaan, niin suureyhtälö on muotoa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fi-FI" sz="2400" dirty="0"/>
                  <a:t>, eli nopeus on </a:t>
                </a:r>
                <a:r>
                  <a:rPr lang="fi-FI" sz="2400" b="1" dirty="0"/>
                  <a:t>kääntäen verrannollinen </a:t>
                </a:r>
                <a:r>
                  <a:rPr lang="fi-FI" sz="2400" dirty="0"/>
                  <a:t>aikaan. </a:t>
                </a:r>
              </a:p>
              <a:p>
                <a:pPr lvl="1"/>
                <a:r>
                  <a:rPr lang="fi-FI" sz="2000" dirty="0"/>
                  <a:t>Ajan kaksinkertaistuessa nopeus puolittuu, kun matka pysyy vakiona.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D54E3EE-4CF1-69E6-05F7-56DA393B1B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1961" r="-69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872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0A0F5C-E747-DD67-B27D-3089FDA5F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Suoraan- ja kääntäen verrannollisuus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40FA11-DE1F-2564-220A-A0C4DF286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8238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/>
              <a:t>Suoraan verrannollisuus</a:t>
            </a:r>
          </a:p>
          <a:p>
            <a:pPr marL="0" indent="0">
              <a:buNone/>
            </a:pPr>
            <a:r>
              <a:rPr lang="fi-FI" sz="1400" dirty="0"/>
              <a:t>Jos nopeus v on vakio, eli ei muutu, niin...</a:t>
            </a:r>
            <a:endParaRPr lang="fi-FI" sz="3200" dirty="0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9E3A7D2C-3A5C-B503-4678-7A13FA5468A1}"/>
              </a:ext>
            </a:extLst>
          </p:cNvPr>
          <p:cNvSpPr txBox="1">
            <a:spLocks/>
          </p:cNvSpPr>
          <p:nvPr/>
        </p:nvSpPr>
        <p:spPr>
          <a:xfrm>
            <a:off x="6237718" y="1825625"/>
            <a:ext cx="468238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2000" dirty="0"/>
              <a:t>Kääntäen verrannollisuus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i-FI" sz="1400" dirty="0"/>
              <a:t>Jos matka s on vakio, eli ei muutu, niin...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ulukko 4">
                <a:extLst>
                  <a:ext uri="{FF2B5EF4-FFF2-40B4-BE49-F238E27FC236}">
                    <a16:creationId xmlns:a16="http://schemas.microsoft.com/office/drawing/2014/main" id="{563DA63D-59ED-9931-261F-63DCD2B29D2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5751605"/>
                  </p:ext>
                </p:extLst>
              </p:nvPr>
            </p:nvGraphicFramePr>
            <p:xfrm>
              <a:off x="906567" y="2674835"/>
              <a:ext cx="3571430" cy="277368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419546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i-FI" sz="2800" dirty="0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fi-FI" sz="2800" dirty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i-FI" sz="2800" dirty="0" err="1" smtClean="0">
                                    <a:latin typeface="Cambria Math" panose="02040503050406030204" pitchFamily="18" charset="0"/>
                                  </a:rPr>
                                  <m:t>𝑣𝑡</m:t>
                                </m:r>
                              </m:oMath>
                            </m:oMathPara>
                          </a14:m>
                          <a:endParaRPr lang="fi-FI" sz="2800" dirty="0"/>
                        </a:p>
                        <a:p>
                          <a:r>
                            <a:rPr lang="fi-FI" sz="2800" b="0" dirty="0"/>
                            <a:t>(metriä)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fi-FI" sz="2800" b="0" i="0" dirty="0" smtClean="0">
                                    <a:latin typeface="Cambria Math" panose="02040503050406030204" pitchFamily="18" charset="0"/>
                                  </a:rPr>
                                  <m:t>t</m:t>
                                </m:r>
                              </m:oMath>
                            </m:oMathPara>
                          </a14:m>
                          <a:endParaRPr lang="fi-FI" sz="2800" b="0" dirty="0"/>
                        </a:p>
                        <a:p>
                          <a:r>
                            <a:rPr lang="fi-FI" sz="2800" b="0" dirty="0"/>
                            <a:t>(sekuntia)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3604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ulukko 4">
                <a:extLst>
                  <a:ext uri="{FF2B5EF4-FFF2-40B4-BE49-F238E27FC236}">
                    <a16:creationId xmlns:a16="http://schemas.microsoft.com/office/drawing/2014/main" id="{563DA63D-59ED-9931-261F-63DCD2B29D2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55751605"/>
                  </p:ext>
                </p:extLst>
              </p:nvPr>
            </p:nvGraphicFramePr>
            <p:xfrm>
              <a:off x="906567" y="2674835"/>
              <a:ext cx="3571430" cy="277368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944880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340" t="-645" r="-101020" b="-2045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2"/>
                          <a:stretch>
                            <a:fillRect l="-100683" t="-645" r="-1365" b="-20451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ulukko 5">
                <a:extLst>
                  <a:ext uri="{FF2B5EF4-FFF2-40B4-BE49-F238E27FC236}">
                    <a16:creationId xmlns:a16="http://schemas.microsoft.com/office/drawing/2014/main" id="{5A4F169D-BCB4-5423-9DF2-1A1E09F51EE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5634344"/>
                  </p:ext>
                </p:extLst>
              </p:nvPr>
            </p:nvGraphicFramePr>
            <p:xfrm>
              <a:off x="6237718" y="2674835"/>
              <a:ext cx="3571430" cy="305692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67897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num>
                                  <m:den>
                                    <m:r>
                                      <a:rPr lang="fi-FI" sz="28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i-FI" sz="2800" dirty="0"/>
                        </a:p>
                        <a:p>
                          <a:pPr algn="ctr"/>
                          <a:r>
                            <a:rPr lang="fi-FI" sz="1400" b="0" dirty="0"/>
                            <a:t>(metriä sekunnissa)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fi-FI" sz="28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oMath>
                            </m:oMathPara>
                          </a14:m>
                          <a:endParaRPr lang="fi-FI" sz="2800" b="0" dirty="0"/>
                        </a:p>
                        <a:p>
                          <a:pPr algn="ctr"/>
                          <a:r>
                            <a:rPr lang="fi-FI" sz="2400" b="0" dirty="0"/>
                            <a:t>(sekuntia)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i="0" u="none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ulukko 5">
                <a:extLst>
                  <a:ext uri="{FF2B5EF4-FFF2-40B4-BE49-F238E27FC236}">
                    <a16:creationId xmlns:a16="http://schemas.microsoft.com/office/drawing/2014/main" id="{5A4F169D-BCB4-5423-9DF2-1A1E09F51EE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25634344"/>
                  </p:ext>
                </p:extLst>
              </p:nvPr>
            </p:nvGraphicFramePr>
            <p:xfrm>
              <a:off x="6237718" y="2674835"/>
              <a:ext cx="3571430" cy="3056926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785715">
                      <a:extLst>
                        <a:ext uri="{9D8B030D-6E8A-4147-A177-3AD203B41FA5}">
                          <a16:colId xmlns:a16="http://schemas.microsoft.com/office/drawing/2014/main" val="2204467308"/>
                        </a:ext>
                      </a:extLst>
                    </a:gridCol>
                    <a:gridCol w="1785715">
                      <a:extLst>
                        <a:ext uri="{9D8B030D-6E8A-4147-A177-3AD203B41FA5}">
                          <a16:colId xmlns:a16="http://schemas.microsoft.com/office/drawing/2014/main" val="2730502791"/>
                        </a:ext>
                      </a:extLst>
                    </a:gridCol>
                  </a:tblGrid>
                  <a:tr h="1035431"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3"/>
                          <a:stretch>
                            <a:fillRect l="-340" t="-588" r="-101020" b="-2011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i-FI"/>
                        </a:p>
                      </a:txBody>
                      <a:tcPr>
                        <a:blipFill>
                          <a:blip r:embed="rId3"/>
                          <a:stretch>
                            <a:fillRect l="-100683" t="-588" r="-1365" b="-20117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78032189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48900207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i="0" u="none" dirty="0"/>
                            <a:t>10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8130294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6379693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10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5504111"/>
                      </a:ext>
                    </a:extLst>
                  </a:tr>
                  <a:tr h="40429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i-FI" dirty="0"/>
                            <a:t>2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0900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552839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FD65C7-6C5D-514F-1E3B-FD1797DCF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Suureyhtälöiden pyörittelyä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7C4A7E5-5A15-ACE5-9CF7-A0ADC221A2E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Sähkölaitteen teho voidaan laskea kaavan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𝑈𝐼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fi-FI" dirty="0"/>
                  <a:t> missä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fi-FI" dirty="0"/>
                  <a:t> on </a:t>
                </a:r>
                <a:r>
                  <a:rPr lang="fi-FI" b="1" dirty="0">
                    <a:highlight>
                      <a:srgbClr val="00FF00"/>
                    </a:highlight>
                  </a:rPr>
                  <a:t>jännite</a:t>
                </a:r>
                <a:r>
                  <a:rPr lang="fi-FI" dirty="0"/>
                  <a:t> ja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dirty="0"/>
                  <a:t> on </a:t>
                </a:r>
                <a:r>
                  <a:rPr lang="fi-FI" b="1" dirty="0">
                    <a:highlight>
                      <a:srgbClr val="FFFF00"/>
                    </a:highlight>
                  </a:rPr>
                  <a:t>sähkövirta</a:t>
                </a:r>
                <a:r>
                  <a:rPr lang="fi-FI" dirty="0"/>
                  <a:t>. </a:t>
                </a:r>
              </a:p>
              <a:p>
                <a:pPr lvl="1"/>
                <a:r>
                  <a:rPr lang="fi-FI" sz="2800" dirty="0"/>
                  <a:t>Tehon laskemiseksi pitää siis tietää muuttujat </a:t>
                </a:r>
                <a14:m>
                  <m:oMath xmlns:m="http://schemas.openxmlformats.org/officeDocument/2006/math"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fi-FI" sz="2800" dirty="0"/>
                  <a:t> ja </a:t>
                </a:r>
                <a14:m>
                  <m:oMath xmlns:m="http://schemas.openxmlformats.org/officeDocument/2006/math"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sz="2800" dirty="0"/>
                  <a:t>.</a:t>
                </a:r>
              </a:p>
              <a:p>
                <a:r>
                  <a:rPr lang="fi-FI" dirty="0"/>
                  <a:t>Jos tiedetään ainoastaan laitteen </a:t>
                </a:r>
                <a:r>
                  <a:rPr lang="fi-FI" b="1" dirty="0">
                    <a:highlight>
                      <a:srgbClr val="FF0000"/>
                    </a:highlight>
                  </a:rPr>
                  <a:t>resistanssi</a:t>
                </a:r>
                <a:r>
                  <a:rPr lang="fi-FI" dirty="0"/>
                  <a:t> ja </a:t>
                </a:r>
                <a:r>
                  <a:rPr lang="fi-FI" b="1" dirty="0">
                    <a:highlight>
                      <a:srgbClr val="FFFF00"/>
                    </a:highlight>
                  </a:rPr>
                  <a:t>sähkövirta</a:t>
                </a:r>
                <a:r>
                  <a:rPr lang="fi-FI" dirty="0"/>
                  <a:t>, niin meidän pitää sijoittaa jännite U kaavaan käyttäen </a:t>
                </a:r>
                <a:r>
                  <a:rPr lang="fi-FI" b="1" dirty="0">
                    <a:highlight>
                      <a:srgbClr val="00FF00"/>
                    </a:highlight>
                  </a:rPr>
                  <a:t>jännitteen</a:t>
                </a:r>
                <a:r>
                  <a:rPr lang="fi-FI" dirty="0"/>
                  <a:t> ja </a:t>
                </a:r>
                <a:r>
                  <a:rPr lang="fi-FI" b="1" dirty="0">
                    <a:highlight>
                      <a:srgbClr val="FF0000"/>
                    </a:highlight>
                  </a:rPr>
                  <a:t>resistanssin</a:t>
                </a:r>
                <a:r>
                  <a:rPr lang="fi-FI" dirty="0"/>
                  <a:t> välistä yhteyttä.</a:t>
                </a:r>
              </a:p>
              <a:p>
                <a:r>
                  <a:rPr lang="fi-FI" dirty="0"/>
                  <a:t>Koska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fi-FI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i="1" dirty="0" smtClean="0">
                        <a:latin typeface="Cambria Math" panose="02040503050406030204" pitchFamily="18" charset="0"/>
                      </a:rPr>
                      <m:t>𝑅𝐼</m:t>
                    </m:r>
                  </m:oMath>
                </a14:m>
                <a:r>
                  <a:rPr lang="fi-FI" dirty="0"/>
                  <a:t>, niin teho voidaan laskea kaavalla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i="1" dirty="0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𝑅𝐼</m:t>
                    </m:r>
                    <m:r>
                      <a:rPr lang="fi-FI" b="0" i="1" dirty="0" smtClean="0">
                        <a:latin typeface="Cambria Math" panose="02040503050406030204" pitchFamily="18" charset="0"/>
                      </a:rPr>
                      <m:t>)∙</m:t>
                    </m:r>
                    <m:r>
                      <a:rPr lang="fi-FI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dirty="0"/>
                  <a:t> eli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i="1" dirty="0">
                        <a:latin typeface="Cambria Math" panose="02040503050406030204" pitchFamily="18" charset="0"/>
                      </a:rPr>
                      <m:t>𝑅</m:t>
                    </m:r>
                    <m:sSup>
                      <m:sSupPr>
                        <m:ctrlPr>
                          <a:rPr lang="fi-FI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i="1" dirty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fi-FI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sz="2400" dirty="0"/>
              </a:p>
              <a:p>
                <a:pPr marL="0" indent="0">
                  <a:buNone/>
                </a:pPr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97C4A7E5-5A15-ACE5-9CF7-A0ADC221A2E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3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686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A4FAFE-106C-575A-D02E-9BC937BEB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Lisää verrannollisuudesta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F0429F-92AA-BF3D-E225-0CCDAB41BFD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fi-FI" dirty="0"/>
                  <a:t>Laite, jonka resistanssi on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fi-FI" dirty="0"/>
                  <a:t> ja jonka läpi kulkee sähkövirta </a:t>
                </a:r>
                <a14:m>
                  <m:oMath xmlns:m="http://schemas.openxmlformats.org/officeDocument/2006/math">
                    <m:r>
                      <a:rPr lang="fi-FI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dirty="0"/>
                  <a:t>, kuluttaa energiaa teholla </a:t>
                </a:r>
                <a14:m>
                  <m:oMath xmlns:m="http://schemas.openxmlformats.org/officeDocument/2006/math">
                    <m:r>
                      <a:rPr lang="fi-FI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i="1" dirty="0" smtClean="0">
                        <a:latin typeface="Cambria Math" panose="02040503050406030204" pitchFamily="18" charset="0"/>
                      </a:rPr>
                      <m:t>𝑅</m:t>
                    </m:r>
                    <m:sSup>
                      <m:sSupPr>
                        <m:ctrlPr>
                          <a:rPr lang="fi-FI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i="1" dirty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fi-FI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i-FI" dirty="0"/>
              </a:p>
              <a:p>
                <a:r>
                  <a:rPr lang="fi-FI" dirty="0"/>
                  <a:t>Yhtälöstä voidaan päätellä seuraavat asiat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fi-FI" sz="2000" dirty="0"/>
                  <a:t>Resistanssin </a:t>
                </a:r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kaksinkertaistuessa teho 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fi-FI" sz="2000" dirty="0"/>
                  <a:t> kaksinkertaistuu, jos sähkövirta pysyy muuttumattomana.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fi-FI" sz="2000" dirty="0"/>
                  <a:t>Resistanssin </a:t>
                </a:r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pienentyessä puolella teho 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sz="2000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pienenee myös puolella, jos sähkövirta pysyy muuttumattomana.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fi-FI" sz="2000" dirty="0"/>
                  <a:t>Sähkövirran	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sz="2000" dirty="0"/>
                  <a:t> kaksinkertaistuessa teho 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fi-FI" sz="2000" dirty="0"/>
                  <a:t> nelinkertaistuu, jos resistanssi pysyy muuttumattomana. 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fi-FI" sz="2000" dirty="0"/>
                  <a:t>Sähkövirran	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fi-FI" sz="2000" dirty="0"/>
                  <a:t> pienentyessä puolella teho </a:t>
                </a:r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fi-FI" sz="2000" dirty="0"/>
                  <a:t> pienenee neljäsosaan, jos resistanssi pysyy muuttumattomana.</a:t>
                </a:r>
              </a:p>
              <a:p>
                <a:pPr marL="514350" indent="-514350">
                  <a:buFont typeface="+mj-lt"/>
                  <a:buAutoNum type="arabicPeriod"/>
                </a:pPr>
                <a:endParaRPr lang="fi-FI" sz="20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30F0429F-92AA-BF3D-E225-0CCDAB41BFD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40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2748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E4295A-5887-3A08-4F18-B53F4FA93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1301"/>
            <a:ext cx="10515600" cy="1325563"/>
          </a:xfrm>
        </p:spPr>
        <p:txBody>
          <a:bodyPr/>
          <a:lstStyle/>
          <a:p>
            <a:r>
              <a:rPr lang="fi-FI" b="1" dirty="0"/>
              <a:t>Suuret ja pienet luvut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8EEC179-038C-4070-578B-D1F966D852D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64425"/>
                <a:ext cx="5759153" cy="5282273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/>
                  <a:t>Suurien ja pienien lukujen arvot ilmoitetaan käyttämällä </a:t>
                </a:r>
                <a:r>
                  <a:rPr lang="fi-FI" sz="2400" b="1" dirty="0"/>
                  <a:t>kerrannaisyksikköä</a:t>
                </a:r>
                <a:r>
                  <a:rPr lang="fi-FI" sz="2400" dirty="0"/>
                  <a:t>.</a:t>
                </a:r>
              </a:p>
              <a:p>
                <a:r>
                  <a:rPr lang="fi-FI" sz="2400" dirty="0"/>
                  <a:t>Kerrannaisyksiköt ovat tuttuja arjesta, esim. </a:t>
                </a:r>
                <a:r>
                  <a:rPr lang="fi-FI" sz="2400" b="1" dirty="0"/>
                  <a:t>kilo</a:t>
                </a:r>
                <a:r>
                  <a:rPr lang="fi-FI" sz="2400" dirty="0"/>
                  <a:t>metri ja </a:t>
                </a:r>
                <a:r>
                  <a:rPr lang="fi-FI" sz="2400" b="1" dirty="0"/>
                  <a:t>milli</a:t>
                </a:r>
                <a:r>
                  <a:rPr lang="fi-FI" sz="2400" dirty="0"/>
                  <a:t>metri. </a:t>
                </a:r>
              </a:p>
              <a:p>
                <a14:m>
                  <m:oMath xmlns:m="http://schemas.openxmlformats.org/officeDocument/2006/math">
                    <m:r>
                      <a:rPr lang="fi-FI" sz="2000" i="1" dirty="0">
                        <a:latin typeface="Cambria Math" panose="02040503050406030204" pitchFamily="18" charset="0"/>
                      </a:rPr>
                      <m:t>1 </m:t>
                    </m:r>
                    <m:r>
                      <m:rPr>
                        <m:sty m:val="p"/>
                      </m:rPr>
                      <a:rPr lang="fi-FI" sz="2000" dirty="0"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=1000 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00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nor/>
                      </m:rPr>
                      <a:rPr lang="fi-FI" sz="2000" dirty="0"/>
                      <m:t>m</m:t>
                    </m:r>
                  </m:oMath>
                </a14:m>
                <a:endParaRPr lang="fi-FI" sz="20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sz="2000" dirty="0"/>
                  <a:t>mm </a:t>
                </a:r>
                <a14:m>
                  <m:oMath xmlns:m="http://schemas.openxmlformats.org/officeDocument/2006/math">
                    <m:r>
                      <a:rPr lang="fi-FI" sz="2000" b="0" i="1" smtClean="0">
                        <a:latin typeface="Cambria Math" panose="02040503050406030204" pitchFamily="18" charset="0"/>
                      </a:rPr>
                      <m:t>=0,001 </m:t>
                    </m:r>
                  </m:oMath>
                </a14:m>
                <a:r>
                  <a:rPr lang="fi-FI" sz="2000" dirty="0"/>
                  <a:t>m </a:t>
                </a:r>
                <a14:m>
                  <m:oMath xmlns:m="http://schemas.openxmlformats.org/officeDocument/2006/math">
                    <m:r>
                      <a:rPr lang="fi-FI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000" b="0" i="0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m:rPr>
                        <m:nor/>
                      </m:rPr>
                      <a:rPr lang="fi-FI" sz="2000" dirty="0"/>
                      <m:t>m</m:t>
                    </m:r>
                  </m:oMath>
                </a14:m>
                <a:endParaRPr lang="fi-FI" sz="2000" dirty="0"/>
              </a:p>
              <a:p>
                <a:endParaRPr lang="fi-FI" sz="2400" dirty="0"/>
              </a:p>
              <a:p>
                <a:r>
                  <a:rPr lang="fi-FI" sz="2000" dirty="0"/>
                  <a:t>Kun kymmenpotenssin eksponentti on kolmella jaollinen, kymmenpotenssimuoto pyritään ilmaisemaan etuliitteellä.</a:t>
                </a:r>
              </a:p>
              <a:p>
                <a:r>
                  <a:rPr lang="fi-FI" sz="2000" dirty="0"/>
                  <a:t>Siis </a:t>
                </a:r>
                <a14:m>
                  <m:oMath xmlns:m="http://schemas.openxmlformats.org/officeDocument/2006/math">
                    <m:r>
                      <a:rPr lang="fi-FI" sz="2000" i="1" dirty="0" smtClean="0">
                        <a:latin typeface="Cambria Math" panose="02040503050406030204" pitchFamily="18" charset="0"/>
                      </a:rPr>
                      <m:t>45,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</a:rPr>
                      <m:t>83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i-FI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−9</m:t>
                        </m:r>
                      </m:sup>
                    </m:sSup>
                    <m:r>
                      <m:rPr>
                        <m:sty m:val="p"/>
                      </m:rPr>
                      <a:rPr lang="fi-FI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fi-FI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=45,83 </m:t>
                    </m:r>
                    <m:r>
                      <m:rPr>
                        <m:sty m:val="p"/>
                      </m:rPr>
                      <a:rPr lang="fi-FI" sz="20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nm</m:t>
                    </m:r>
                  </m:oMath>
                </a14:m>
                <a:endParaRPr lang="fi-FI" sz="2000" dirty="0"/>
              </a:p>
              <a:p>
                <a:endParaRPr lang="fi-FI" sz="2400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B8EEC179-038C-4070-578B-D1F966D852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64425"/>
                <a:ext cx="5759153" cy="5282273"/>
              </a:xfrm>
              <a:blipFill>
                <a:blip r:embed="rId2"/>
                <a:stretch>
                  <a:fillRect l="-1483" t="-1617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3D00DFBF-4122-96D8-788D-2E4840CBB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297" y="1181545"/>
            <a:ext cx="5192650" cy="473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38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651</Words>
  <Application>Microsoft Office PowerPoint</Application>
  <PresentationFormat>Laajakuva</PresentationFormat>
  <Paragraphs>101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Cambria Math</vt:lpstr>
      <vt:lpstr>Office-teema</vt:lpstr>
      <vt:lpstr>Oppitunnit 3-4</vt:lpstr>
      <vt:lpstr>Satelliittipaikannus</vt:lpstr>
      <vt:lpstr>Suure</vt:lpstr>
      <vt:lpstr>SI-järjestelmä</vt:lpstr>
      <vt:lpstr>Suureyhtälö</vt:lpstr>
      <vt:lpstr>Suoraan- ja kääntäen verrannollisuus</vt:lpstr>
      <vt:lpstr>Suureyhtälöiden pyörittelyä</vt:lpstr>
      <vt:lpstr>Lisää verrannollisuudesta</vt:lpstr>
      <vt:lpstr>Suuret ja pienet luvut</vt:lpstr>
      <vt:lpstr>Merkitsevät numerot</vt:lpstr>
      <vt:lpstr>Harjoitus</vt:lpstr>
      <vt:lpstr>Tehtäviä</vt:lpstr>
    </vt:vector>
  </TitlesOfParts>
  <Company>Töölön yhteiskoulu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Oppitunnit 3-4</dc:title>
  <dc:creator>-</dc:creator>
  <cp:lastModifiedBy>Aleksi Mäkelä</cp:lastModifiedBy>
  <cp:revision>10</cp:revision>
  <dcterms:created xsi:type="dcterms:W3CDTF">2024-11-19T09:35:26Z</dcterms:created>
  <dcterms:modified xsi:type="dcterms:W3CDTF">2024-11-25T12:20:02Z</dcterms:modified>
</cp:coreProperties>
</file>