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 id="2147483663" r:id="rId3"/>
  </p:sldMasterIdLst>
  <p:notesMasterIdLst>
    <p:notesMasterId r:id="rId31"/>
  </p:notesMasterIdLst>
  <p:sldIdLst>
    <p:sldId id="256" r:id="rId4"/>
    <p:sldId id="284" r:id="rId5"/>
    <p:sldId id="257" r:id="rId6"/>
    <p:sldId id="258"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85" r:id="rId21"/>
    <p:sldId id="275" r:id="rId22"/>
    <p:sldId id="276" r:id="rId23"/>
    <p:sldId id="277" r:id="rId24"/>
    <p:sldId id="278" r:id="rId25"/>
    <p:sldId id="279" r:id="rId26"/>
    <p:sldId id="280" r:id="rId27"/>
    <p:sldId id="286" r:id="rId28"/>
    <p:sldId id="260" r:id="rId29"/>
    <p:sldId id="287" r:id="rId30"/>
  </p:sldIdLst>
  <p:sldSz cx="12192000" cy="6858000"/>
  <p:notesSz cx="6858000" cy="9144000"/>
  <p:embeddedFontLst>
    <p:embeddedFont>
      <p:font typeface="Tahoma" panose="020B0604030504040204" pitchFamily="34" charset="0"/>
      <p:regular r:id="rId32"/>
      <p:bold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9E3E0D-B602-482E-8D55-F7E856EBF88D}">
  <a:tblStyle styleId="{EA9E3E0D-B602-482E-8D55-F7E856EBF88D}"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55565082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7" name="Shape 10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040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9" name="Shape 16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960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5901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1" name="Shape 18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925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867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5" name="Shape 19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9797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68265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07" name="Shape 20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339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211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3241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8573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1001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79443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22054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5" name="Shape 25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4190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21981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9" name="Shape 11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9164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84092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7" name="Shape 13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0862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262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8617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6" name="Shape 15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5888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3" name="Shape 16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8893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60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Vertailu">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Osan ylätunniste">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60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888888"/>
              </a:buClr>
              <a:buFont typeface="Arial"/>
              <a:buNone/>
              <a:defRPr sz="2400">
                <a:solidFill>
                  <a:srgbClr val="888888"/>
                </a:solidFill>
                <a:latin typeface="Calibri"/>
                <a:ea typeface="Calibri"/>
                <a:cs typeface="Calibri"/>
                <a:sym typeface="Calibri"/>
              </a:defRPr>
            </a:lvl1pPr>
            <a:lvl2pPr marL="457200" marR="0" lvl="1" indent="0" algn="l" rtl="0">
              <a:lnSpc>
                <a:spcPct val="90000"/>
              </a:lnSpc>
              <a:spcBef>
                <a:spcPts val="5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Otsikko ja taulukko">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04284" y="228600"/>
            <a:ext cx="11387666" cy="11430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Otsikko, teksti ja kaksi sisältökohdetta">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04284" y="228600"/>
            <a:ext cx="11387666" cy="11430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body" idx="1"/>
          </p:nvPr>
        </p:nvSpPr>
        <p:spPr>
          <a:xfrm>
            <a:off x="404285" y="1600200"/>
            <a:ext cx="5592233" cy="4498975"/>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body" idx="2"/>
          </p:nvPr>
        </p:nvSpPr>
        <p:spPr>
          <a:xfrm>
            <a:off x="6199717" y="1600200"/>
            <a:ext cx="5592233" cy="2173287"/>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body" idx="3"/>
          </p:nvPr>
        </p:nvSpPr>
        <p:spPr>
          <a:xfrm>
            <a:off x="6199717" y="3925889"/>
            <a:ext cx="5592233" cy="2173287"/>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1"/>
          </p:nvPr>
        </p:nvSpPr>
        <p:spPr>
          <a:xfrm>
            <a:off x="838200" y="1825625"/>
            <a:ext cx="10515599" cy="4351336"/>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Pystysuora otsikko ja teksti">
    <p:spTree>
      <p:nvGrpSpPr>
        <p:cNvPr id="1" name="Shape 30"/>
        <p:cNvGrpSpPr/>
        <p:nvPr/>
      </p:nvGrpSpPr>
      <p:grpSpPr>
        <a:xfrm>
          <a:off x="0" y="0"/>
          <a:ext cx="0" cy="0"/>
          <a:chOff x="0" y="0"/>
          <a:chExt cx="0" cy="0"/>
        </a:xfrm>
      </p:grpSpPr>
      <p:sp>
        <p:nvSpPr>
          <p:cNvPr id="31" name="Shape 31"/>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Otsikko ja pystysuora teksti">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1"/>
          </p:nvPr>
        </p:nvSpPr>
        <p:spPr>
          <a:xfrm rot="5400000">
            <a:off x="3920331" y="-1256506"/>
            <a:ext cx="4351336"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Otsikollinen kuva">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32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4" name="Shape 44"/>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3200">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Otsikollinen sisältö">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32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spcAft>
                <a:spcPts val="0"/>
              </a:spcAft>
              <a:buClr>
                <a:schemeClr val="dk1"/>
              </a:buClr>
              <a:buSzPct val="100000"/>
              <a:buFont typeface="Arial"/>
              <a:buChar char="•"/>
              <a:defRPr sz="3200">
                <a:solidFill>
                  <a:schemeClr val="dk1"/>
                </a:solidFill>
                <a:latin typeface="Calibri"/>
                <a:ea typeface="Calibri"/>
                <a:cs typeface="Calibri"/>
                <a:sym typeface="Calibri"/>
              </a:defRPr>
            </a:lvl1pPr>
            <a:lvl2pPr marL="685800" marR="0" lvl="1" indent="-50800" algn="l" rtl="0">
              <a:lnSpc>
                <a:spcPct val="90000"/>
              </a:lnSpc>
              <a:spcBef>
                <a:spcPts val="5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Tyhjä">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838200" y="1825625"/>
            <a:ext cx="10515599" cy="4351336"/>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body" idx="1"/>
          </p:nvPr>
        </p:nvSpPr>
        <p:spPr>
          <a:xfrm>
            <a:off x="838200" y="1825625"/>
            <a:ext cx="10515599" cy="4351336"/>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1"/>
          </p:nvPr>
        </p:nvSpPr>
        <p:spPr>
          <a:xfrm>
            <a:off x="838200" y="1825625"/>
            <a:ext cx="10515599" cy="4351336"/>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areena.yle.fi/1-1436628?autoplay=tru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hl.f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ctrTitle"/>
          </p:nvPr>
        </p:nvSpPr>
        <p:spPr>
          <a:xfrm>
            <a:off x="1524000" y="1122362"/>
            <a:ext cx="9144000"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6000" b="0" i="0" u="none" strike="noStrike" cap="none">
                <a:solidFill>
                  <a:schemeClr val="dk1"/>
                </a:solidFill>
                <a:latin typeface="Calibri"/>
                <a:ea typeface="Calibri"/>
                <a:cs typeface="Calibri"/>
                <a:sym typeface="Calibri"/>
              </a:rPr>
              <a:t>Kansantaudit Suomessa</a:t>
            </a:r>
          </a:p>
        </p:txBody>
      </p:sp>
      <p:sp>
        <p:nvSpPr>
          <p:cNvPr id="110" name="Shape 110"/>
          <p:cNvSpPr txBox="1">
            <a:spLocks noGrp="1"/>
          </p:cNvSpPr>
          <p:nvPr>
            <p:ph type="subTitle" idx="1"/>
          </p:nvPr>
        </p:nvSpPr>
        <p:spPr>
          <a:xfrm>
            <a:off x="1524000" y="3602037"/>
            <a:ext cx="9144000" cy="165576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Kolesteroli</a:t>
            </a:r>
          </a:p>
        </p:txBody>
      </p:sp>
      <p:sp>
        <p:nvSpPr>
          <p:cNvPr id="166" name="Shape 166"/>
          <p:cNvSpPr txBox="1">
            <a:spLocks noGrp="1"/>
          </p:cNvSpPr>
          <p:nvPr>
            <p:ph type="body" idx="1"/>
          </p:nvPr>
        </p:nvSpPr>
        <p:spPr>
          <a:xfrm>
            <a:off x="838200" y="1825625"/>
            <a:ext cx="10515599" cy="435133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dirty="0" err="1">
                <a:solidFill>
                  <a:schemeClr val="dk1"/>
                </a:solidFill>
                <a:latin typeface="Calibri"/>
                <a:ea typeface="Calibri"/>
                <a:cs typeface="Calibri"/>
                <a:sym typeface="Calibri"/>
              </a:rPr>
              <a:t>veren</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rasva-arvo</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rasvayhdiste</a:t>
            </a:r>
            <a:endParaRPr lang="en-US" sz="2800" b="0" i="0" u="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800" b="0" i="0" u="none" dirty="0" err="1">
                <a:solidFill>
                  <a:schemeClr val="dk1"/>
                </a:solidFill>
                <a:latin typeface="Calibri"/>
                <a:ea typeface="Calibri"/>
                <a:cs typeface="Calibri"/>
                <a:sym typeface="Calibri"/>
              </a:rPr>
              <a:t>veren</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suuri</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kolesterolipitoisuus</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lisää</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rasvan</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kertymistä</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valtimoiden</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seinämiin</a:t>
            </a:r>
            <a:endParaRPr lang="en-US" sz="2800" b="0" i="0" u="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800" b="0" i="0" u="none" dirty="0">
                <a:solidFill>
                  <a:schemeClr val="dk1"/>
                </a:solidFill>
                <a:latin typeface="Calibri"/>
                <a:ea typeface="Calibri"/>
                <a:cs typeface="Calibri"/>
                <a:sym typeface="Calibri"/>
              </a:rPr>
              <a:t>LDL (”</a:t>
            </a:r>
            <a:r>
              <a:rPr lang="en-US" sz="2800" b="0" i="0" u="none" dirty="0" err="1">
                <a:solidFill>
                  <a:schemeClr val="dk1"/>
                </a:solidFill>
                <a:latin typeface="Calibri"/>
                <a:ea typeface="Calibri"/>
                <a:cs typeface="Calibri"/>
                <a:sym typeface="Calibri"/>
              </a:rPr>
              <a:t>paha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kolesteroli</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kuljettaa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kolesterolia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kudoksiin</a:t>
            </a:r>
            <a:r>
              <a:rPr lang="en-US" sz="2800" b="0" i="0" u="none" dirty="0">
                <a:solidFill>
                  <a:schemeClr val="dk1"/>
                </a:solidFill>
                <a:latin typeface="Calibri"/>
                <a:ea typeface="Calibri"/>
                <a:cs typeface="Calibri"/>
                <a:sym typeface="Calibri"/>
              </a:rPr>
              <a:t> ja </a:t>
            </a:r>
            <a:r>
              <a:rPr lang="en-US" sz="2800" b="0" i="0" u="none" dirty="0" err="1">
                <a:solidFill>
                  <a:schemeClr val="dk1"/>
                </a:solidFill>
                <a:latin typeface="Calibri"/>
                <a:ea typeface="Calibri"/>
                <a:cs typeface="Calibri"/>
                <a:sym typeface="Calibri"/>
              </a:rPr>
              <a:t>verisuonten</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seinämiin</a:t>
            </a:r>
            <a:endParaRPr lang="en-US" sz="2800" b="0" i="0" u="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800" b="0" i="0" u="none" dirty="0">
                <a:solidFill>
                  <a:schemeClr val="dk1"/>
                </a:solidFill>
                <a:latin typeface="Calibri"/>
                <a:ea typeface="Calibri"/>
                <a:cs typeface="Calibri"/>
                <a:sym typeface="Calibri"/>
              </a:rPr>
              <a:t>HDL (”</a:t>
            </a:r>
            <a:r>
              <a:rPr lang="en-US" sz="2800" b="0" i="0" u="none" dirty="0" err="1">
                <a:solidFill>
                  <a:schemeClr val="dk1"/>
                </a:solidFill>
                <a:latin typeface="Calibri"/>
                <a:ea typeface="Calibri"/>
                <a:cs typeface="Calibri"/>
                <a:sym typeface="Calibri"/>
              </a:rPr>
              <a:t>hyvä</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kolesteroli</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kuljettaa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puolestaan</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rasvaa</a:t>
            </a:r>
            <a:r>
              <a:rPr lang="en-US" sz="2800" b="0" i="0" u="none" dirty="0">
                <a:solidFill>
                  <a:schemeClr val="dk1"/>
                </a:solidFill>
                <a:latin typeface="Calibri"/>
                <a:ea typeface="Calibri"/>
                <a:cs typeface="Calibri"/>
                <a:sym typeface="Calibri"/>
              </a:rPr>
              <a:t> pois </a:t>
            </a:r>
            <a:r>
              <a:rPr lang="en-US" sz="2800" b="0" i="0" u="none" dirty="0" err="1">
                <a:solidFill>
                  <a:schemeClr val="dk1"/>
                </a:solidFill>
                <a:latin typeface="Calibri"/>
                <a:ea typeface="Calibri"/>
                <a:cs typeface="Calibri"/>
                <a:sym typeface="Calibri"/>
              </a:rPr>
              <a:t>kudoksista</a:t>
            </a:r>
            <a:r>
              <a:rPr lang="en-US" sz="2800" b="0" i="0" u="none" dirty="0">
                <a:solidFill>
                  <a:schemeClr val="dk1"/>
                </a:solidFill>
                <a:latin typeface="Calibri"/>
                <a:ea typeface="Calibri"/>
                <a:cs typeface="Calibri"/>
                <a:sym typeface="Calibri"/>
              </a:rPr>
              <a:t> ja </a:t>
            </a:r>
            <a:r>
              <a:rPr lang="en-US" sz="2800" b="0" i="0" u="none" dirty="0" err="1">
                <a:solidFill>
                  <a:schemeClr val="dk1"/>
                </a:solidFill>
                <a:latin typeface="Calibri"/>
                <a:ea typeface="Calibri"/>
                <a:cs typeface="Calibri"/>
                <a:sym typeface="Calibri"/>
              </a:rPr>
              <a:t>verisuonten</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seinämistä</a:t>
            </a:r>
            <a:endParaRPr lang="en-US" sz="2800" b="0" i="0" u="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04812" y="228600"/>
            <a:ext cx="11387136" cy="11430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Kolesterolin suositusarvot</a:t>
            </a:r>
          </a:p>
        </p:txBody>
      </p:sp>
      <p:graphicFrame>
        <p:nvGraphicFramePr>
          <p:cNvPr id="172" name="Shape 172"/>
          <p:cNvGraphicFramePr/>
          <p:nvPr/>
        </p:nvGraphicFramePr>
        <p:xfrm>
          <a:off x="1827211" y="1600200"/>
          <a:ext cx="8540725" cy="4498950"/>
        </p:xfrm>
        <a:graphic>
          <a:graphicData uri="http://schemas.openxmlformats.org/drawingml/2006/table">
            <a:tbl>
              <a:tblPr>
                <a:noFill/>
                <a:tableStyleId>{EA9E3E0D-B602-482E-8D55-F7E856EBF88D}</a:tableStyleId>
              </a:tblPr>
              <a:tblGrid>
                <a:gridCol w="4268775">
                  <a:extLst>
                    <a:ext uri="{9D8B030D-6E8A-4147-A177-3AD203B41FA5}">
                      <a16:colId xmlns:a16="http://schemas.microsoft.com/office/drawing/2014/main" xmlns="" val="20000"/>
                    </a:ext>
                  </a:extLst>
                </a:gridCol>
                <a:gridCol w="4271950">
                  <a:extLst>
                    <a:ext uri="{9D8B030D-6E8A-4147-A177-3AD203B41FA5}">
                      <a16:colId xmlns:a16="http://schemas.microsoft.com/office/drawing/2014/main" xmlns="" val="20001"/>
                    </a:ext>
                  </a:extLst>
                </a:gridCol>
              </a:tblGrid>
              <a:tr h="1125525">
                <a:tc>
                  <a:txBody>
                    <a:bodyPr/>
                    <a:lstStyle/>
                    <a:p>
                      <a:pPr marL="0" marR="0" lvl="0" indent="0" algn="l" rtl="0">
                        <a:lnSpc>
                          <a:spcPct val="100000"/>
                        </a:lnSpc>
                        <a:spcBef>
                          <a:spcPts val="0"/>
                        </a:spcBef>
                        <a:spcAft>
                          <a:spcPts val="0"/>
                        </a:spcAft>
                        <a:buClr>
                          <a:schemeClr val="dk1"/>
                        </a:buClr>
                        <a:buSzPct val="25000"/>
                        <a:buFont typeface="Tahoma"/>
                        <a:buNone/>
                      </a:pPr>
                      <a:r>
                        <a:rPr lang="en-US" sz="2800" b="0" i="0" u="none" strike="noStrike" cap="none">
                          <a:solidFill>
                            <a:schemeClr val="dk1"/>
                          </a:solidFill>
                          <a:latin typeface="Tahoma"/>
                          <a:ea typeface="Tahoma"/>
                          <a:cs typeface="Tahoma"/>
                          <a:sym typeface="Tahoma"/>
                        </a:rPr>
                        <a:t>Kokonaiskolesteroli</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Tahoma"/>
                        <a:buNone/>
                      </a:pPr>
                      <a:r>
                        <a:rPr lang="en-US" sz="2800" b="0" i="0" u="none" strike="noStrike" cap="none">
                          <a:solidFill>
                            <a:schemeClr val="dk1"/>
                          </a:solidFill>
                          <a:latin typeface="Tahoma"/>
                          <a:ea typeface="Tahoma"/>
                          <a:cs typeface="Tahoma"/>
                          <a:sym typeface="Tahoma"/>
                        </a:rPr>
                        <a:t>&lt; 5 mmol/l</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28575"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xmlns="" val="10000"/>
                  </a:ext>
                </a:extLst>
              </a:tr>
              <a:tr h="1123950">
                <a:tc>
                  <a:txBody>
                    <a:bodyPr/>
                    <a:lstStyle/>
                    <a:p>
                      <a:pPr marL="0" marR="0" lvl="0" indent="0" algn="l" rtl="0">
                        <a:lnSpc>
                          <a:spcPct val="100000"/>
                        </a:lnSpc>
                        <a:spcBef>
                          <a:spcPts val="0"/>
                        </a:spcBef>
                        <a:spcAft>
                          <a:spcPts val="0"/>
                        </a:spcAft>
                        <a:buClr>
                          <a:schemeClr val="dk1"/>
                        </a:buClr>
                        <a:buSzPct val="25000"/>
                        <a:buFont typeface="Tahoma"/>
                        <a:buNone/>
                      </a:pPr>
                      <a:r>
                        <a:rPr lang="en-US" sz="2800" b="0" i="0" u="none" strike="noStrike" cap="none">
                          <a:solidFill>
                            <a:schemeClr val="dk1"/>
                          </a:solidFill>
                          <a:latin typeface="Tahoma"/>
                          <a:ea typeface="Tahoma"/>
                          <a:cs typeface="Tahoma"/>
                          <a:sym typeface="Tahoma"/>
                        </a:rPr>
                        <a:t>LDL</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Tahoma"/>
                        <a:buNone/>
                      </a:pPr>
                      <a:r>
                        <a:rPr lang="en-US" sz="2800" b="0" i="0" u="none" strike="noStrike" cap="none">
                          <a:solidFill>
                            <a:schemeClr val="dk1"/>
                          </a:solidFill>
                          <a:latin typeface="Tahoma"/>
                          <a:ea typeface="Tahoma"/>
                          <a:cs typeface="Tahoma"/>
                          <a:sym typeface="Tahoma"/>
                        </a:rPr>
                        <a:t>&lt; 3 mmol/l</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xmlns="" val="10001"/>
                  </a:ext>
                </a:extLst>
              </a:tr>
              <a:tr h="1125525">
                <a:tc>
                  <a:txBody>
                    <a:bodyPr/>
                    <a:lstStyle/>
                    <a:p>
                      <a:pPr marL="0" marR="0" lvl="0" indent="0" algn="l" rtl="0">
                        <a:lnSpc>
                          <a:spcPct val="100000"/>
                        </a:lnSpc>
                        <a:spcBef>
                          <a:spcPts val="0"/>
                        </a:spcBef>
                        <a:spcAft>
                          <a:spcPts val="0"/>
                        </a:spcAft>
                        <a:buClr>
                          <a:schemeClr val="dk1"/>
                        </a:buClr>
                        <a:buSzPct val="25000"/>
                        <a:buFont typeface="Tahoma"/>
                        <a:buNone/>
                      </a:pPr>
                      <a:r>
                        <a:rPr lang="en-US" sz="2800" b="0" i="0" u="none" strike="noStrike" cap="none">
                          <a:solidFill>
                            <a:schemeClr val="dk1"/>
                          </a:solidFill>
                          <a:latin typeface="Tahoma"/>
                          <a:ea typeface="Tahoma"/>
                          <a:cs typeface="Tahoma"/>
                          <a:sym typeface="Tahoma"/>
                        </a:rPr>
                        <a:t>HDL</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Tahoma"/>
                        <a:buNone/>
                      </a:pPr>
                      <a:r>
                        <a:rPr lang="en-US" sz="2800" b="0" i="0" u="none" strike="noStrike" cap="none">
                          <a:solidFill>
                            <a:schemeClr val="dk1"/>
                          </a:solidFill>
                          <a:latin typeface="Tahoma"/>
                          <a:ea typeface="Tahoma"/>
                          <a:cs typeface="Tahoma"/>
                          <a:sym typeface="Tahoma"/>
                        </a:rPr>
                        <a:t>&gt; 1 mmol/l</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xmlns="" val="10002"/>
                  </a:ext>
                </a:extLst>
              </a:tr>
              <a:tr h="1123950">
                <a:tc>
                  <a:txBody>
                    <a:bodyPr/>
                    <a:lstStyle/>
                    <a:p>
                      <a:pPr marL="0" marR="0" lvl="0" indent="0" algn="l" rtl="0">
                        <a:lnSpc>
                          <a:spcPct val="100000"/>
                        </a:lnSpc>
                        <a:spcBef>
                          <a:spcPts val="0"/>
                        </a:spcBef>
                        <a:spcAft>
                          <a:spcPts val="0"/>
                        </a:spcAft>
                        <a:buClr>
                          <a:schemeClr val="dk1"/>
                        </a:buClr>
                        <a:buSzPct val="25000"/>
                        <a:buFont typeface="Tahoma"/>
                        <a:buNone/>
                      </a:pPr>
                      <a:r>
                        <a:rPr lang="en-US" sz="2800" b="0" i="0" u="none" strike="noStrike" cap="none">
                          <a:solidFill>
                            <a:schemeClr val="dk1"/>
                          </a:solidFill>
                          <a:latin typeface="Tahoma"/>
                          <a:ea typeface="Tahoma"/>
                          <a:cs typeface="Tahoma"/>
                          <a:sym typeface="Tahoma"/>
                        </a:rPr>
                        <a:t>triglyseridit</a:t>
                      </a:r>
                    </a:p>
                  </a:txBody>
                  <a:tcPr marL="0" marR="0" marT="0" marB="0">
                    <a:lnL w="28575"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ct val="25000"/>
                        <a:buFont typeface="Tahoma"/>
                        <a:buNone/>
                      </a:pPr>
                      <a:r>
                        <a:rPr lang="en-US" sz="2800" b="0" i="0" u="none" strike="noStrike" cap="none">
                          <a:solidFill>
                            <a:schemeClr val="dk1"/>
                          </a:solidFill>
                          <a:latin typeface="Tahoma"/>
                          <a:ea typeface="Tahoma"/>
                          <a:cs typeface="Tahoma"/>
                          <a:sym typeface="Tahoma"/>
                        </a:rPr>
                        <a:t>&lt; 2 mmol/l</a:t>
                      </a:r>
                    </a:p>
                  </a:txBody>
                  <a:tcPr marL="0" marR="0" marT="0" marB="0">
                    <a:lnL w="12700" cap="flat" cmpd="sng">
                      <a:solidFill>
                        <a:schemeClr val="dk1"/>
                      </a:solidFill>
                      <a:prstDash val="solid"/>
                      <a:round/>
                      <a:headEnd type="none" w="med" len="med"/>
                      <a:tailEnd type="none" w="med" len="med"/>
                    </a:lnL>
                    <a:lnR w="28575"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28575" cap="flat" cmpd="sng">
                      <a:solidFill>
                        <a:schemeClr val="dk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dirty="0" err="1">
                <a:solidFill>
                  <a:schemeClr val="dk1"/>
                </a:solidFill>
                <a:latin typeface="Calibri"/>
                <a:ea typeface="Calibri"/>
                <a:cs typeface="Calibri"/>
                <a:sym typeface="Calibri"/>
              </a:rPr>
              <a:t>Sepelvaltimotauti</a:t>
            </a:r>
            <a:r>
              <a:rPr lang="en-US" sz="4400" b="0" i="0" u="none" strike="noStrike" cap="none" dirty="0">
                <a:solidFill>
                  <a:schemeClr val="dk1"/>
                </a:solidFill>
                <a:latin typeface="Calibri"/>
                <a:ea typeface="Calibri"/>
                <a:cs typeface="Calibri"/>
                <a:sym typeface="Calibri"/>
              </a:rPr>
              <a:t> </a:t>
            </a:r>
            <a:endParaRPr lang="en-US" sz="1200" dirty="0"/>
          </a:p>
        </p:txBody>
      </p:sp>
      <p:sp>
        <p:nvSpPr>
          <p:cNvPr id="178" name="Shape 178"/>
          <p:cNvSpPr txBox="1">
            <a:spLocks noGrp="1"/>
          </p:cNvSpPr>
          <p:nvPr>
            <p:ph type="body" idx="1"/>
          </p:nvPr>
        </p:nvSpPr>
        <p:spPr>
          <a:xfrm>
            <a:off x="838200" y="1825625"/>
            <a:ext cx="10515599" cy="4351336"/>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spcAft>
                <a:spcPts val="0"/>
              </a:spcAft>
              <a:buClr>
                <a:schemeClr val="dk1"/>
              </a:buClr>
              <a:buSzPct val="100000"/>
              <a:buFont typeface="Arial"/>
              <a:buChar char="►"/>
            </a:pPr>
            <a:r>
              <a:rPr lang="en-US" sz="2000" b="0" i="0" u="none">
                <a:solidFill>
                  <a:schemeClr val="dk1"/>
                </a:solidFill>
                <a:latin typeface="Calibri"/>
                <a:ea typeface="Calibri"/>
                <a:cs typeface="Calibri"/>
                <a:sym typeface="Calibri"/>
              </a:rPr>
              <a:t>sepelvaltimot ahtautuvat: sydämelle happea ja ravinteita tuovat sepelvaltimot kalkkeutuvat ja ahtautuvat rasvajuosteista = </a:t>
            </a:r>
            <a:r>
              <a:rPr lang="en-US" sz="2000" b="1" i="1" u="sng">
                <a:solidFill>
                  <a:schemeClr val="dk1"/>
                </a:solidFill>
                <a:latin typeface="Calibri"/>
                <a:ea typeface="Calibri"/>
                <a:cs typeface="Calibri"/>
                <a:sym typeface="Calibri"/>
              </a:rPr>
              <a:t>ateroskleroosi</a:t>
            </a:r>
          </a:p>
          <a:p>
            <a:pPr marL="228600" marR="0" lvl="0" indent="-228600" algn="l" rtl="0">
              <a:lnSpc>
                <a:spcPct val="80000"/>
              </a:lnSpc>
              <a:spcBef>
                <a:spcPts val="1000"/>
              </a:spcBef>
              <a:spcAft>
                <a:spcPts val="0"/>
              </a:spcAft>
              <a:buClr>
                <a:schemeClr val="dk1"/>
              </a:buClr>
              <a:buSzPct val="25000"/>
              <a:buFont typeface="Arial"/>
              <a:buNone/>
            </a:pPr>
            <a:endParaRPr sz="2000" b="1" i="1" u="sng">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ct val="100000"/>
              <a:buFont typeface="Arial"/>
              <a:buChar char="►"/>
            </a:pPr>
            <a:r>
              <a:rPr lang="en-US" sz="2000" b="0" i="0" u="none">
                <a:solidFill>
                  <a:schemeClr val="dk1"/>
                </a:solidFill>
                <a:latin typeface="Calibri"/>
                <a:ea typeface="Calibri"/>
                <a:cs typeface="Calibri"/>
                <a:sym typeface="Calibri"/>
              </a:rPr>
              <a:t>Rasvajuosteet suurenevat vähitellen koviksi pesäkkeiksi, eli </a:t>
            </a:r>
            <a:r>
              <a:rPr lang="en-US" sz="2000" b="1" i="1" u="sng">
                <a:solidFill>
                  <a:schemeClr val="dk1"/>
                </a:solidFill>
                <a:latin typeface="Calibri"/>
                <a:ea typeface="Calibri"/>
                <a:cs typeface="Calibri"/>
                <a:sym typeface="Calibri"/>
              </a:rPr>
              <a:t>plakeiks</a:t>
            </a:r>
            <a:r>
              <a:rPr lang="en-US" sz="2000" b="0" i="0" u="none">
                <a:solidFill>
                  <a:schemeClr val="dk1"/>
                </a:solidFill>
                <a:latin typeface="Calibri"/>
                <a:ea typeface="Calibri"/>
                <a:cs typeface="Calibri"/>
                <a:sym typeface="Calibri"/>
              </a:rPr>
              <a:t>i, joihin kerääntyy myös tulehdussoluja.</a:t>
            </a:r>
          </a:p>
          <a:p>
            <a:pPr marL="228600" marR="0" lvl="0" indent="-228600" algn="l" rtl="0">
              <a:lnSpc>
                <a:spcPct val="80000"/>
              </a:lnSpc>
              <a:spcBef>
                <a:spcPts val="1000"/>
              </a:spcBef>
              <a:spcAft>
                <a:spcPts val="0"/>
              </a:spcAft>
              <a:buClr>
                <a:schemeClr val="dk1"/>
              </a:buClr>
              <a:buSzPct val="100000"/>
              <a:buFont typeface="Arial"/>
              <a:buNone/>
            </a:pPr>
            <a:endParaRPr sz="2000" b="0" i="0" u="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000" b="0" i="0" u="none">
                <a:solidFill>
                  <a:schemeClr val="dk1"/>
                </a:solidFill>
                <a:latin typeface="Calibri"/>
                <a:ea typeface="Calibri"/>
                <a:cs typeface="Calibri"/>
                <a:sym typeface="Calibri"/>
              </a:rPr>
              <a:t>Seurauksena voi olla </a:t>
            </a:r>
            <a:r>
              <a:rPr lang="en-US" sz="2000" b="1" i="0" u="sng">
                <a:solidFill>
                  <a:schemeClr val="dk1"/>
                </a:solidFill>
                <a:latin typeface="Calibri"/>
                <a:ea typeface="Calibri"/>
                <a:cs typeface="Calibri"/>
                <a:sym typeface="Calibri"/>
              </a:rPr>
              <a:t>rasitusrintakipu</a:t>
            </a:r>
            <a:r>
              <a:rPr lang="en-US" sz="2000" b="0" i="0" u="none">
                <a:solidFill>
                  <a:schemeClr val="dk1"/>
                </a:solidFill>
                <a:latin typeface="Calibri"/>
                <a:ea typeface="Calibri"/>
                <a:cs typeface="Calibri"/>
                <a:sym typeface="Calibri"/>
              </a:rPr>
              <a:t> (angina pectoris)</a:t>
            </a:r>
          </a:p>
          <a:p>
            <a:pPr marL="228600" marR="0" lvl="0" indent="-228600" algn="l" rtl="0">
              <a:lnSpc>
                <a:spcPct val="90000"/>
              </a:lnSpc>
              <a:spcBef>
                <a:spcPts val="1000"/>
              </a:spcBef>
              <a:spcAft>
                <a:spcPts val="0"/>
              </a:spcAft>
              <a:buClr>
                <a:schemeClr val="dk1"/>
              </a:buClr>
              <a:buSzPct val="25000"/>
              <a:buFont typeface="Arial"/>
              <a:buNone/>
            </a:pPr>
            <a:r>
              <a:rPr lang="en-US" sz="2000" b="0" i="0" u="none">
                <a:solidFill>
                  <a:schemeClr val="dk1"/>
                </a:solidFill>
                <a:latin typeface="Calibri"/>
                <a:ea typeface="Calibri"/>
                <a:cs typeface="Calibri"/>
                <a:sym typeface="Calibri"/>
              </a:rPr>
              <a:t>	-puristava, säteilevä rintakipu, johon liittyy hengenahdistusta</a:t>
            </a:r>
          </a:p>
          <a:p>
            <a:pPr marL="0" marR="0" lvl="0" indent="-127000" algn="l" rtl="0">
              <a:lnSpc>
                <a:spcPct val="80000"/>
              </a:lnSpc>
              <a:spcBef>
                <a:spcPts val="1000"/>
              </a:spcBef>
              <a:spcAft>
                <a:spcPts val="0"/>
              </a:spcAft>
              <a:buClr>
                <a:schemeClr val="dk1"/>
              </a:buClr>
              <a:buSzPct val="100000"/>
              <a:buFont typeface="Arial"/>
              <a:buNone/>
            </a:pPr>
            <a:endParaRPr sz="2000" b="0" i="0" u="none">
              <a:solidFill>
                <a:schemeClr val="dk1"/>
              </a:solidFill>
              <a:latin typeface="Calibri"/>
              <a:ea typeface="Calibri"/>
              <a:cs typeface="Calibri"/>
              <a:sym typeface="Calibri"/>
            </a:endParaRPr>
          </a:p>
          <a:p>
            <a:pPr marL="228600" marR="0" lvl="0" indent="-228600" algn="l" rtl="0">
              <a:lnSpc>
                <a:spcPct val="80000"/>
              </a:lnSpc>
              <a:spcBef>
                <a:spcPts val="1000"/>
              </a:spcBef>
              <a:spcAft>
                <a:spcPts val="0"/>
              </a:spcAft>
              <a:buClr>
                <a:schemeClr val="dk1"/>
              </a:buClr>
              <a:buSzPct val="100000"/>
              <a:buFont typeface="Arial"/>
              <a:buChar char="►"/>
            </a:pPr>
            <a:r>
              <a:rPr lang="en-US" sz="2000" b="0" i="0" u="none">
                <a:solidFill>
                  <a:schemeClr val="dk1"/>
                </a:solidFill>
                <a:latin typeface="Calibri"/>
                <a:ea typeface="Calibri"/>
                <a:cs typeface="Calibri"/>
                <a:sym typeface="Calibri"/>
              </a:rPr>
              <a:t>Jos revennyt plakki irtoaa ja juuttuu verisuonen seinämään, muodostuu </a:t>
            </a:r>
            <a:r>
              <a:rPr lang="en-US" sz="2000" b="1" i="1" u="sng">
                <a:solidFill>
                  <a:schemeClr val="dk1"/>
                </a:solidFill>
                <a:latin typeface="Calibri"/>
                <a:ea typeface="Calibri"/>
                <a:cs typeface="Calibri"/>
                <a:sym typeface="Calibri"/>
              </a:rPr>
              <a:t>veritulppa eli trombi</a:t>
            </a:r>
            <a:r>
              <a:rPr lang="en-US" sz="2000" b="0" i="0" u="none">
                <a:solidFill>
                  <a:schemeClr val="dk1"/>
                </a:solidFill>
                <a:latin typeface="Calibri"/>
                <a:ea typeface="Calibri"/>
                <a:cs typeface="Calibri"/>
                <a:sym typeface="Calibri"/>
              </a:rPr>
              <a:t>. Jos trombi on sepelvaltimossa, saattaa sydämen hapensaanti estyä ja seurauksena </a:t>
            </a:r>
            <a:r>
              <a:rPr lang="en-US" sz="2000" b="1" i="1" u="sng">
                <a:solidFill>
                  <a:schemeClr val="dk1"/>
                </a:solidFill>
                <a:latin typeface="Calibri"/>
                <a:ea typeface="Calibri"/>
                <a:cs typeface="Calibri"/>
                <a:sym typeface="Calibri"/>
              </a:rPr>
              <a:t>sydäninfarkti.</a:t>
            </a:r>
          </a:p>
          <a:p>
            <a:pPr marL="228600" marR="0" lvl="0" indent="-228600" algn="l" rtl="0">
              <a:lnSpc>
                <a:spcPct val="80000"/>
              </a:lnSpc>
              <a:spcBef>
                <a:spcPts val="1000"/>
              </a:spcBef>
              <a:spcAft>
                <a:spcPts val="0"/>
              </a:spcAft>
              <a:buClr>
                <a:schemeClr val="dk1"/>
              </a:buClr>
              <a:buSzPct val="25000"/>
              <a:buFont typeface="Arial"/>
              <a:buNone/>
            </a:pPr>
            <a:endParaRPr sz="2000" b="0" i="0" u="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endParaRPr sz="2000" b="0" i="0" u="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None/>
            </a:pPr>
            <a:endParaRPr sz="20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20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xEl>
                                              <p:pRg st="0" end="0"/>
                                            </p:txEl>
                                          </p:spTgt>
                                        </p:tgtEl>
                                        <p:attrNameLst>
                                          <p:attrName>style.visibility</p:attrName>
                                        </p:attrNameLst>
                                      </p:cBhvr>
                                      <p:to>
                                        <p:strVal val="visible"/>
                                      </p:to>
                                    </p:set>
                                    <p:animEffect transition="in" filter="fade">
                                      <p:cBhvr>
                                        <p:cTn id="12" dur="2000"/>
                                        <p:tgtEl>
                                          <p:spTgt spid="1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8">
                                            <p:txEl>
                                              <p:pRg st="1" end="1"/>
                                            </p:txEl>
                                          </p:spTgt>
                                        </p:tgtEl>
                                        <p:attrNameLst>
                                          <p:attrName>style.visibility</p:attrName>
                                        </p:attrNameLst>
                                      </p:cBhvr>
                                      <p:to>
                                        <p:strVal val="visible"/>
                                      </p:to>
                                    </p:set>
                                    <p:animEffect transition="in" filter="fade">
                                      <p:cBhvr>
                                        <p:cTn id="17" dur="2000"/>
                                        <p:tgtEl>
                                          <p:spTgt spid="17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8">
                                            <p:txEl>
                                              <p:pRg st="2" end="2"/>
                                            </p:txEl>
                                          </p:spTgt>
                                        </p:tgtEl>
                                        <p:attrNameLst>
                                          <p:attrName>style.visibility</p:attrName>
                                        </p:attrNameLst>
                                      </p:cBhvr>
                                      <p:to>
                                        <p:strVal val="visible"/>
                                      </p:to>
                                    </p:set>
                                    <p:animEffect transition="in" filter="fade">
                                      <p:cBhvr>
                                        <p:cTn id="22" dur="2000"/>
                                        <p:tgtEl>
                                          <p:spTgt spid="17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8">
                                            <p:txEl>
                                              <p:pRg st="3" end="3"/>
                                            </p:txEl>
                                          </p:spTgt>
                                        </p:tgtEl>
                                        <p:attrNameLst>
                                          <p:attrName>style.visibility</p:attrName>
                                        </p:attrNameLst>
                                      </p:cBhvr>
                                      <p:to>
                                        <p:strVal val="visible"/>
                                      </p:to>
                                    </p:set>
                                    <p:animEffect transition="in" filter="fade">
                                      <p:cBhvr>
                                        <p:cTn id="27" dur="2000"/>
                                        <p:tgtEl>
                                          <p:spTgt spid="17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8">
                                            <p:txEl>
                                              <p:pRg st="4" end="4"/>
                                            </p:txEl>
                                          </p:spTgt>
                                        </p:tgtEl>
                                        <p:attrNameLst>
                                          <p:attrName>style.visibility</p:attrName>
                                        </p:attrNameLst>
                                      </p:cBhvr>
                                      <p:to>
                                        <p:strVal val="visible"/>
                                      </p:to>
                                    </p:set>
                                    <p:animEffect transition="in" filter="fade">
                                      <p:cBhvr>
                                        <p:cTn id="32" dur="2000"/>
                                        <p:tgtEl>
                                          <p:spTgt spid="17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8">
                                            <p:txEl>
                                              <p:pRg st="5" end="5"/>
                                            </p:txEl>
                                          </p:spTgt>
                                        </p:tgtEl>
                                        <p:attrNameLst>
                                          <p:attrName>style.visibility</p:attrName>
                                        </p:attrNameLst>
                                      </p:cBhvr>
                                      <p:to>
                                        <p:strVal val="visible"/>
                                      </p:to>
                                    </p:set>
                                    <p:animEffect transition="in" filter="fade">
                                      <p:cBhvr>
                                        <p:cTn id="37" dur="2000"/>
                                        <p:tgtEl>
                                          <p:spTgt spid="17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8">
                                            <p:txEl>
                                              <p:pRg st="6" end="6"/>
                                            </p:txEl>
                                          </p:spTgt>
                                        </p:tgtEl>
                                        <p:attrNameLst>
                                          <p:attrName>style.visibility</p:attrName>
                                        </p:attrNameLst>
                                      </p:cBhvr>
                                      <p:to>
                                        <p:strVal val="visible"/>
                                      </p:to>
                                    </p:set>
                                    <p:animEffect transition="in" filter="fade">
                                      <p:cBhvr>
                                        <p:cTn id="42" dur="2000"/>
                                        <p:tgtEl>
                                          <p:spTgt spid="17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8">
                                            <p:txEl>
                                              <p:pRg st="7" end="7"/>
                                            </p:txEl>
                                          </p:spTgt>
                                        </p:tgtEl>
                                        <p:attrNameLst>
                                          <p:attrName>style.visibility</p:attrName>
                                        </p:attrNameLst>
                                      </p:cBhvr>
                                      <p:to>
                                        <p:strVal val="visible"/>
                                      </p:to>
                                    </p:set>
                                    <p:animEffect transition="in" filter="fade">
                                      <p:cBhvr>
                                        <p:cTn id="47" dur="2000"/>
                                        <p:tgtEl>
                                          <p:spTgt spid="17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8">
                                            <p:txEl>
                                              <p:pRg st="8" end="8"/>
                                            </p:txEl>
                                          </p:spTgt>
                                        </p:tgtEl>
                                        <p:attrNameLst>
                                          <p:attrName>style.visibility</p:attrName>
                                        </p:attrNameLst>
                                      </p:cBhvr>
                                      <p:to>
                                        <p:strVal val="visible"/>
                                      </p:to>
                                    </p:set>
                                    <p:animEffect transition="in" filter="fade">
                                      <p:cBhvr>
                                        <p:cTn id="52" dur="2000"/>
                                        <p:tgtEl>
                                          <p:spTgt spid="17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8">
                                            <p:txEl>
                                              <p:pRg st="9" end="9"/>
                                            </p:txEl>
                                          </p:spTgt>
                                        </p:tgtEl>
                                        <p:attrNameLst>
                                          <p:attrName>style.visibility</p:attrName>
                                        </p:attrNameLst>
                                      </p:cBhvr>
                                      <p:to>
                                        <p:strVal val="visible"/>
                                      </p:to>
                                    </p:set>
                                    <p:animEffect transition="in" filter="fade">
                                      <p:cBhvr>
                                        <p:cTn id="57" dur="2000"/>
                                        <p:tgtEl>
                                          <p:spTgt spid="178">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8">
                                            <p:txEl>
                                              <p:pRg st="10" end="10"/>
                                            </p:txEl>
                                          </p:spTgt>
                                        </p:tgtEl>
                                        <p:attrNameLst>
                                          <p:attrName>style.visibility</p:attrName>
                                        </p:attrNameLst>
                                      </p:cBhvr>
                                      <p:to>
                                        <p:strVal val="visible"/>
                                      </p:to>
                                    </p:set>
                                    <p:animEffect transition="in" filter="fade">
                                      <p:cBhvr>
                                        <p:cTn id="62" dur="2000"/>
                                        <p:tgtEl>
                                          <p:spTgt spid="17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04812" y="228600"/>
            <a:ext cx="11387136" cy="11430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Verisuonten kalkkeutuminen = at</a:t>
            </a:r>
            <a:r>
              <a:rPr lang="en-US"/>
              <a:t>eroskleroosi</a:t>
            </a:r>
          </a:p>
        </p:txBody>
      </p:sp>
      <p:sp>
        <p:nvSpPr>
          <p:cNvPr id="184" name="Shape 184"/>
          <p:cNvSpPr txBox="1">
            <a:spLocks noGrp="1"/>
          </p:cNvSpPr>
          <p:nvPr>
            <p:ph type="body" idx="1"/>
          </p:nvPr>
        </p:nvSpPr>
        <p:spPr>
          <a:xfrm>
            <a:off x="6024562" y="1628775"/>
            <a:ext cx="4194174" cy="4498975"/>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25000"/>
              <a:buFont typeface="Arial"/>
              <a:buNone/>
            </a:pPr>
            <a:r>
              <a:rPr lang="en-US" sz="3600" b="0" i="0" u="none" strike="noStrike" cap="none">
                <a:solidFill>
                  <a:schemeClr val="dk1"/>
                </a:solidFill>
                <a:latin typeface="Calibri"/>
                <a:ea typeface="Calibri"/>
                <a:cs typeface="Calibri"/>
                <a:sym typeface="Calibri"/>
              </a:rPr>
              <a:t> </a:t>
            </a:r>
          </a:p>
          <a:p>
            <a:pPr marL="228600" marR="0" lvl="0" indent="-228600" algn="l" rtl="0">
              <a:lnSpc>
                <a:spcPct val="90000"/>
              </a:lnSpc>
              <a:spcBef>
                <a:spcPts val="1000"/>
              </a:spcBef>
              <a:spcAft>
                <a:spcPts val="0"/>
              </a:spcAft>
              <a:buClr>
                <a:schemeClr val="dk1"/>
              </a:buClr>
              <a:buSzPct val="25000"/>
              <a:buFont typeface="Arial"/>
              <a:buNone/>
            </a:pPr>
            <a:endParaRPr sz="36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 ahtautuneessa verisuonessa verenkierto heikkenee</a:t>
            </a:r>
          </a:p>
          <a:p>
            <a:pPr marL="228600" marR="0" lvl="0" indent="-228600" algn="l" rtl="0">
              <a:lnSpc>
                <a:spcPct val="90000"/>
              </a:lnSpc>
              <a:spcBef>
                <a:spcPts val="1000"/>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 kun verisuoni tukkeutuu kokonaan, on seurauksena sydäninfarkti</a:t>
            </a:r>
          </a:p>
          <a:p>
            <a:pPr marL="228600" marR="0" lvl="0" indent="-228600" algn="l" rtl="0">
              <a:lnSpc>
                <a:spcPct val="90000"/>
              </a:lnSpc>
              <a:spcBef>
                <a:spcPts val="1000"/>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(kuvat www.tohtori.fi)</a:t>
            </a:r>
          </a:p>
        </p:txBody>
      </p:sp>
      <p:pic>
        <p:nvPicPr>
          <p:cNvPr id="185" name="Shape 185" descr="?id=5501764"/>
          <p:cNvPicPr preferRelativeResize="0">
            <a:picLocks noGrp="1"/>
          </p:cNvPicPr>
          <p:nvPr>
            <p:ph type="body" idx="1"/>
          </p:nvPr>
        </p:nvPicPr>
        <p:blipFill rotWithShape="1">
          <a:blip r:embed="rId3">
            <a:alphaModFix/>
          </a:blip>
          <a:srcRect/>
          <a:stretch/>
        </p:blipFill>
        <p:spPr>
          <a:xfrm>
            <a:off x="2063750" y="3789362"/>
            <a:ext cx="3455986" cy="1771650"/>
          </a:xfrm>
          <a:prstGeom prst="rect">
            <a:avLst/>
          </a:prstGeom>
          <a:noFill/>
          <a:ln>
            <a:noFill/>
          </a:ln>
        </p:spPr>
      </p:pic>
      <p:pic>
        <p:nvPicPr>
          <p:cNvPr id="186" name="Shape 186" descr="?id=2033811"/>
          <p:cNvPicPr preferRelativeResize="0"/>
          <p:nvPr/>
        </p:nvPicPr>
        <p:blipFill rotWithShape="1">
          <a:blip r:embed="rId4">
            <a:alphaModFix/>
          </a:blip>
          <a:srcRect/>
          <a:stretch/>
        </p:blipFill>
        <p:spPr>
          <a:xfrm>
            <a:off x="2135186" y="1773236"/>
            <a:ext cx="3382961" cy="17287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1" i="0" u="none" strike="noStrike" cap="none">
                <a:solidFill>
                  <a:schemeClr val="dk1"/>
                </a:solidFill>
                <a:latin typeface="Calibri"/>
                <a:ea typeface="Calibri"/>
                <a:cs typeface="Calibri"/>
                <a:sym typeface="Calibri"/>
              </a:rPr>
              <a:t>Sydäninfarkti = sepelvaltimotukos</a:t>
            </a:r>
          </a:p>
        </p:txBody>
      </p:sp>
      <p:sp>
        <p:nvSpPr>
          <p:cNvPr id="192" name="Shape 192"/>
          <p:cNvSpPr txBox="1">
            <a:spLocks noGrp="1"/>
          </p:cNvSpPr>
          <p:nvPr>
            <p:ph type="body" idx="1"/>
          </p:nvPr>
        </p:nvSpPr>
        <p:spPr>
          <a:xfrm>
            <a:off x="1981200" y="1882775"/>
            <a:ext cx="8229600" cy="4572000"/>
          </a:xfrm>
          <a:prstGeom prst="rect">
            <a:avLst/>
          </a:prstGeom>
          <a:noFill/>
          <a:ln>
            <a:noFill/>
          </a:ln>
        </p:spPr>
        <p:txBody>
          <a:bodyPr lIns="91425" tIns="45700" rIns="91425" bIns="45700" anchor="t" anchorCtr="0">
            <a:noAutofit/>
          </a:bodyPr>
          <a:lstStyle/>
          <a:p>
            <a:pPr marL="533400" marR="0" lvl="0" indent="-533400" algn="l" rtl="0">
              <a:lnSpc>
                <a:spcPct val="90000"/>
              </a:lnSpc>
              <a:spcBef>
                <a:spcPts val="0"/>
              </a:spcBef>
              <a:spcAft>
                <a:spcPts val="0"/>
              </a:spcAft>
              <a:buClr>
                <a:schemeClr val="dk1"/>
              </a:buClr>
              <a:buSzPct val="100000"/>
              <a:buFont typeface="Arial"/>
              <a:buChar char="•"/>
            </a:pPr>
            <a:r>
              <a:rPr lang="en-US" sz="2400" b="0" i="0" u="none" dirty="0" err="1">
                <a:solidFill>
                  <a:schemeClr val="dk1"/>
                </a:solidFill>
                <a:latin typeface="Calibri"/>
                <a:ea typeface="Calibri"/>
                <a:cs typeface="Calibri"/>
                <a:sym typeface="Calibri"/>
              </a:rPr>
              <a:t>sepelvaltimotaudin</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äkillinen</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kohtaus</a:t>
            </a:r>
            <a:endParaRPr lang="en-US" sz="2400" b="0" i="0" u="none" dirty="0">
              <a:solidFill>
                <a:schemeClr val="dk1"/>
              </a:solidFill>
              <a:latin typeface="Calibri"/>
              <a:ea typeface="Calibri"/>
              <a:cs typeface="Calibri"/>
              <a:sym typeface="Calibri"/>
            </a:endParaRPr>
          </a:p>
          <a:p>
            <a:pPr marL="533400" marR="0" lvl="0" indent="-533400" algn="l" rtl="0">
              <a:lnSpc>
                <a:spcPct val="90000"/>
              </a:lnSpc>
              <a:spcBef>
                <a:spcPts val="1000"/>
              </a:spcBef>
              <a:spcAft>
                <a:spcPts val="0"/>
              </a:spcAft>
              <a:buClr>
                <a:schemeClr val="dk1"/>
              </a:buClr>
              <a:buSzPct val="100000"/>
              <a:buFont typeface="Arial"/>
              <a:buChar char="•"/>
            </a:pPr>
            <a:r>
              <a:rPr lang="en-US" sz="2400" dirty="0" err="1"/>
              <a:t>plakki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suonessa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repeää</a:t>
            </a:r>
            <a:r>
              <a:rPr lang="en-US" sz="2400" b="0" i="0" u="none" dirty="0">
                <a:solidFill>
                  <a:schemeClr val="dk1"/>
                </a:solidFill>
                <a:latin typeface="Calibri"/>
                <a:ea typeface="Calibri"/>
                <a:cs typeface="Calibri"/>
                <a:sym typeface="Calibri"/>
              </a:rPr>
              <a:t> </a:t>
            </a:r>
          </a:p>
          <a:p>
            <a:pPr marL="533400" marR="0" lvl="0" indent="-533400" algn="l" rtl="0">
              <a:lnSpc>
                <a:spcPct val="90000"/>
              </a:lnSpc>
              <a:spcBef>
                <a:spcPts val="1000"/>
              </a:spcBef>
              <a:spcAft>
                <a:spcPts val="0"/>
              </a:spcAft>
              <a:buClr>
                <a:schemeClr val="dk1"/>
              </a:buClr>
              <a:buSzPct val="25000"/>
              <a:buFont typeface="Arial"/>
              <a:buNone/>
            </a:pPr>
            <a:r>
              <a:rPr lang="en-US" sz="2400" b="0" i="0" u="none" dirty="0">
                <a:solidFill>
                  <a:schemeClr val="dk1"/>
                </a:solidFill>
                <a:latin typeface="Calibri"/>
                <a:ea typeface="Calibri"/>
                <a:cs typeface="Calibri"/>
                <a:sym typeface="Calibri"/>
              </a:rPr>
              <a:t>       - &gt; </a:t>
            </a:r>
            <a:r>
              <a:rPr lang="en-US" sz="2400" b="0" i="0" u="none" dirty="0" err="1">
                <a:solidFill>
                  <a:schemeClr val="dk1"/>
                </a:solidFill>
                <a:latin typeface="Calibri"/>
                <a:ea typeface="Calibri"/>
                <a:cs typeface="Calibri"/>
                <a:sym typeface="Calibri"/>
              </a:rPr>
              <a:t>verihyytymä</a:t>
            </a:r>
            <a:r>
              <a:rPr lang="en-US" sz="2400" b="0" i="0" u="none" dirty="0">
                <a:solidFill>
                  <a:schemeClr val="dk1"/>
                </a:solidFill>
                <a:latin typeface="Calibri"/>
                <a:ea typeface="Calibri"/>
                <a:cs typeface="Calibri"/>
                <a:sym typeface="Calibri"/>
              </a:rPr>
              <a:t> = </a:t>
            </a:r>
            <a:r>
              <a:rPr lang="en-US" sz="2400" b="0" i="0" u="none" dirty="0" err="1">
                <a:solidFill>
                  <a:schemeClr val="dk1"/>
                </a:solidFill>
                <a:latin typeface="Calibri"/>
                <a:ea typeface="Calibri"/>
                <a:cs typeface="Calibri"/>
                <a:sym typeface="Calibri"/>
              </a:rPr>
              <a:t>trombi</a:t>
            </a:r>
            <a:r>
              <a:rPr lang="en-US" sz="2400" b="0" i="0" u="none" dirty="0">
                <a:solidFill>
                  <a:schemeClr val="dk1"/>
                </a:solidFill>
                <a:latin typeface="Calibri"/>
                <a:ea typeface="Calibri"/>
                <a:cs typeface="Calibri"/>
                <a:sym typeface="Calibri"/>
              </a:rPr>
              <a:t>     -&gt; </a:t>
            </a:r>
            <a:r>
              <a:rPr lang="en-US" sz="2400" b="0" i="0" u="none" dirty="0" err="1">
                <a:solidFill>
                  <a:schemeClr val="dk1"/>
                </a:solidFill>
                <a:latin typeface="Calibri"/>
                <a:ea typeface="Calibri"/>
                <a:cs typeface="Calibri"/>
                <a:sym typeface="Calibri"/>
              </a:rPr>
              <a:t>tukkeuma</a:t>
            </a:r>
            <a:endParaRPr lang="en-US" sz="2400" b="0" i="0" u="none" dirty="0">
              <a:solidFill>
                <a:schemeClr val="dk1"/>
              </a:solidFill>
              <a:latin typeface="Calibri"/>
              <a:ea typeface="Calibri"/>
              <a:cs typeface="Calibri"/>
              <a:sym typeface="Calibri"/>
            </a:endParaRPr>
          </a:p>
          <a:p>
            <a:pPr marL="533400" marR="0" lvl="0" indent="-533400" algn="l" rtl="0">
              <a:lnSpc>
                <a:spcPct val="90000"/>
              </a:lnSpc>
              <a:spcBef>
                <a:spcPts val="1000"/>
              </a:spcBef>
              <a:spcAft>
                <a:spcPts val="0"/>
              </a:spcAft>
              <a:buClr>
                <a:schemeClr val="dk1"/>
              </a:buClr>
              <a:buSzPct val="100000"/>
              <a:buFont typeface="Arial"/>
              <a:buChar char="•"/>
            </a:pPr>
            <a:r>
              <a:rPr lang="en-US" sz="2400" b="0" i="0" u="none" dirty="0" err="1">
                <a:solidFill>
                  <a:schemeClr val="dk1"/>
                </a:solidFill>
                <a:latin typeface="Calibri"/>
                <a:ea typeface="Calibri"/>
                <a:cs typeface="Calibri"/>
                <a:sym typeface="Calibri"/>
              </a:rPr>
              <a:t>äkillinen</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kova</a:t>
            </a:r>
            <a:r>
              <a:rPr lang="en-US" sz="2400" b="0" i="0" u="none" dirty="0">
                <a:solidFill>
                  <a:schemeClr val="dk1"/>
                </a:solidFill>
                <a:latin typeface="Calibri"/>
                <a:ea typeface="Calibri"/>
                <a:cs typeface="Calibri"/>
                <a:sym typeface="Calibri"/>
              </a:rPr>
              <a:t> ja </a:t>
            </a:r>
            <a:r>
              <a:rPr lang="en-US" sz="2400" b="0" i="0" u="none" dirty="0" err="1">
                <a:solidFill>
                  <a:schemeClr val="dk1"/>
                </a:solidFill>
                <a:latin typeface="Calibri"/>
                <a:ea typeface="Calibri"/>
                <a:cs typeface="Calibri"/>
                <a:sym typeface="Calibri"/>
              </a:rPr>
              <a:t>puristava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rintakipu</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kylmännihkeä</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hiki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sinertävät</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huulet</a:t>
            </a:r>
            <a:r>
              <a:rPr lang="en-US" sz="2400" b="0" i="0" u="none" dirty="0">
                <a:solidFill>
                  <a:schemeClr val="dk1"/>
                </a:solidFill>
                <a:latin typeface="Calibri"/>
                <a:ea typeface="Calibri"/>
                <a:cs typeface="Calibri"/>
                <a:sym typeface="Calibri"/>
              </a:rPr>
              <a:t> ja </a:t>
            </a:r>
            <a:r>
              <a:rPr lang="en-US" sz="2400" b="0" i="0" u="none" dirty="0" err="1">
                <a:solidFill>
                  <a:schemeClr val="dk1"/>
                </a:solidFill>
                <a:latin typeface="Calibri"/>
                <a:ea typeface="Calibri"/>
                <a:cs typeface="Calibri"/>
                <a:sym typeface="Calibri"/>
              </a:rPr>
              <a:t>iho</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voimattomuus</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pahoinvointi</a:t>
            </a:r>
            <a:r>
              <a:rPr lang="en-US" sz="2400" b="0" i="0" u="none" dirty="0">
                <a:solidFill>
                  <a:schemeClr val="dk1"/>
                </a:solidFill>
                <a:latin typeface="Calibri"/>
                <a:ea typeface="Calibri"/>
                <a:cs typeface="Calibri"/>
                <a:sym typeface="Calibri"/>
              </a:rPr>
              <a:t> </a:t>
            </a:r>
          </a:p>
          <a:p>
            <a:pPr marL="533400" marR="0" lvl="0" indent="-533400" algn="l" rtl="0">
              <a:lnSpc>
                <a:spcPct val="90000"/>
              </a:lnSpc>
              <a:spcBef>
                <a:spcPts val="1000"/>
              </a:spcBef>
              <a:spcAft>
                <a:spcPts val="0"/>
              </a:spcAft>
              <a:buClr>
                <a:schemeClr val="dk1"/>
              </a:buClr>
              <a:buSzPct val="100000"/>
              <a:buFont typeface="Arial"/>
              <a:buChar char="•"/>
            </a:pPr>
            <a:r>
              <a:rPr lang="en-US" sz="2400" b="0" i="0" u="none" dirty="0" err="1">
                <a:solidFill>
                  <a:schemeClr val="dk1"/>
                </a:solidFill>
                <a:latin typeface="Calibri"/>
                <a:ea typeface="Calibri"/>
                <a:cs typeface="Calibri"/>
                <a:sym typeface="Calibri"/>
              </a:rPr>
              <a:t>tajunnan</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menetys</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jopa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kuolema</a:t>
            </a:r>
            <a:endParaRPr lang="en-US" sz="2400" b="0" i="0" u="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None/>
            </a:pPr>
            <a:endParaRPr lang="en-US" sz="2400" dirty="0"/>
          </a:p>
          <a:p>
            <a:pPr marL="0" marR="0" lvl="0" indent="0" algn="l" rtl="0">
              <a:lnSpc>
                <a:spcPct val="90000"/>
              </a:lnSpc>
              <a:spcBef>
                <a:spcPts val="1000"/>
              </a:spcBef>
              <a:spcAft>
                <a:spcPts val="0"/>
              </a:spcAft>
              <a:buClr>
                <a:schemeClr val="dk1"/>
              </a:buClr>
              <a:buSzPct val="100000"/>
              <a:buNone/>
            </a:pPr>
            <a:r>
              <a:rPr lang="en-US" sz="2400" b="0" i="0" u="none" dirty="0" err="1">
                <a:solidFill>
                  <a:schemeClr val="dk1"/>
                </a:solidFill>
                <a:latin typeface="Calibri"/>
                <a:ea typeface="Calibri"/>
                <a:cs typeface="Calibri"/>
                <a:sym typeface="Calibri"/>
              </a:rPr>
              <a:t>Ensiapu</a:t>
            </a:r>
            <a:r>
              <a:rPr lang="en-US" sz="2400" b="0" i="0" u="none" dirty="0">
                <a:solidFill>
                  <a:schemeClr val="dk1"/>
                </a:solidFill>
                <a:latin typeface="Calibri"/>
                <a:ea typeface="Calibri"/>
                <a:cs typeface="Calibri"/>
                <a:sym typeface="Calibri"/>
              </a:rPr>
              <a:t>?</a:t>
            </a:r>
          </a:p>
          <a:p>
            <a:pPr marL="533400" marR="0" lvl="0" indent="-533400" algn="l" rtl="0">
              <a:lnSpc>
                <a:spcPct val="90000"/>
              </a:lnSpc>
              <a:spcBef>
                <a:spcPts val="1000"/>
              </a:spcBef>
              <a:spcAft>
                <a:spcPts val="0"/>
              </a:spcAft>
              <a:buClr>
                <a:schemeClr val="dk1"/>
              </a:buClr>
              <a:buSzPct val="25000"/>
              <a:buFont typeface="Arial"/>
              <a:buNone/>
            </a:pPr>
            <a:endParaRPr sz="2400" b="0" i="0" u="none" dirty="0">
              <a:solidFill>
                <a:schemeClr val="dk1"/>
              </a:solidFill>
              <a:latin typeface="Calibri"/>
              <a:ea typeface="Calibri"/>
              <a:cs typeface="Calibri"/>
              <a:sym typeface="Calibri"/>
            </a:endParaRPr>
          </a:p>
          <a:p>
            <a:pPr marL="533400" marR="0" lvl="0" indent="-533400" algn="l" rtl="0">
              <a:lnSpc>
                <a:spcPct val="90000"/>
              </a:lnSpc>
              <a:spcBef>
                <a:spcPts val="1000"/>
              </a:spcBef>
              <a:spcAft>
                <a:spcPts val="0"/>
              </a:spcAft>
              <a:buClr>
                <a:schemeClr val="dk1"/>
              </a:buClr>
              <a:buSzPct val="100000"/>
              <a:buFont typeface="Arial"/>
              <a:buChar char="•"/>
            </a:pPr>
            <a:r>
              <a:rPr lang="en-US" sz="2400" b="0" i="0" u="none" dirty="0">
                <a:solidFill>
                  <a:schemeClr val="dk1"/>
                </a:solidFill>
                <a:latin typeface="Calibri"/>
                <a:ea typeface="Calibri"/>
                <a:cs typeface="Calibri"/>
                <a:sym typeface="Calibri"/>
              </a:rPr>
              <a:t>nitro, </a:t>
            </a:r>
            <a:r>
              <a:rPr lang="en-US" sz="2400" b="0" i="0" u="none" dirty="0" err="1">
                <a:solidFill>
                  <a:schemeClr val="dk1"/>
                </a:solidFill>
                <a:latin typeface="Calibri"/>
                <a:ea typeface="Calibri"/>
                <a:cs typeface="Calibri"/>
                <a:sym typeface="Calibri"/>
              </a:rPr>
              <a:t>nappeja</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auki</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lääkäriin</a:t>
            </a:r>
            <a:r>
              <a:rPr lang="en-US" sz="2400" b="0" i="0" u="none" dirty="0">
                <a:solidFill>
                  <a:schemeClr val="dk1"/>
                </a:solidFill>
                <a:latin typeface="Calibri"/>
                <a:ea typeface="Calibri"/>
                <a:cs typeface="Calibri"/>
                <a:sym typeface="Calibri"/>
              </a:rPr>
              <a:t> (</a:t>
            </a:r>
            <a:r>
              <a:rPr lang="en-US" sz="2400" b="0" i="0" u="none" dirty="0" err="1">
                <a:solidFill>
                  <a:schemeClr val="dk1"/>
                </a:solidFill>
                <a:latin typeface="Calibri"/>
                <a:ea typeface="Calibri"/>
                <a:cs typeface="Calibri"/>
                <a:sym typeface="Calibri"/>
              </a:rPr>
              <a:t>liuotushoito</a:t>
            </a:r>
            <a:r>
              <a:rPr lang="en-US" sz="2400" b="0" i="0" u="none" dirty="0">
                <a:solidFill>
                  <a:schemeClr val="dk1"/>
                </a:solidFill>
                <a:latin typeface="Calibri"/>
                <a:ea typeface="Calibri"/>
                <a:cs typeface="Calibri"/>
                <a:sym typeface="Calibri"/>
              </a:rPr>
              <a:t>)</a:t>
            </a:r>
          </a:p>
          <a:p>
            <a:pPr marL="228600" marR="0" lvl="0" indent="-228600" algn="l" rtl="0">
              <a:lnSpc>
                <a:spcPct val="90000"/>
              </a:lnSpc>
              <a:spcBef>
                <a:spcPts val="1000"/>
              </a:spcBef>
              <a:spcAft>
                <a:spcPts val="0"/>
              </a:spcAft>
              <a:buClr>
                <a:schemeClr val="dk1"/>
              </a:buClr>
              <a:buSzPct val="100000"/>
              <a:buFont typeface="Arial"/>
              <a:buNone/>
            </a:pPr>
            <a:endParaRPr sz="2400" b="0" i="0" u="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91"/>
                                        </p:tgtEl>
                                        <p:attrNameLst>
                                          <p:attrName>style.visibility</p:attrName>
                                        </p:attrNameLst>
                                      </p:cBhvr>
                                      <p:to>
                                        <p:strVal val="visible"/>
                                      </p:to>
                                    </p:set>
                                    <p:anim calcmode="lin" valueType="num">
                                      <p:cBhvr additive="base">
                                        <p:cTn id="7" dur="500"/>
                                        <p:tgtEl>
                                          <p:spTgt spid="191"/>
                                        </p:tgtEl>
                                        <p:attrNameLst>
                                          <p:attrName>ppt_w</p:attrName>
                                        </p:attrNameLst>
                                      </p:cBhvr>
                                      <p:tavLst>
                                        <p:tav tm="0">
                                          <p:val>
                                            <p:strVal val="0"/>
                                          </p:val>
                                        </p:tav>
                                        <p:tav tm="100000">
                                          <p:val>
                                            <p:strVal val="#ppt_w"/>
                                          </p:val>
                                        </p:tav>
                                      </p:tavLst>
                                    </p:anim>
                                    <p:anim calcmode="lin" valueType="num">
                                      <p:cBhvr additive="base">
                                        <p:cTn id="8" dur="500"/>
                                        <p:tgtEl>
                                          <p:spTgt spid="19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2">
                                            <p:txEl>
                                              <p:pRg st="0" end="0"/>
                                            </p:txEl>
                                          </p:spTgt>
                                        </p:tgtEl>
                                        <p:attrNameLst>
                                          <p:attrName>style.visibility</p:attrName>
                                        </p:attrNameLst>
                                      </p:cBhvr>
                                      <p:to>
                                        <p:strVal val="visible"/>
                                      </p:to>
                                    </p:set>
                                    <p:animEffect transition="in" filter="fade">
                                      <p:cBhvr>
                                        <p:cTn id="13" dur="1000"/>
                                        <p:tgtEl>
                                          <p:spTgt spid="19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2">
                                            <p:txEl>
                                              <p:pRg st="1" end="1"/>
                                            </p:txEl>
                                          </p:spTgt>
                                        </p:tgtEl>
                                        <p:attrNameLst>
                                          <p:attrName>style.visibility</p:attrName>
                                        </p:attrNameLst>
                                      </p:cBhvr>
                                      <p:to>
                                        <p:strVal val="visible"/>
                                      </p:to>
                                    </p:set>
                                    <p:animEffect transition="in" filter="fade">
                                      <p:cBhvr>
                                        <p:cTn id="18" dur="1000"/>
                                        <p:tgtEl>
                                          <p:spTgt spid="19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2">
                                            <p:txEl>
                                              <p:pRg st="2" end="2"/>
                                            </p:txEl>
                                          </p:spTgt>
                                        </p:tgtEl>
                                        <p:attrNameLst>
                                          <p:attrName>style.visibility</p:attrName>
                                        </p:attrNameLst>
                                      </p:cBhvr>
                                      <p:to>
                                        <p:strVal val="visible"/>
                                      </p:to>
                                    </p:set>
                                    <p:animEffect transition="in" filter="fade">
                                      <p:cBhvr>
                                        <p:cTn id="23" dur="1000"/>
                                        <p:tgtEl>
                                          <p:spTgt spid="19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2">
                                            <p:txEl>
                                              <p:pRg st="3" end="3"/>
                                            </p:txEl>
                                          </p:spTgt>
                                        </p:tgtEl>
                                        <p:attrNameLst>
                                          <p:attrName>style.visibility</p:attrName>
                                        </p:attrNameLst>
                                      </p:cBhvr>
                                      <p:to>
                                        <p:strVal val="visible"/>
                                      </p:to>
                                    </p:set>
                                    <p:animEffect transition="in" filter="fade">
                                      <p:cBhvr>
                                        <p:cTn id="28" dur="1000"/>
                                        <p:tgtEl>
                                          <p:spTgt spid="19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2">
                                            <p:txEl>
                                              <p:pRg st="4" end="4"/>
                                            </p:txEl>
                                          </p:spTgt>
                                        </p:tgtEl>
                                        <p:attrNameLst>
                                          <p:attrName>style.visibility</p:attrName>
                                        </p:attrNameLst>
                                      </p:cBhvr>
                                      <p:to>
                                        <p:strVal val="visible"/>
                                      </p:to>
                                    </p:set>
                                    <p:animEffect transition="in" filter="fade">
                                      <p:cBhvr>
                                        <p:cTn id="33" dur="1000"/>
                                        <p:tgtEl>
                                          <p:spTgt spid="19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2">
                                            <p:txEl>
                                              <p:pRg st="6" end="6"/>
                                            </p:txEl>
                                          </p:spTgt>
                                        </p:tgtEl>
                                        <p:attrNameLst>
                                          <p:attrName>style.visibility</p:attrName>
                                        </p:attrNameLst>
                                      </p:cBhvr>
                                      <p:to>
                                        <p:strVal val="visible"/>
                                      </p:to>
                                    </p:set>
                                    <p:animEffect transition="in" filter="fade">
                                      <p:cBhvr>
                                        <p:cTn id="38" dur="1000"/>
                                        <p:tgtEl>
                                          <p:spTgt spid="19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2">
                                            <p:txEl>
                                              <p:pRg st="8" end="8"/>
                                            </p:txEl>
                                          </p:spTgt>
                                        </p:tgtEl>
                                        <p:attrNameLst>
                                          <p:attrName>style.visibility</p:attrName>
                                        </p:attrNameLst>
                                      </p:cBhvr>
                                      <p:to>
                                        <p:strVal val="visible"/>
                                      </p:to>
                                    </p:set>
                                    <p:animEffect transition="in" filter="fade">
                                      <p:cBhvr>
                                        <p:cTn id="43" dur="1000"/>
                                        <p:tgtEl>
                                          <p:spTgt spid="19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1" i="0" u="none" strike="noStrike" cap="none">
                <a:solidFill>
                  <a:schemeClr val="dk1"/>
                </a:solidFill>
                <a:latin typeface="Calibri"/>
                <a:ea typeface="Calibri"/>
                <a:cs typeface="Calibri"/>
                <a:sym typeface="Calibri"/>
              </a:rPr>
              <a:t>Aivoverenkierron häiriöt</a:t>
            </a:r>
          </a:p>
        </p:txBody>
      </p:sp>
      <p:sp>
        <p:nvSpPr>
          <p:cNvPr id="198" name="Shape 198"/>
          <p:cNvSpPr txBox="1">
            <a:spLocks noGrp="1"/>
          </p:cNvSpPr>
          <p:nvPr>
            <p:ph type="body" idx="1"/>
          </p:nvPr>
        </p:nvSpPr>
        <p:spPr>
          <a:xfrm>
            <a:off x="838200" y="1825625"/>
            <a:ext cx="10515599" cy="435133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b="1" u="sng"/>
              <a:t>A</a:t>
            </a:r>
            <a:r>
              <a:rPr lang="en-US" sz="2800" b="1" i="0" u="sng">
                <a:solidFill>
                  <a:schemeClr val="dk1"/>
                </a:solidFill>
                <a:latin typeface="Calibri"/>
                <a:ea typeface="Calibri"/>
                <a:cs typeface="Calibri"/>
                <a:sym typeface="Calibri"/>
              </a:rPr>
              <a:t>ivoinfarkti</a:t>
            </a:r>
            <a:r>
              <a:rPr lang="en-US" b="1" u="sng"/>
              <a:t> eli </a:t>
            </a:r>
            <a:r>
              <a:rPr lang="en-US" sz="2800" b="1" i="0" u="sng">
                <a:solidFill>
                  <a:schemeClr val="dk1"/>
                </a:solidFill>
                <a:latin typeface="Calibri"/>
                <a:ea typeface="Calibri"/>
                <a:cs typeface="Calibri"/>
                <a:sym typeface="Calibri"/>
              </a:rPr>
              <a:t>aivo</a:t>
            </a:r>
            <a:r>
              <a:rPr lang="en-US" b="1" u="sng"/>
              <a:t>veritulppa</a:t>
            </a:r>
            <a:r>
              <a:rPr lang="en-US" sz="2800" b="0" i="0" u="none">
                <a:solidFill>
                  <a:schemeClr val="dk1"/>
                </a:solidFill>
                <a:latin typeface="Calibri"/>
                <a:ea typeface="Calibri"/>
                <a:cs typeface="Calibri"/>
                <a:sym typeface="Calibri"/>
              </a:rPr>
              <a:t>  syntyy useimmiten sydämestä tai kaulavaltimosta irtoavan verihyytymän tai kovettumaplakin kulkeutuessa aivovaltimoon</a:t>
            </a:r>
          </a:p>
          <a:p>
            <a:pPr marL="228600" marR="0" lvl="0" indent="-228600" algn="l" rtl="0">
              <a:lnSpc>
                <a:spcPct val="90000"/>
              </a:lnSpc>
              <a:spcBef>
                <a:spcPts val="1000"/>
              </a:spcBef>
              <a:spcAft>
                <a:spcPts val="0"/>
              </a:spcAft>
              <a:buClr>
                <a:schemeClr val="dk1"/>
              </a:buClr>
              <a:buSzPct val="100000"/>
              <a:buFont typeface="Arial"/>
              <a:buChar char="►"/>
            </a:pPr>
            <a:r>
              <a:rPr lang="en-US" b="1" u="sng"/>
              <a:t>A</a:t>
            </a:r>
            <a:r>
              <a:rPr lang="en-US" sz="2800" b="1" i="0" u="sng">
                <a:solidFill>
                  <a:schemeClr val="dk1"/>
                </a:solidFill>
                <a:latin typeface="Calibri"/>
                <a:ea typeface="Calibri"/>
                <a:cs typeface="Calibri"/>
                <a:sym typeface="Calibri"/>
              </a:rPr>
              <a:t>ivoverenvuoto</a:t>
            </a:r>
            <a:r>
              <a:rPr lang="en-US" sz="2800" b="0" i="0" u="none">
                <a:solidFill>
                  <a:schemeClr val="dk1"/>
                </a:solidFill>
                <a:latin typeface="Calibri"/>
                <a:ea typeface="Calibri"/>
                <a:cs typeface="Calibri"/>
                <a:sym typeface="Calibri"/>
              </a:rPr>
              <a:t> ai</a:t>
            </a:r>
            <a:r>
              <a:rPr lang="en-US"/>
              <a:t>voissa oleva verisuoni repeää, </a:t>
            </a:r>
            <a:r>
              <a:rPr lang="en-US" sz="2800" b="0" i="0" u="none">
                <a:solidFill>
                  <a:schemeClr val="dk1"/>
                </a:solidFill>
                <a:latin typeface="Calibri"/>
                <a:ea typeface="Calibri"/>
                <a:cs typeface="Calibri"/>
                <a:sym typeface="Calibri"/>
              </a:rPr>
              <a:t>esim. korkean verenpaineen takia -&gt; revenneestä verisuonesta vuotaa verta aivokudokseen</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a:solidFill>
                  <a:schemeClr val="dk1"/>
                </a:solidFill>
                <a:latin typeface="Calibri"/>
                <a:ea typeface="Calibri"/>
                <a:cs typeface="Calibri"/>
                <a:sym typeface="Calibri"/>
              </a:rPr>
              <a:t>oireet: raajan tunnottomuus, puhumisvaikeudet, näköhäiriöt, nielemisvaikeudet, tasapainohäiriöt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Sydänsairauksien hoito</a:t>
            </a:r>
          </a:p>
        </p:txBody>
      </p:sp>
      <p:sp>
        <p:nvSpPr>
          <p:cNvPr id="204" name="Shape 204"/>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lvl="0">
              <a:spcBef>
                <a:spcPts val="0"/>
              </a:spcBef>
              <a:buNone/>
            </a:pPr>
            <a:r>
              <a:rPr lang="en-US" sz="3000" dirty="0"/>
              <a:t>1.Pallolaajennus -&gt; </a:t>
            </a:r>
            <a:r>
              <a:rPr lang="en-US" sz="3000" dirty="0" err="1"/>
              <a:t>paikallispuudutuksessa</a:t>
            </a:r>
            <a:r>
              <a:rPr lang="en-US" sz="3000" dirty="0"/>
              <a:t>, </a:t>
            </a:r>
            <a:r>
              <a:rPr lang="en-US" sz="3000" dirty="0" err="1"/>
              <a:t>kevyempi</a:t>
            </a:r>
            <a:r>
              <a:rPr lang="en-US" sz="3000" dirty="0"/>
              <a:t> </a:t>
            </a:r>
            <a:r>
              <a:rPr lang="en-US" sz="3000" dirty="0" err="1"/>
              <a:t>toimenpide</a:t>
            </a:r>
            <a:endParaRPr lang="en-US" sz="3000" dirty="0"/>
          </a:p>
          <a:p>
            <a:pPr lvl="0">
              <a:spcBef>
                <a:spcPts val="0"/>
              </a:spcBef>
              <a:buNone/>
            </a:pPr>
            <a:r>
              <a:rPr lang="en-US" sz="3000" dirty="0"/>
              <a:t>2. </a:t>
            </a:r>
            <a:r>
              <a:rPr lang="en-US" sz="3000" dirty="0" err="1"/>
              <a:t>Sepelvaltimoiden</a:t>
            </a:r>
            <a:r>
              <a:rPr lang="en-US" sz="3000" dirty="0"/>
              <a:t> </a:t>
            </a:r>
            <a:r>
              <a:rPr lang="en-US" sz="3000" dirty="0" err="1"/>
              <a:t>ohitusleikkaus</a:t>
            </a:r>
            <a:r>
              <a:rPr lang="en-US" sz="3000" dirty="0"/>
              <a:t> -&gt; </a:t>
            </a:r>
            <a:r>
              <a:rPr lang="en-US" sz="3000" dirty="0" err="1"/>
              <a:t>nukutuksessa</a:t>
            </a:r>
            <a:r>
              <a:rPr lang="en-US" sz="3000" dirty="0"/>
              <a:t>, </a:t>
            </a:r>
            <a:r>
              <a:rPr lang="en-US" sz="3000" dirty="0" err="1"/>
              <a:t>suurempi</a:t>
            </a:r>
            <a:r>
              <a:rPr lang="en-US" sz="3000" dirty="0"/>
              <a:t> </a:t>
            </a:r>
            <a:r>
              <a:rPr lang="en-US" sz="3000" dirty="0" err="1"/>
              <a:t>leikkaus</a:t>
            </a:r>
            <a:endParaRPr lang="en-US" sz="3000" dirty="0"/>
          </a:p>
          <a:p>
            <a:pPr lvl="0">
              <a:spcBef>
                <a:spcPts val="0"/>
              </a:spcBef>
              <a:buNone/>
            </a:pPr>
            <a:endParaRPr sz="3000" dirty="0"/>
          </a:p>
          <a:p>
            <a:pPr lvl="0" rtl="0">
              <a:spcBef>
                <a:spcPts val="0"/>
              </a:spcBef>
              <a:buNone/>
            </a:pPr>
            <a:r>
              <a:rPr lang="en-US" sz="3000" dirty="0"/>
              <a:t>(</a:t>
            </a:r>
            <a:r>
              <a:rPr lang="en-US" sz="3000" dirty="0" err="1"/>
              <a:t>ks</a:t>
            </a:r>
            <a:r>
              <a:rPr lang="en-US" sz="3000" dirty="0"/>
              <a:t>. TERVE1 s. 174)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838200" y="365125"/>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b="1"/>
              <a:t>Ensiapu aivoverenkierron häiriöihin</a:t>
            </a:r>
          </a:p>
        </p:txBody>
      </p:sp>
      <p:sp>
        <p:nvSpPr>
          <p:cNvPr id="210" name="Shape 210"/>
          <p:cNvSpPr txBox="1">
            <a:spLocks noGrp="1"/>
          </p:cNvSpPr>
          <p:nvPr>
            <p:ph type="body" idx="1"/>
          </p:nvPr>
        </p:nvSpPr>
        <p:spPr>
          <a:xfrm>
            <a:off x="838200" y="1825625"/>
            <a:ext cx="10515600" cy="4351200"/>
          </a:xfrm>
          <a:prstGeom prst="rect">
            <a:avLst/>
          </a:prstGeom>
          <a:noFill/>
          <a:ln>
            <a:noFill/>
          </a:ln>
        </p:spPr>
        <p:txBody>
          <a:bodyPr lIns="91425" tIns="45700" rIns="91425" bIns="45700" anchor="t" anchorCtr="0">
            <a:noAutofit/>
          </a:bodyPr>
          <a:lstStyle/>
          <a:p>
            <a:pPr marL="0" marR="0" lvl="0" indent="0" algn="l" rtl="0">
              <a:lnSpc>
                <a:spcPct val="90000"/>
              </a:lnSpc>
              <a:spcBef>
                <a:spcPts val="1000"/>
              </a:spcBef>
              <a:spcAft>
                <a:spcPts val="0"/>
              </a:spcAft>
              <a:buNone/>
            </a:pPr>
            <a:r>
              <a:rPr lang="en-US" sz="4800" b="1"/>
              <a:t>P</a:t>
            </a:r>
            <a:r>
              <a:rPr lang="en-US" sz="3600"/>
              <a:t>  Puheen sammallus</a:t>
            </a:r>
          </a:p>
          <a:p>
            <a:pPr marL="0" marR="0" lvl="0" indent="0" algn="l" rtl="0">
              <a:lnSpc>
                <a:spcPct val="90000"/>
              </a:lnSpc>
              <a:spcBef>
                <a:spcPts val="1000"/>
              </a:spcBef>
              <a:spcAft>
                <a:spcPts val="0"/>
              </a:spcAft>
              <a:buNone/>
            </a:pPr>
            <a:r>
              <a:rPr lang="en-US" sz="4800" b="1"/>
              <a:t>I</a:t>
            </a:r>
            <a:r>
              <a:rPr lang="en-US" sz="3600"/>
              <a:t>   Ilme: roikkuva suupieli</a:t>
            </a:r>
          </a:p>
          <a:p>
            <a:pPr marL="0" marR="0" lvl="0" indent="0" algn="l" rtl="0">
              <a:lnSpc>
                <a:spcPct val="90000"/>
              </a:lnSpc>
              <a:spcBef>
                <a:spcPts val="1000"/>
              </a:spcBef>
              <a:spcAft>
                <a:spcPts val="0"/>
              </a:spcAft>
              <a:buNone/>
            </a:pPr>
            <a:r>
              <a:rPr lang="en-US" sz="4800" b="1"/>
              <a:t>A</a:t>
            </a:r>
            <a:r>
              <a:rPr lang="en-US" sz="3600"/>
              <a:t>  Avuton raaja</a:t>
            </a:r>
          </a:p>
          <a:p>
            <a:pPr marL="0" marR="0" lvl="0" indent="0" algn="l" rtl="0">
              <a:lnSpc>
                <a:spcPct val="90000"/>
              </a:lnSpc>
              <a:spcBef>
                <a:spcPts val="1000"/>
              </a:spcBef>
              <a:spcAft>
                <a:spcPts val="0"/>
              </a:spcAft>
              <a:buNone/>
            </a:pPr>
            <a:r>
              <a:rPr lang="en-US" sz="4800" b="1"/>
              <a:t>N</a:t>
            </a:r>
            <a:r>
              <a:rPr lang="en-US" sz="3600"/>
              <a:t> Nyt 112</a:t>
            </a:r>
          </a:p>
          <a:p>
            <a:pPr marL="0" marR="0" lvl="0" indent="0" algn="l" rtl="0">
              <a:lnSpc>
                <a:spcPct val="90000"/>
              </a:lnSpc>
              <a:spcBef>
                <a:spcPts val="1000"/>
              </a:spcBef>
              <a:spcAft>
                <a:spcPts val="0"/>
              </a:spcAft>
              <a:buNone/>
            </a:pPr>
            <a:endParaRPr sz="3600"/>
          </a:p>
          <a:p>
            <a:pPr marL="0" marR="0" lvl="0" indent="0" algn="l" rtl="0">
              <a:lnSpc>
                <a:spcPct val="90000"/>
              </a:lnSpc>
              <a:spcBef>
                <a:spcPts val="100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20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xEl>
                                              <p:pRg st="0" end="0"/>
                                            </p:txEl>
                                          </p:spTgt>
                                        </p:tgtEl>
                                        <p:attrNameLst>
                                          <p:attrName>style.visibility</p:attrName>
                                        </p:attrNameLst>
                                      </p:cBhvr>
                                      <p:to>
                                        <p:strVal val="visible"/>
                                      </p:to>
                                    </p:set>
                                    <p:animEffect transition="in" filter="fade">
                                      <p:cBhvr>
                                        <p:cTn id="12" dur="2000"/>
                                        <p:tgtEl>
                                          <p:spTgt spid="2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0">
                                            <p:txEl>
                                              <p:pRg st="1" end="1"/>
                                            </p:txEl>
                                          </p:spTgt>
                                        </p:tgtEl>
                                        <p:attrNameLst>
                                          <p:attrName>style.visibility</p:attrName>
                                        </p:attrNameLst>
                                      </p:cBhvr>
                                      <p:to>
                                        <p:strVal val="visible"/>
                                      </p:to>
                                    </p:set>
                                    <p:animEffect transition="in" filter="fade">
                                      <p:cBhvr>
                                        <p:cTn id="17" dur="2000"/>
                                        <p:tgtEl>
                                          <p:spTgt spid="2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0">
                                            <p:txEl>
                                              <p:pRg st="2" end="2"/>
                                            </p:txEl>
                                          </p:spTgt>
                                        </p:tgtEl>
                                        <p:attrNameLst>
                                          <p:attrName>style.visibility</p:attrName>
                                        </p:attrNameLst>
                                      </p:cBhvr>
                                      <p:to>
                                        <p:strVal val="visible"/>
                                      </p:to>
                                    </p:set>
                                    <p:animEffect transition="in" filter="fade">
                                      <p:cBhvr>
                                        <p:cTn id="22" dur="2000"/>
                                        <p:tgtEl>
                                          <p:spTgt spid="2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0">
                                            <p:txEl>
                                              <p:pRg st="3" end="3"/>
                                            </p:txEl>
                                          </p:spTgt>
                                        </p:tgtEl>
                                        <p:attrNameLst>
                                          <p:attrName>style.visibility</p:attrName>
                                        </p:attrNameLst>
                                      </p:cBhvr>
                                      <p:to>
                                        <p:strVal val="visible"/>
                                      </p:to>
                                    </p:set>
                                    <p:animEffect transition="in" filter="fade">
                                      <p:cBhvr>
                                        <p:cTn id="27" dur="2000"/>
                                        <p:tgtEl>
                                          <p:spTgt spid="2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0">
                                            <p:txEl>
                                              <p:pRg st="4" end="4"/>
                                            </p:txEl>
                                          </p:spTgt>
                                        </p:tgtEl>
                                        <p:attrNameLst>
                                          <p:attrName>style.visibility</p:attrName>
                                        </p:attrNameLst>
                                      </p:cBhvr>
                                      <p:to>
                                        <p:strVal val="visible"/>
                                      </p:to>
                                    </p:set>
                                    <p:animEffect transition="in" filter="fade">
                                      <p:cBhvr>
                                        <p:cTn id="32" dur="2000"/>
                                        <p:tgtEl>
                                          <p:spTgt spid="210">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0">
                                            <p:txEl>
                                              <p:pRg st="5" end="5"/>
                                            </p:txEl>
                                          </p:spTgt>
                                        </p:tgtEl>
                                        <p:attrNameLst>
                                          <p:attrName>style.visibility</p:attrName>
                                        </p:attrNameLst>
                                      </p:cBhvr>
                                      <p:to>
                                        <p:strVal val="visible"/>
                                      </p:to>
                                    </p:set>
                                    <p:animEffect transition="in" filter="fade">
                                      <p:cBhvr>
                                        <p:cTn id="37" dur="2000"/>
                                        <p:tgtEl>
                                          <p:spTgt spid="2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515599" cy="888909"/>
          </a:xfrm>
        </p:spPr>
        <p:txBody>
          <a:bodyPr/>
          <a:lstStyle/>
          <a:p>
            <a:r>
              <a:rPr lang="fi-FI" dirty="0" smtClean="0"/>
              <a:t>Määrittele käsitteet lyhyesti</a:t>
            </a:r>
            <a:endParaRPr lang="fi-FI" dirty="0"/>
          </a:p>
        </p:txBody>
      </p:sp>
      <p:sp>
        <p:nvSpPr>
          <p:cNvPr id="3" name="Tekstin paikkamerkki 2"/>
          <p:cNvSpPr>
            <a:spLocks noGrp="1"/>
          </p:cNvSpPr>
          <p:nvPr>
            <p:ph type="body" idx="1"/>
          </p:nvPr>
        </p:nvSpPr>
        <p:spPr>
          <a:xfrm>
            <a:off x="838200" y="1097280"/>
            <a:ext cx="10515599" cy="5079681"/>
          </a:xfrm>
        </p:spPr>
        <p:txBody>
          <a:bodyPr/>
          <a:lstStyle/>
          <a:p>
            <a:r>
              <a:rPr lang="fi-FI" dirty="0" err="1" smtClean="0"/>
              <a:t>Ateroskleroosi</a:t>
            </a:r>
            <a:endParaRPr lang="fi-FI" dirty="0" smtClean="0"/>
          </a:p>
          <a:p>
            <a:r>
              <a:rPr lang="fi-FI" dirty="0" smtClean="0"/>
              <a:t>Plakki</a:t>
            </a:r>
          </a:p>
          <a:p>
            <a:r>
              <a:rPr lang="fi-FI" dirty="0" smtClean="0"/>
              <a:t>Trombi</a:t>
            </a:r>
          </a:p>
          <a:p>
            <a:r>
              <a:rPr lang="fi-FI" dirty="0" err="1" smtClean="0"/>
              <a:t>Angina</a:t>
            </a:r>
            <a:r>
              <a:rPr lang="fi-FI" dirty="0" smtClean="0"/>
              <a:t> </a:t>
            </a:r>
            <a:r>
              <a:rPr lang="fi-FI" dirty="0" err="1" smtClean="0"/>
              <a:t>Pectoris</a:t>
            </a:r>
            <a:endParaRPr lang="fi-FI" dirty="0" smtClean="0"/>
          </a:p>
          <a:p>
            <a:r>
              <a:rPr lang="fi-FI" dirty="0" smtClean="0"/>
              <a:t>Aivoveritulppa</a:t>
            </a:r>
          </a:p>
          <a:p>
            <a:r>
              <a:rPr lang="fi-FI" dirty="0" smtClean="0"/>
              <a:t>Dementia</a:t>
            </a:r>
          </a:p>
          <a:p>
            <a:r>
              <a:rPr lang="fi-FI" dirty="0" smtClean="0"/>
              <a:t>LDL-kolesteroli</a:t>
            </a:r>
          </a:p>
          <a:p>
            <a:r>
              <a:rPr lang="fi-FI" dirty="0" smtClean="0"/>
              <a:t>Systolinen paine</a:t>
            </a:r>
          </a:p>
          <a:p>
            <a:r>
              <a:rPr lang="fi-FI" dirty="0" smtClean="0"/>
              <a:t>Metabolinen oireyhtymä</a:t>
            </a:r>
            <a:endParaRPr lang="fi-FI" dirty="0"/>
          </a:p>
        </p:txBody>
      </p:sp>
    </p:spTree>
    <p:extLst>
      <p:ext uri="{BB962C8B-B14F-4D97-AF65-F5344CB8AC3E}">
        <p14:creationId xmlns:p14="http://schemas.microsoft.com/office/powerpoint/2010/main" val="1483411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ctrTitle"/>
          </p:nvPr>
        </p:nvSpPr>
        <p:spPr>
          <a:xfrm>
            <a:off x="1524000" y="1122362"/>
            <a:ext cx="9144000"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8800" b="0" i="0" u="none" strike="noStrike" cap="none" dirty="0">
                <a:solidFill>
                  <a:schemeClr val="dk1"/>
                </a:solidFill>
                <a:latin typeface="Calibri"/>
                <a:ea typeface="Calibri"/>
                <a:cs typeface="Calibri"/>
                <a:sym typeface="Calibri"/>
              </a:rPr>
              <a:t>DIABETES</a:t>
            </a:r>
          </a:p>
        </p:txBody>
      </p:sp>
      <p:sp>
        <p:nvSpPr>
          <p:cNvPr id="228" name="Shape 228"/>
          <p:cNvSpPr txBox="1">
            <a:spLocks noGrp="1"/>
          </p:cNvSpPr>
          <p:nvPr>
            <p:ph type="subTitle" idx="1"/>
          </p:nvPr>
        </p:nvSpPr>
        <p:spPr>
          <a:xfrm>
            <a:off x="1524000" y="3602037"/>
            <a:ext cx="9144000" cy="165576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400" b="1" i="0" u="none" dirty="0" smtClean="0">
                <a:solidFill>
                  <a:schemeClr val="dk1"/>
                </a:solidFill>
                <a:latin typeface="Calibri"/>
                <a:ea typeface="Calibri"/>
                <a:cs typeface="Calibri"/>
                <a:sym typeface="Calibri"/>
              </a:rPr>
              <a:t>“ on </a:t>
            </a:r>
            <a:r>
              <a:rPr lang="en-US" sz="2400" b="1" i="0" u="none" dirty="0" err="1" smtClean="0">
                <a:solidFill>
                  <a:schemeClr val="dk1"/>
                </a:solidFill>
                <a:latin typeface="Calibri"/>
                <a:ea typeface="Calibri"/>
                <a:cs typeface="Calibri"/>
                <a:sym typeface="Calibri"/>
              </a:rPr>
              <a:t>joukko</a:t>
            </a:r>
            <a:r>
              <a:rPr lang="en-US" sz="2400" b="1" i="0" u="none" dirty="0" smtClean="0">
                <a:solidFill>
                  <a:schemeClr val="dk1"/>
                </a:solidFill>
                <a:latin typeface="Calibri"/>
                <a:ea typeface="Calibri"/>
                <a:cs typeface="Calibri"/>
                <a:sym typeface="Calibri"/>
              </a:rPr>
              <a:t> </a:t>
            </a:r>
            <a:r>
              <a:rPr lang="en-US" sz="2400" b="1" i="0" u="none" dirty="0" err="1" smtClean="0">
                <a:solidFill>
                  <a:schemeClr val="dk1"/>
                </a:solidFill>
                <a:latin typeface="Calibri"/>
                <a:ea typeface="Calibri"/>
                <a:cs typeface="Calibri"/>
                <a:sym typeface="Calibri"/>
              </a:rPr>
              <a:t>erilaisia</a:t>
            </a:r>
            <a:r>
              <a:rPr lang="en-US" sz="2400" b="1" i="0" u="none" dirty="0" smtClean="0">
                <a:solidFill>
                  <a:schemeClr val="dk1"/>
                </a:solidFill>
                <a:latin typeface="Calibri"/>
                <a:ea typeface="Calibri"/>
                <a:cs typeface="Calibri"/>
                <a:sym typeface="Calibri"/>
              </a:rPr>
              <a:t> </a:t>
            </a:r>
            <a:r>
              <a:rPr lang="en-US" sz="2400" b="1" i="0" u="none" dirty="0" err="1" smtClean="0">
                <a:solidFill>
                  <a:schemeClr val="dk1"/>
                </a:solidFill>
                <a:latin typeface="Calibri"/>
                <a:ea typeface="Calibri"/>
                <a:cs typeface="Calibri"/>
                <a:sym typeface="Calibri"/>
              </a:rPr>
              <a:t>aineenvaihduntasairauksia</a:t>
            </a:r>
            <a:r>
              <a:rPr lang="en-US" sz="2400" b="1" i="0" u="none" dirty="0" smtClean="0">
                <a:solidFill>
                  <a:schemeClr val="dk1"/>
                </a:solidFill>
                <a:latin typeface="Calibri"/>
                <a:ea typeface="Calibri"/>
                <a:cs typeface="Calibri"/>
                <a:sym typeface="Calibri"/>
              </a:rPr>
              <a:t>, </a:t>
            </a:r>
            <a:r>
              <a:rPr lang="en-US" sz="2400" b="1" i="0" u="none" dirty="0" err="1" smtClean="0">
                <a:solidFill>
                  <a:schemeClr val="dk1"/>
                </a:solidFill>
                <a:latin typeface="Calibri"/>
                <a:ea typeface="Calibri"/>
                <a:cs typeface="Calibri"/>
                <a:sym typeface="Calibri"/>
              </a:rPr>
              <a:t>joille</a:t>
            </a:r>
            <a:r>
              <a:rPr lang="en-US" sz="2400" b="1" i="0" u="none" dirty="0" smtClean="0">
                <a:solidFill>
                  <a:schemeClr val="dk1"/>
                </a:solidFill>
                <a:latin typeface="Calibri"/>
                <a:ea typeface="Calibri"/>
                <a:cs typeface="Calibri"/>
                <a:sym typeface="Calibri"/>
              </a:rPr>
              <a:t> on </a:t>
            </a:r>
            <a:r>
              <a:rPr lang="en-US" sz="2400" b="1" i="0" u="none" dirty="0" err="1" smtClean="0">
                <a:solidFill>
                  <a:schemeClr val="dk1"/>
                </a:solidFill>
                <a:latin typeface="Calibri"/>
                <a:ea typeface="Calibri"/>
                <a:cs typeface="Calibri"/>
                <a:sym typeface="Calibri"/>
              </a:rPr>
              <a:t>yhteistä</a:t>
            </a:r>
            <a:r>
              <a:rPr lang="en-US" sz="2400" b="1" i="0" u="none" dirty="0" smtClean="0">
                <a:solidFill>
                  <a:schemeClr val="dk1"/>
                </a:solidFill>
                <a:latin typeface="Calibri"/>
                <a:ea typeface="Calibri"/>
                <a:cs typeface="Calibri"/>
                <a:sym typeface="Calibri"/>
              </a:rPr>
              <a:t> </a:t>
            </a:r>
            <a:r>
              <a:rPr lang="en-US" sz="2400" b="1" i="0" u="none" dirty="0" err="1" smtClean="0">
                <a:solidFill>
                  <a:schemeClr val="dk1"/>
                </a:solidFill>
                <a:latin typeface="Calibri"/>
                <a:ea typeface="Calibri"/>
                <a:cs typeface="Calibri"/>
                <a:sym typeface="Calibri"/>
              </a:rPr>
              <a:t>veren</a:t>
            </a:r>
            <a:r>
              <a:rPr lang="en-US" sz="2400" b="1" i="0" u="none" dirty="0" smtClean="0">
                <a:solidFill>
                  <a:schemeClr val="dk1"/>
                </a:solidFill>
                <a:latin typeface="Calibri"/>
                <a:ea typeface="Calibri"/>
                <a:cs typeface="Calibri"/>
                <a:sym typeface="Calibri"/>
              </a:rPr>
              <a:t> </a:t>
            </a:r>
            <a:r>
              <a:rPr lang="en-US" sz="2400" b="1" i="0" u="none" dirty="0" err="1" smtClean="0">
                <a:solidFill>
                  <a:schemeClr val="dk1"/>
                </a:solidFill>
                <a:latin typeface="Calibri"/>
                <a:ea typeface="Calibri"/>
                <a:cs typeface="Calibri"/>
                <a:sym typeface="Calibri"/>
              </a:rPr>
              <a:t>sokeripitoisuuden</a:t>
            </a:r>
            <a:r>
              <a:rPr lang="en-US" sz="2400" b="1" i="0" u="none" dirty="0" smtClean="0">
                <a:solidFill>
                  <a:schemeClr val="dk1"/>
                </a:solidFill>
                <a:latin typeface="Calibri"/>
                <a:ea typeface="Calibri"/>
                <a:cs typeface="Calibri"/>
                <a:sym typeface="Calibri"/>
              </a:rPr>
              <a:t> </a:t>
            </a:r>
            <a:r>
              <a:rPr lang="en-US" sz="2400" b="1" i="0" u="none" dirty="0" err="1" smtClean="0">
                <a:solidFill>
                  <a:schemeClr val="dk1"/>
                </a:solidFill>
                <a:latin typeface="Calibri"/>
                <a:ea typeface="Calibri"/>
                <a:cs typeface="Calibri"/>
                <a:sym typeface="Calibri"/>
              </a:rPr>
              <a:t>pitkäaikainen</a:t>
            </a:r>
            <a:r>
              <a:rPr lang="en-US" sz="2400" b="1" i="0" u="none" dirty="0" smtClean="0">
                <a:solidFill>
                  <a:schemeClr val="dk1"/>
                </a:solidFill>
                <a:latin typeface="Calibri"/>
                <a:ea typeface="Calibri"/>
                <a:cs typeface="Calibri"/>
                <a:sym typeface="Calibri"/>
              </a:rPr>
              <a:t> </a:t>
            </a:r>
            <a:r>
              <a:rPr lang="en-US" sz="2400" b="1" i="0" u="none" dirty="0" err="1" smtClean="0">
                <a:solidFill>
                  <a:schemeClr val="dk1"/>
                </a:solidFill>
                <a:latin typeface="Calibri"/>
                <a:ea typeface="Calibri"/>
                <a:cs typeface="Calibri"/>
                <a:sym typeface="Calibri"/>
              </a:rPr>
              <a:t>kohoaminen</a:t>
            </a:r>
            <a:r>
              <a:rPr lang="en-US" sz="2400" b="1" i="0" u="none" dirty="0" smtClean="0">
                <a:solidFill>
                  <a:schemeClr val="dk1"/>
                </a:solidFill>
                <a:latin typeface="Calibri"/>
                <a:ea typeface="Calibri"/>
                <a:cs typeface="Calibri"/>
                <a:sym typeface="Calibri"/>
              </a:rPr>
              <a:t> </a:t>
            </a:r>
            <a:r>
              <a:rPr lang="en-US" sz="2400" b="1" i="0" u="none" dirty="0" err="1" smtClean="0">
                <a:solidFill>
                  <a:schemeClr val="dk1"/>
                </a:solidFill>
                <a:latin typeface="Calibri"/>
                <a:ea typeface="Calibri"/>
                <a:cs typeface="Calibri"/>
                <a:sym typeface="Calibri"/>
              </a:rPr>
              <a:t>liian</a:t>
            </a:r>
            <a:r>
              <a:rPr lang="en-US" sz="2400" b="1" i="0" u="none" dirty="0" smtClean="0">
                <a:solidFill>
                  <a:schemeClr val="dk1"/>
                </a:solidFill>
                <a:latin typeface="Calibri"/>
                <a:ea typeface="Calibri"/>
                <a:cs typeface="Calibri"/>
                <a:sym typeface="Calibri"/>
              </a:rPr>
              <a:t> </a:t>
            </a:r>
            <a:r>
              <a:rPr lang="en-US" sz="2400" b="1" i="0" u="none" dirty="0" err="1" smtClean="0">
                <a:solidFill>
                  <a:schemeClr val="dk1"/>
                </a:solidFill>
                <a:latin typeface="Calibri"/>
                <a:ea typeface="Calibri"/>
                <a:cs typeface="Calibri"/>
                <a:sym typeface="Calibri"/>
              </a:rPr>
              <a:t>suureksi</a:t>
            </a:r>
            <a:r>
              <a:rPr lang="en-US" sz="2400" b="1" i="0" u="none" dirty="0" smtClean="0">
                <a:solidFill>
                  <a:schemeClr val="dk1"/>
                </a:solidFill>
                <a:latin typeface="Calibri"/>
                <a:ea typeface="Calibri"/>
                <a:cs typeface="Calibri"/>
                <a:sym typeface="Calibri"/>
              </a:rPr>
              <a:t>. </a:t>
            </a:r>
            <a:r>
              <a:rPr lang="en-US" sz="2400" b="1" i="0" u="none" dirty="0" err="1" smtClean="0">
                <a:solidFill>
                  <a:schemeClr val="dk1"/>
                </a:solidFill>
                <a:latin typeface="Calibri"/>
                <a:ea typeface="Calibri"/>
                <a:cs typeface="Calibri"/>
                <a:sym typeface="Calibri"/>
              </a:rPr>
              <a:t>Useimmiten</a:t>
            </a:r>
            <a:r>
              <a:rPr lang="en-US" sz="2400" b="1" i="0" u="none" dirty="0" smtClean="0">
                <a:solidFill>
                  <a:schemeClr val="dk1"/>
                </a:solidFill>
                <a:latin typeface="Calibri"/>
                <a:ea typeface="Calibri"/>
                <a:cs typeface="Calibri"/>
                <a:sym typeface="Calibri"/>
              </a:rPr>
              <a:t> </a:t>
            </a:r>
            <a:r>
              <a:rPr lang="en-US" sz="2400" b="1" i="0" u="none" dirty="0" err="1" smtClean="0">
                <a:solidFill>
                  <a:schemeClr val="dk1"/>
                </a:solidFill>
                <a:latin typeface="Calibri"/>
                <a:ea typeface="Calibri"/>
                <a:cs typeface="Calibri"/>
                <a:sym typeface="Calibri"/>
              </a:rPr>
              <a:t>syynä</a:t>
            </a:r>
            <a:r>
              <a:rPr lang="en-US" sz="2400" b="1" i="0" u="none" dirty="0" smtClean="0">
                <a:solidFill>
                  <a:schemeClr val="dk1"/>
                </a:solidFill>
                <a:latin typeface="Calibri"/>
                <a:ea typeface="Calibri"/>
                <a:cs typeface="Calibri"/>
                <a:sym typeface="Calibri"/>
              </a:rPr>
              <a:t> on </a:t>
            </a:r>
            <a:r>
              <a:rPr lang="en-US" sz="2400" b="1" i="0" u="none" dirty="0" err="1" smtClean="0">
                <a:solidFill>
                  <a:schemeClr val="dk1"/>
                </a:solidFill>
                <a:latin typeface="Calibri"/>
                <a:ea typeface="Calibri"/>
                <a:cs typeface="Calibri"/>
                <a:sym typeface="Calibri"/>
              </a:rPr>
              <a:t>haiman</a:t>
            </a:r>
            <a:r>
              <a:rPr lang="en-US" sz="2400" b="1" i="0" u="none" dirty="0" smtClean="0">
                <a:solidFill>
                  <a:schemeClr val="dk1"/>
                </a:solidFill>
                <a:latin typeface="Calibri"/>
                <a:ea typeface="Calibri"/>
                <a:cs typeface="Calibri"/>
                <a:sym typeface="Calibri"/>
              </a:rPr>
              <a:t> </a:t>
            </a:r>
            <a:r>
              <a:rPr lang="en-US" sz="2400" b="1" i="0" u="none" dirty="0" err="1" smtClean="0">
                <a:solidFill>
                  <a:schemeClr val="dk1"/>
                </a:solidFill>
                <a:latin typeface="Calibri"/>
                <a:ea typeface="Calibri"/>
                <a:cs typeface="Calibri"/>
                <a:sym typeface="Calibri"/>
              </a:rPr>
              <a:t>erittämän</a:t>
            </a:r>
            <a:r>
              <a:rPr lang="en-US" sz="2400" b="1" i="0" u="none" dirty="0" smtClean="0">
                <a:solidFill>
                  <a:schemeClr val="dk1"/>
                </a:solidFill>
                <a:latin typeface="Calibri"/>
                <a:ea typeface="Calibri"/>
                <a:cs typeface="Calibri"/>
                <a:sym typeface="Calibri"/>
              </a:rPr>
              <a:t> </a:t>
            </a:r>
            <a:r>
              <a:rPr lang="en-US" sz="2400" b="1" i="0" u="none" dirty="0" err="1" smtClean="0">
                <a:solidFill>
                  <a:schemeClr val="dk1"/>
                </a:solidFill>
                <a:latin typeface="Calibri"/>
                <a:ea typeface="Calibri"/>
                <a:cs typeface="Calibri"/>
                <a:sym typeface="Calibri"/>
              </a:rPr>
              <a:t>insuliinihormonin</a:t>
            </a:r>
            <a:r>
              <a:rPr lang="en-US" sz="2400" b="1" i="0" u="none" dirty="0" smtClean="0">
                <a:solidFill>
                  <a:schemeClr val="dk1"/>
                </a:solidFill>
                <a:latin typeface="Calibri"/>
                <a:ea typeface="Calibri"/>
                <a:cs typeface="Calibri"/>
                <a:sym typeface="Calibri"/>
              </a:rPr>
              <a:t> </a:t>
            </a:r>
            <a:r>
              <a:rPr lang="en-US" sz="2400" b="1" i="0" u="none" dirty="0" err="1" smtClean="0">
                <a:solidFill>
                  <a:schemeClr val="dk1"/>
                </a:solidFill>
                <a:latin typeface="Calibri"/>
                <a:ea typeface="Calibri"/>
                <a:cs typeface="Calibri"/>
                <a:sym typeface="Calibri"/>
              </a:rPr>
              <a:t>vähäisyys</a:t>
            </a:r>
            <a:r>
              <a:rPr lang="en-US" sz="2400" b="1" i="0" u="none" dirty="0" smtClean="0">
                <a:solidFill>
                  <a:schemeClr val="dk1"/>
                </a:solidFill>
                <a:latin typeface="Calibri"/>
                <a:ea typeface="Calibri"/>
                <a:cs typeface="Calibri"/>
                <a:sym typeface="Calibri"/>
              </a:rPr>
              <a:t>, </a:t>
            </a:r>
            <a:r>
              <a:rPr lang="en-US" sz="2400" b="1" i="0" u="none" dirty="0" err="1" smtClean="0">
                <a:solidFill>
                  <a:schemeClr val="dk1"/>
                </a:solidFill>
                <a:latin typeface="Calibri"/>
                <a:ea typeface="Calibri"/>
                <a:cs typeface="Calibri"/>
                <a:sym typeface="Calibri"/>
              </a:rPr>
              <a:t>puuttuminen</a:t>
            </a:r>
            <a:r>
              <a:rPr lang="en-US" sz="2400" b="1" i="0" u="none" dirty="0" smtClean="0">
                <a:solidFill>
                  <a:schemeClr val="dk1"/>
                </a:solidFill>
                <a:latin typeface="Calibri"/>
                <a:ea typeface="Calibri"/>
                <a:cs typeface="Calibri"/>
                <a:sym typeface="Calibri"/>
              </a:rPr>
              <a:t> </a:t>
            </a:r>
            <a:r>
              <a:rPr lang="en-US" sz="2400" b="1" i="0" u="none" dirty="0" err="1" smtClean="0">
                <a:solidFill>
                  <a:schemeClr val="dk1"/>
                </a:solidFill>
                <a:latin typeface="Calibri"/>
                <a:ea typeface="Calibri"/>
                <a:cs typeface="Calibri"/>
                <a:sym typeface="Calibri"/>
              </a:rPr>
              <a:t>kokonaan</a:t>
            </a:r>
            <a:r>
              <a:rPr lang="en-US" sz="2400" b="1" i="0" u="none" dirty="0" smtClean="0">
                <a:solidFill>
                  <a:schemeClr val="dk1"/>
                </a:solidFill>
                <a:latin typeface="Calibri"/>
                <a:ea typeface="Calibri"/>
                <a:cs typeface="Calibri"/>
                <a:sym typeface="Calibri"/>
              </a:rPr>
              <a:t> tai </a:t>
            </a:r>
            <a:r>
              <a:rPr lang="en-US" sz="2400" b="1" i="0" u="none" dirty="0" err="1" smtClean="0">
                <a:solidFill>
                  <a:schemeClr val="dk1"/>
                </a:solidFill>
                <a:latin typeface="Calibri"/>
                <a:ea typeface="Calibri"/>
                <a:cs typeface="Calibri"/>
                <a:sym typeface="Calibri"/>
              </a:rPr>
              <a:t>heikentynyt</a:t>
            </a:r>
            <a:r>
              <a:rPr lang="en-US" sz="2400" b="1" i="0" u="none" dirty="0" smtClean="0">
                <a:solidFill>
                  <a:schemeClr val="dk1"/>
                </a:solidFill>
                <a:latin typeface="Calibri"/>
                <a:ea typeface="Calibri"/>
                <a:cs typeface="Calibri"/>
                <a:sym typeface="Calibri"/>
              </a:rPr>
              <a:t> </a:t>
            </a:r>
            <a:r>
              <a:rPr lang="en-US" sz="2400" b="1" i="0" u="none" dirty="0" err="1" smtClean="0">
                <a:solidFill>
                  <a:schemeClr val="dk1"/>
                </a:solidFill>
                <a:latin typeface="Calibri"/>
                <a:ea typeface="Calibri"/>
                <a:cs typeface="Calibri"/>
                <a:sym typeface="Calibri"/>
              </a:rPr>
              <a:t>teho</a:t>
            </a:r>
            <a:r>
              <a:rPr lang="en-US" sz="2400" b="1" i="0" u="none" dirty="0" smtClean="0">
                <a:solidFill>
                  <a:schemeClr val="dk1"/>
                </a:solidFill>
                <a:latin typeface="Calibri"/>
                <a:ea typeface="Calibri"/>
                <a:cs typeface="Calibri"/>
                <a:sym typeface="Calibri"/>
              </a:rPr>
              <a:t>”</a:t>
            </a:r>
            <a:endParaRPr lang="en-US" sz="2400" b="1" i="0" u="none"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2977AC49-B4E2-405A-BA85-5373EBB26011}"/>
              </a:ext>
            </a:extLst>
          </p:cNvPr>
          <p:cNvSpPr>
            <a:spLocks noGrp="1"/>
          </p:cNvSpPr>
          <p:nvPr>
            <p:ph type="title"/>
          </p:nvPr>
        </p:nvSpPr>
        <p:spPr/>
        <p:txBody>
          <a:bodyPr/>
          <a:lstStyle/>
          <a:p>
            <a:r>
              <a:rPr lang="fi-FI" dirty="0"/>
              <a:t>Määritelmä </a:t>
            </a:r>
          </a:p>
        </p:txBody>
      </p:sp>
      <p:sp>
        <p:nvSpPr>
          <p:cNvPr id="3" name="Tekstin paikkamerkki 2">
            <a:extLst>
              <a:ext uri="{FF2B5EF4-FFF2-40B4-BE49-F238E27FC236}">
                <a16:creationId xmlns:a16="http://schemas.microsoft.com/office/drawing/2014/main" xmlns="" id="{6AB0E5A7-0FBA-4431-B149-5EB9638D4E7A}"/>
              </a:ext>
            </a:extLst>
          </p:cNvPr>
          <p:cNvSpPr>
            <a:spLocks noGrp="1"/>
          </p:cNvSpPr>
          <p:nvPr>
            <p:ph type="body" idx="1"/>
          </p:nvPr>
        </p:nvSpPr>
        <p:spPr/>
        <p:txBody>
          <a:bodyPr/>
          <a:lstStyle/>
          <a:p>
            <a:pPr marL="177800" indent="0">
              <a:buNone/>
            </a:pPr>
            <a:r>
              <a:rPr lang="fi-FI" dirty="0"/>
              <a:t>”Kansantaudeilla tarkoitetaan yleisesti sairauksia, joilla on suuri merkitys koko väestön terveydentilalle, kansanterveydelle. Tarkkaa määritelmää sille mitä "suuri merkitys kansanterveydelle" tarkoittaa ei ole. Kansantaudit ovat kuitenkin yleisiä väestössä ja lisäksi usein yleisiä kuolleisuuden aiheuttajia. </a:t>
            </a:r>
          </a:p>
          <a:p>
            <a:pPr marL="177800" indent="0">
              <a:buNone/>
            </a:pPr>
            <a:r>
              <a:rPr lang="fi-FI" dirty="0"/>
              <a:t>Kansantaudit vaikuttavat työkykyyn ja niiden hoito on terveydenhuollon palveluita vaativaa. Tästä johtuen kansantaudeilla on suuri vaikutus myös kansantaloudelle.”</a:t>
            </a:r>
          </a:p>
          <a:p>
            <a:pPr marL="177800" indent="0">
              <a:buNone/>
            </a:pPr>
            <a:endParaRPr lang="fi-FI" dirty="0"/>
          </a:p>
          <a:p>
            <a:pPr marL="177800" indent="0">
              <a:buNone/>
            </a:pPr>
            <a:r>
              <a:rPr lang="fi-FI" dirty="0"/>
              <a:t>(määritelmä suoraan </a:t>
            </a:r>
            <a:r>
              <a:rPr lang="fi-FI" dirty="0" err="1"/>
              <a:t>thl:n</a:t>
            </a:r>
            <a:r>
              <a:rPr lang="fi-FI" dirty="0"/>
              <a:t> sivuilta)</a:t>
            </a:r>
          </a:p>
          <a:p>
            <a:endParaRPr lang="fi-FI" dirty="0"/>
          </a:p>
        </p:txBody>
      </p:sp>
    </p:spTree>
    <p:extLst>
      <p:ext uri="{BB962C8B-B14F-4D97-AF65-F5344CB8AC3E}">
        <p14:creationId xmlns:p14="http://schemas.microsoft.com/office/powerpoint/2010/main" val="2490106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endParaRPr sz="4400" b="0" i="0" u="none" strike="noStrike" cap="none">
              <a:solidFill>
                <a:schemeClr val="dk1"/>
              </a:solidFill>
              <a:latin typeface="Calibri"/>
              <a:ea typeface="Calibri"/>
              <a:cs typeface="Calibri"/>
              <a:sym typeface="Calibri"/>
            </a:endParaRPr>
          </a:p>
        </p:txBody>
      </p:sp>
      <p:sp>
        <p:nvSpPr>
          <p:cNvPr id="234" name="Shape 234"/>
          <p:cNvSpPr txBox="1">
            <a:spLocks noGrp="1"/>
          </p:cNvSpPr>
          <p:nvPr>
            <p:ph type="body" idx="1"/>
          </p:nvPr>
        </p:nvSpPr>
        <p:spPr>
          <a:xfrm>
            <a:off x="838200" y="1825625"/>
            <a:ext cx="10515599" cy="435133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None/>
            </a:pPr>
            <a:r>
              <a:rPr lang="en-US" sz="4400" b="1" i="0" u="sng" dirty="0" err="1">
                <a:solidFill>
                  <a:schemeClr val="dk1"/>
                </a:solidFill>
                <a:latin typeface="Calibri"/>
                <a:ea typeface="Calibri"/>
                <a:cs typeface="Calibri"/>
                <a:sym typeface="Calibri"/>
              </a:rPr>
              <a:t>Insuliini</a:t>
            </a:r>
            <a:r>
              <a:rPr lang="en-US" sz="4400" b="1" i="0" u="sng" dirty="0">
                <a:solidFill>
                  <a:schemeClr val="dk1"/>
                </a:solidFill>
                <a:latin typeface="Calibri"/>
                <a:ea typeface="Calibri"/>
                <a:cs typeface="Calibri"/>
                <a:sym typeface="Calibri"/>
              </a:rPr>
              <a:t> </a:t>
            </a:r>
            <a:r>
              <a:rPr lang="en-US" sz="4400" b="1" i="0" u="none" dirty="0">
                <a:solidFill>
                  <a:schemeClr val="dk1"/>
                </a:solidFill>
                <a:latin typeface="Calibri"/>
                <a:ea typeface="Calibri"/>
                <a:cs typeface="Calibri"/>
                <a:sym typeface="Calibri"/>
              </a:rPr>
              <a:t>on </a:t>
            </a:r>
            <a:r>
              <a:rPr lang="en-US" sz="4400" b="1" i="0" u="none" dirty="0" err="1">
                <a:solidFill>
                  <a:schemeClr val="dk1"/>
                </a:solidFill>
                <a:latin typeface="Calibri"/>
                <a:ea typeface="Calibri"/>
                <a:cs typeface="Calibri"/>
                <a:sym typeface="Calibri"/>
              </a:rPr>
              <a:t>haiman</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tuottama</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hormoni</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jonka</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tehtävä</a:t>
            </a:r>
            <a:r>
              <a:rPr lang="en-US" sz="4400" b="1" i="0" u="none" dirty="0">
                <a:solidFill>
                  <a:schemeClr val="dk1"/>
                </a:solidFill>
                <a:latin typeface="Calibri"/>
                <a:ea typeface="Calibri"/>
                <a:cs typeface="Calibri"/>
                <a:sym typeface="Calibri"/>
              </a:rPr>
              <a:t> on </a:t>
            </a:r>
            <a:r>
              <a:rPr lang="en-US" sz="4400" b="1" i="0" u="none" dirty="0" err="1">
                <a:solidFill>
                  <a:schemeClr val="dk1"/>
                </a:solidFill>
                <a:latin typeface="Calibri"/>
                <a:ea typeface="Calibri"/>
                <a:cs typeface="Calibri"/>
                <a:sym typeface="Calibri"/>
              </a:rPr>
              <a:t>siirtää</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veressä</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oleva</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sokeri</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soluihin</a:t>
            </a:r>
            <a:r>
              <a:rPr lang="en-US" sz="4400" b="1" i="0" u="none" dirty="0">
                <a:solidFill>
                  <a:schemeClr val="dk1"/>
                </a:solidFill>
                <a:latin typeface="Calibri"/>
                <a:ea typeface="Calibri"/>
                <a:cs typeface="Calibri"/>
                <a:sym typeface="Calibri"/>
              </a:rPr>
              <a:t> </a:t>
            </a:r>
            <a:r>
              <a:rPr lang="en-US" sz="4400" b="1" i="0" u="none" dirty="0" err="1">
                <a:solidFill>
                  <a:schemeClr val="dk1"/>
                </a:solidFill>
                <a:latin typeface="Calibri"/>
                <a:ea typeface="Calibri"/>
                <a:cs typeface="Calibri"/>
                <a:sym typeface="Calibri"/>
              </a:rPr>
              <a:t>energianlähteeksi</a:t>
            </a:r>
            <a:r>
              <a:rPr lang="en-US" sz="4400" b="1" i="0" u="none" dirty="0">
                <a:solidFill>
                  <a:schemeClr val="dk1"/>
                </a:solidFill>
                <a:latin typeface="Calibri"/>
                <a:ea typeface="Calibri"/>
                <a:cs typeface="Calibri"/>
                <a:sym typeface="Calibri"/>
              </a:rPr>
              <a:t> </a:t>
            </a:r>
            <a:r>
              <a:rPr lang="en-US" sz="4400" b="1" dirty="0"/>
              <a:t>ja </a:t>
            </a:r>
            <a:r>
              <a:rPr lang="en-US" sz="4400" b="1" dirty="0" err="1"/>
              <a:t>estää</a:t>
            </a:r>
            <a:r>
              <a:rPr lang="en-US" sz="4400" b="1" dirty="0"/>
              <a:t> </a:t>
            </a:r>
            <a:r>
              <a:rPr lang="en-US" sz="4400" b="1" dirty="0" err="1"/>
              <a:t>veren</a:t>
            </a:r>
            <a:r>
              <a:rPr lang="en-US" sz="4400" b="1" dirty="0"/>
              <a:t> </a:t>
            </a:r>
            <a:r>
              <a:rPr lang="en-US" sz="4400" b="1" dirty="0" err="1"/>
              <a:t>glukoosipitoisuuden</a:t>
            </a:r>
            <a:r>
              <a:rPr lang="en-US" sz="4400" b="1" dirty="0"/>
              <a:t> </a:t>
            </a:r>
            <a:r>
              <a:rPr lang="en-US" sz="4400" b="1" dirty="0" err="1"/>
              <a:t>liiallista</a:t>
            </a:r>
            <a:r>
              <a:rPr lang="en-US" sz="4400" b="1" dirty="0"/>
              <a:t> </a:t>
            </a:r>
            <a:r>
              <a:rPr lang="en-US" sz="4400" b="1" dirty="0" err="1"/>
              <a:t>nousua</a:t>
            </a:r>
            <a:r>
              <a:rPr lang="en-US" sz="4400" b="1"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endParaRPr/>
          </a:p>
        </p:txBody>
      </p:sp>
      <p:sp>
        <p:nvSpPr>
          <p:cNvPr id="240" name="Shape 240"/>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lvl="0">
              <a:spcBef>
                <a:spcPts val="0"/>
              </a:spcBef>
              <a:buNone/>
            </a:pPr>
            <a:r>
              <a:rPr lang="en-US" sz="3600" b="1"/>
              <a:t>Glukagoni-hormonia erittyy, jos verensokeri on laskemassa liian alas. Glukagoni lisää maksan glukoosituottoa</a:t>
            </a:r>
          </a:p>
          <a:p>
            <a:pPr lvl="0">
              <a:spcBef>
                <a:spcPts val="0"/>
              </a:spcBef>
              <a:buNone/>
            </a:pPr>
            <a:r>
              <a:rPr lang="en-US" sz="3600" b="1"/>
              <a:t>-&gt; normaali verensokeriarvo on insuliinin ja glukagonin vuoropuhelua (terveellä 4-8 mmol/l.)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endParaRPr/>
          </a:p>
        </p:txBody>
      </p:sp>
      <p:sp>
        <p:nvSpPr>
          <p:cNvPr id="246" name="Shape 246"/>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lvl="0">
              <a:spcBef>
                <a:spcPts val="0"/>
              </a:spcBef>
              <a:buNone/>
            </a:pPr>
            <a:r>
              <a:rPr lang="en-US" dirty="0" err="1" smtClean="0"/>
              <a:t>Katso</a:t>
            </a:r>
            <a:r>
              <a:rPr lang="en-US" dirty="0" smtClean="0"/>
              <a:t> </a:t>
            </a:r>
            <a:r>
              <a:rPr lang="en-US" dirty="0" err="1" smtClean="0"/>
              <a:t>verensokerin</a:t>
            </a:r>
            <a:r>
              <a:rPr lang="en-US" dirty="0" smtClean="0"/>
              <a:t> </a:t>
            </a:r>
            <a:r>
              <a:rPr lang="en-US" dirty="0" err="1" smtClean="0"/>
              <a:t>säätely</a:t>
            </a:r>
            <a:r>
              <a:rPr lang="en-US" dirty="0" smtClean="0"/>
              <a:t> s. 177 ja  </a:t>
            </a:r>
            <a:r>
              <a:rPr lang="en-US" dirty="0" err="1"/>
              <a:t>kuva</a:t>
            </a:r>
            <a:r>
              <a:rPr lang="en-US" dirty="0"/>
              <a:t> </a:t>
            </a:r>
            <a:r>
              <a:rPr lang="en-US" dirty="0" err="1"/>
              <a:t>terveen</a:t>
            </a:r>
            <a:r>
              <a:rPr lang="en-US" dirty="0"/>
              <a:t> ja </a:t>
            </a:r>
            <a:r>
              <a:rPr lang="en-US" dirty="0" err="1"/>
              <a:t>tyypin</a:t>
            </a:r>
            <a:r>
              <a:rPr lang="en-US" dirty="0"/>
              <a:t> 1 </a:t>
            </a:r>
            <a:r>
              <a:rPr lang="en-US" dirty="0" err="1"/>
              <a:t>diabetesta</a:t>
            </a:r>
            <a:r>
              <a:rPr lang="en-US" dirty="0"/>
              <a:t> </a:t>
            </a:r>
            <a:r>
              <a:rPr lang="en-US" dirty="0" err="1"/>
              <a:t>sairastavan</a:t>
            </a:r>
            <a:r>
              <a:rPr lang="en-US" dirty="0"/>
              <a:t> </a:t>
            </a:r>
            <a:r>
              <a:rPr lang="en-US" dirty="0" err="1"/>
              <a:t>henkilön</a:t>
            </a:r>
            <a:r>
              <a:rPr lang="en-US" dirty="0"/>
              <a:t> </a:t>
            </a:r>
            <a:r>
              <a:rPr lang="en-US" dirty="0" err="1"/>
              <a:t>haiman</a:t>
            </a:r>
            <a:r>
              <a:rPr lang="en-US" dirty="0"/>
              <a:t> ja </a:t>
            </a:r>
            <a:r>
              <a:rPr lang="en-US" dirty="0" err="1"/>
              <a:t>insuliinin</a:t>
            </a:r>
            <a:r>
              <a:rPr lang="en-US" dirty="0"/>
              <a:t> </a:t>
            </a:r>
            <a:r>
              <a:rPr lang="en-US" dirty="0" err="1" smtClean="0"/>
              <a:t>toiminnasta</a:t>
            </a:r>
            <a:r>
              <a:rPr lang="en-US" dirty="0"/>
              <a:t> </a:t>
            </a:r>
            <a:r>
              <a:rPr lang="en-US" dirty="0" smtClean="0"/>
              <a:t>s. 178</a:t>
            </a:r>
            <a:endParaRPr lang="en-US" dirty="0"/>
          </a:p>
          <a:p>
            <a:pPr lvl="0">
              <a:spcBef>
                <a:spcPts val="0"/>
              </a:spcBef>
              <a:buNone/>
            </a:pPr>
            <a:endParaRPr dirty="0"/>
          </a:p>
          <a:p>
            <a:pPr lvl="0">
              <a:spcBef>
                <a:spcPts val="0"/>
              </a:spcBef>
              <a:buNone/>
            </a:pPr>
            <a:r>
              <a:rPr lang="en-US" dirty="0"/>
              <a:t>TERVE1 </a:t>
            </a:r>
            <a:r>
              <a:rPr lang="en-US" dirty="0" smtClean="0"/>
              <a:t>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Tyypin 1 diabetes</a:t>
            </a:r>
          </a:p>
        </p:txBody>
      </p:sp>
      <p:sp>
        <p:nvSpPr>
          <p:cNvPr id="252" name="Shape 252"/>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marL="457200" lvl="0" indent="-228600" rtl="0">
              <a:spcBef>
                <a:spcPts val="0"/>
              </a:spcBef>
            </a:pPr>
            <a:r>
              <a:rPr lang="en-US" dirty="0" err="1"/>
              <a:t>Haiman</a:t>
            </a:r>
            <a:r>
              <a:rPr lang="en-US" dirty="0"/>
              <a:t> </a:t>
            </a:r>
            <a:r>
              <a:rPr lang="en-US" dirty="0" err="1"/>
              <a:t>Langerhansin</a:t>
            </a:r>
            <a:r>
              <a:rPr lang="en-US" dirty="0"/>
              <a:t> </a:t>
            </a:r>
            <a:r>
              <a:rPr lang="en-US" dirty="0" err="1"/>
              <a:t>saarekkeet</a:t>
            </a:r>
            <a:r>
              <a:rPr lang="en-US" dirty="0"/>
              <a:t> </a:t>
            </a:r>
            <a:r>
              <a:rPr lang="en-US" dirty="0" err="1"/>
              <a:t>ovat</a:t>
            </a:r>
            <a:r>
              <a:rPr lang="en-US" dirty="0"/>
              <a:t> </a:t>
            </a:r>
            <a:r>
              <a:rPr lang="en-US" dirty="0" err="1"/>
              <a:t>vähitellen</a:t>
            </a:r>
            <a:r>
              <a:rPr lang="en-US" dirty="0"/>
              <a:t> </a:t>
            </a:r>
            <a:r>
              <a:rPr lang="en-US" dirty="0" err="1"/>
              <a:t>tuhoutuneet</a:t>
            </a:r>
            <a:r>
              <a:rPr lang="en-US" dirty="0"/>
              <a:t> </a:t>
            </a:r>
            <a:r>
              <a:rPr lang="en-US" dirty="0" err="1"/>
              <a:t>autoimmuuni-ilmiön</a:t>
            </a:r>
            <a:r>
              <a:rPr lang="en-US" dirty="0"/>
              <a:t> </a:t>
            </a:r>
            <a:r>
              <a:rPr lang="en-US" dirty="0" err="1"/>
              <a:t>seurauksena</a:t>
            </a:r>
            <a:r>
              <a:rPr lang="en-US" dirty="0"/>
              <a:t> -&gt; </a:t>
            </a:r>
            <a:r>
              <a:rPr lang="en-US" dirty="0" err="1"/>
              <a:t>insuliinia</a:t>
            </a:r>
            <a:r>
              <a:rPr lang="en-US" dirty="0"/>
              <a:t> </a:t>
            </a:r>
            <a:r>
              <a:rPr lang="en-US" dirty="0" err="1"/>
              <a:t>ei</a:t>
            </a:r>
            <a:r>
              <a:rPr lang="en-US" dirty="0"/>
              <a:t> </a:t>
            </a:r>
            <a:r>
              <a:rPr lang="en-US" dirty="0" err="1" smtClean="0"/>
              <a:t>erity</a:t>
            </a:r>
            <a:r>
              <a:rPr lang="en-US" dirty="0" smtClean="0"/>
              <a:t> -&gt; </a:t>
            </a:r>
            <a:r>
              <a:rPr lang="en-US" dirty="0" err="1" smtClean="0"/>
              <a:t>verensokeri</a:t>
            </a:r>
            <a:r>
              <a:rPr lang="en-US" dirty="0" smtClean="0"/>
              <a:t> </a:t>
            </a:r>
            <a:r>
              <a:rPr lang="en-US" dirty="0" err="1" smtClean="0"/>
              <a:t>nousee</a:t>
            </a:r>
            <a:endParaRPr lang="en-US" dirty="0"/>
          </a:p>
          <a:p>
            <a:pPr marL="457200" lvl="0" indent="-228600" rtl="0">
              <a:spcBef>
                <a:spcPts val="0"/>
              </a:spcBef>
            </a:pPr>
            <a:r>
              <a:rPr lang="en-US" dirty="0" err="1"/>
              <a:t>Puhkeaa</a:t>
            </a:r>
            <a:r>
              <a:rPr lang="en-US" dirty="0"/>
              <a:t> </a:t>
            </a:r>
            <a:r>
              <a:rPr lang="en-US" dirty="0" err="1"/>
              <a:t>tavallisesti</a:t>
            </a:r>
            <a:r>
              <a:rPr lang="en-US" dirty="0"/>
              <a:t> </a:t>
            </a:r>
            <a:r>
              <a:rPr lang="en-US" dirty="0" err="1"/>
              <a:t>lapsuus</a:t>
            </a:r>
            <a:r>
              <a:rPr lang="en-US" dirty="0"/>
              <a:t>/</a:t>
            </a:r>
            <a:r>
              <a:rPr lang="en-US" dirty="0" err="1"/>
              <a:t>nuoruusiässä</a:t>
            </a:r>
            <a:endParaRPr lang="en-US" dirty="0"/>
          </a:p>
          <a:p>
            <a:pPr marL="457200" lvl="0" indent="-228600">
              <a:spcBef>
                <a:spcPts val="0"/>
              </a:spcBef>
            </a:pPr>
            <a:r>
              <a:rPr lang="en-US" dirty="0" err="1"/>
              <a:t>Monitekijäinen</a:t>
            </a:r>
            <a:r>
              <a:rPr lang="en-US" dirty="0"/>
              <a:t> </a:t>
            </a:r>
            <a:r>
              <a:rPr lang="en-US" dirty="0" err="1"/>
              <a:t>sairaus</a:t>
            </a:r>
            <a:r>
              <a:rPr lang="en-US" dirty="0"/>
              <a:t>, </a:t>
            </a:r>
            <a:r>
              <a:rPr lang="en-US" dirty="0" err="1"/>
              <a:t>kaikkia</a:t>
            </a:r>
            <a:r>
              <a:rPr lang="en-US" dirty="0"/>
              <a:t> </a:t>
            </a:r>
            <a:r>
              <a:rPr lang="en-US" dirty="0" err="1"/>
              <a:t>tautiprosessin</a:t>
            </a:r>
            <a:r>
              <a:rPr lang="en-US" dirty="0"/>
              <a:t> </a:t>
            </a:r>
            <a:r>
              <a:rPr lang="en-US" dirty="0" err="1"/>
              <a:t>selittäviä</a:t>
            </a:r>
            <a:r>
              <a:rPr lang="en-US" dirty="0"/>
              <a:t> </a:t>
            </a:r>
            <a:r>
              <a:rPr lang="en-US" dirty="0" err="1"/>
              <a:t>tekijöitä</a:t>
            </a:r>
            <a:r>
              <a:rPr lang="en-US" dirty="0"/>
              <a:t> </a:t>
            </a:r>
            <a:r>
              <a:rPr lang="en-US" dirty="0" err="1"/>
              <a:t>ei</a:t>
            </a:r>
            <a:r>
              <a:rPr lang="en-US" dirty="0"/>
              <a:t> </a:t>
            </a:r>
            <a:r>
              <a:rPr lang="en-US" dirty="0" err="1"/>
              <a:t>tunneta</a:t>
            </a:r>
            <a:r>
              <a:rPr lang="en-US" dirty="0"/>
              <a:t> (vain 10% </a:t>
            </a:r>
            <a:r>
              <a:rPr lang="en-US" dirty="0" err="1"/>
              <a:t>sairastuneista</a:t>
            </a:r>
            <a:r>
              <a:rPr lang="en-US" dirty="0"/>
              <a:t> </a:t>
            </a:r>
            <a:r>
              <a:rPr lang="en-US" dirty="0" err="1"/>
              <a:t>perinnöllinen</a:t>
            </a:r>
            <a:r>
              <a:rPr lang="en-US" dirty="0"/>
              <a:t> </a:t>
            </a:r>
            <a:r>
              <a:rPr lang="en-US" dirty="0" err="1"/>
              <a:t>alttius</a:t>
            </a:r>
            <a:r>
              <a:rPr lang="en-US" dirty="0" smtClean="0"/>
              <a:t>)</a:t>
            </a:r>
          </a:p>
          <a:p>
            <a:pPr marL="457200" lvl="0" indent="-228600">
              <a:spcBef>
                <a:spcPts val="0"/>
              </a:spcBef>
            </a:pPr>
            <a:endParaRPr lang="en-US" dirty="0"/>
          </a:p>
          <a:p>
            <a:pPr marL="457200" lvl="0" indent="-228600">
              <a:spcBef>
                <a:spcPts val="0"/>
              </a:spcBef>
            </a:pPr>
            <a:r>
              <a:rPr lang="en-US" dirty="0" err="1" smtClean="0"/>
              <a:t>Suomessa</a:t>
            </a:r>
            <a:r>
              <a:rPr lang="en-US" dirty="0" smtClean="0"/>
              <a:t> </a:t>
            </a:r>
            <a:r>
              <a:rPr lang="en-US" dirty="0" err="1" smtClean="0"/>
              <a:t>yleisempää</a:t>
            </a:r>
            <a:r>
              <a:rPr lang="en-US" dirty="0" smtClean="0"/>
              <a:t> </a:t>
            </a:r>
            <a:r>
              <a:rPr lang="en-US" dirty="0" err="1" smtClean="0"/>
              <a:t>kuin</a:t>
            </a:r>
            <a:r>
              <a:rPr lang="en-US" dirty="0" smtClean="0"/>
              <a:t> </a:t>
            </a:r>
            <a:r>
              <a:rPr lang="en-US" dirty="0" err="1" smtClean="0"/>
              <a:t>missään</a:t>
            </a:r>
            <a:r>
              <a:rPr lang="en-US" dirty="0" smtClean="0"/>
              <a:t> </a:t>
            </a:r>
            <a:r>
              <a:rPr lang="en-US" dirty="0" err="1" smtClean="0"/>
              <a:t>muualla</a:t>
            </a:r>
            <a:r>
              <a:rPr lang="en-US" dirty="0" smtClean="0"/>
              <a:t> </a:t>
            </a:r>
            <a:r>
              <a:rPr lang="en-US" dirty="0" err="1" smtClean="0"/>
              <a:t>maailmassa</a:t>
            </a:r>
            <a:r>
              <a:rPr lang="en-US" dirty="0" smtClean="0"/>
              <a:t> (</a:t>
            </a:r>
            <a:r>
              <a:rPr lang="en-US" dirty="0" err="1" smtClean="0"/>
              <a:t>ei</a:t>
            </a:r>
            <a:r>
              <a:rPr lang="en-US" dirty="0" smtClean="0"/>
              <a:t> ole </a:t>
            </a:r>
            <a:r>
              <a:rPr lang="en-US" dirty="0" err="1" smtClean="0"/>
              <a:t>pystytty</a:t>
            </a:r>
            <a:r>
              <a:rPr lang="en-US" dirty="0" smtClean="0"/>
              <a:t> </a:t>
            </a:r>
            <a:r>
              <a:rPr lang="en-US" dirty="0" err="1" smtClean="0"/>
              <a:t>selvittämään</a:t>
            </a:r>
            <a:r>
              <a:rPr lang="en-US" dirty="0" smtClean="0"/>
              <a:t> </a:t>
            </a:r>
            <a:r>
              <a:rPr lang="en-US" dirty="0" err="1" smtClean="0"/>
              <a:t>syytä</a:t>
            </a:r>
            <a:r>
              <a:rPr lang="en-US" dirty="0" smtClean="0"/>
              <a:t>) </a:t>
            </a:r>
            <a:r>
              <a:rPr lang="en-US" dirty="0" err="1" smtClean="0"/>
              <a:t>Hygienia</a:t>
            </a:r>
            <a:r>
              <a:rPr lang="en-US" dirty="0" smtClean="0"/>
              <a: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1827200" y="228600"/>
            <a:ext cx="8540700" cy="10122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2800" b="1"/>
              <a:t>Tyypin 2 Diabeteksen syynä i</a:t>
            </a:r>
            <a:r>
              <a:rPr lang="en-US" sz="2800" b="1" i="0" u="none" strike="noStrike" cap="none">
                <a:solidFill>
                  <a:schemeClr val="dk1"/>
                </a:solidFill>
                <a:latin typeface="Calibri"/>
                <a:ea typeface="Calibri"/>
                <a:cs typeface="Calibri"/>
                <a:sym typeface="Calibri"/>
              </a:rPr>
              <a:t>nsuliiniresistenssi </a:t>
            </a:r>
            <a:br>
              <a:rPr lang="en-US" sz="2800" b="1" i="0" u="none" strike="noStrike" cap="none">
                <a:solidFill>
                  <a:schemeClr val="dk1"/>
                </a:solidFill>
                <a:latin typeface="Calibri"/>
                <a:ea typeface="Calibri"/>
                <a:cs typeface="Calibri"/>
                <a:sym typeface="Calibri"/>
              </a:rPr>
            </a:br>
            <a:endParaRPr lang="en-US" sz="2800" b="1" i="0" u="none" strike="noStrike" cap="none">
              <a:solidFill>
                <a:schemeClr val="dk1"/>
              </a:solidFill>
              <a:latin typeface="Calibri"/>
              <a:ea typeface="Calibri"/>
              <a:cs typeface="Calibri"/>
              <a:sym typeface="Calibri"/>
            </a:endParaRPr>
          </a:p>
        </p:txBody>
      </p:sp>
      <p:sp>
        <p:nvSpPr>
          <p:cNvPr id="258" name="Shape 258"/>
          <p:cNvSpPr txBox="1">
            <a:spLocks noGrp="1"/>
          </p:cNvSpPr>
          <p:nvPr>
            <p:ph type="body" idx="1"/>
          </p:nvPr>
        </p:nvSpPr>
        <p:spPr>
          <a:xfrm>
            <a:off x="1827211" y="1341437"/>
            <a:ext cx="8540750" cy="4757737"/>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1" i="0" u="none">
                <a:solidFill>
                  <a:schemeClr val="dk1"/>
                </a:solidFill>
                <a:latin typeface="Calibri"/>
                <a:ea typeface="Calibri"/>
                <a:cs typeface="Calibri"/>
                <a:sym typeface="Calibri"/>
              </a:rPr>
              <a:t>Insuliiniresistenssi</a:t>
            </a:r>
            <a:r>
              <a:rPr lang="en-US" b="1"/>
              <a:t> </a:t>
            </a:r>
            <a:r>
              <a:rPr lang="en-US"/>
              <a:t>= solut ovat tulleet vastustuskykyisiksi insuliinille -&gt; glukoosi ei pääse siirtymään soluihin -&gt; verensokeripitoisuus nousee</a:t>
            </a:r>
          </a:p>
          <a:p>
            <a:pPr marL="0" marR="0" lvl="0" indent="0" algn="l" rtl="0">
              <a:lnSpc>
                <a:spcPct val="90000"/>
              </a:lnSpc>
              <a:spcBef>
                <a:spcPts val="0"/>
              </a:spcBef>
              <a:spcAft>
                <a:spcPts val="0"/>
              </a:spcAft>
              <a:buNone/>
            </a:pPr>
            <a:endParaRPr/>
          </a:p>
          <a:p>
            <a:pPr marL="228600" marR="0" lvl="0" indent="-228600" algn="l" rtl="0">
              <a:lnSpc>
                <a:spcPct val="90000"/>
              </a:lnSpc>
              <a:spcBef>
                <a:spcPts val="0"/>
              </a:spcBef>
              <a:spcAft>
                <a:spcPts val="0"/>
              </a:spcAft>
              <a:buClr>
                <a:schemeClr val="dk1"/>
              </a:buClr>
              <a:buSzPct val="100000"/>
              <a:buFont typeface="Arial"/>
              <a:buChar char="►"/>
            </a:pPr>
            <a:r>
              <a:rPr lang="en-US"/>
              <a:t>Haima reagoi insuliiniresistenssiin tuottamalla enemmän insuliinia -&gt; verensokeri ei pysy tasaisena vaan jää koholle -&gt; vähitellen haiman kyky tuottaa insuliinia heikkenee -&gt; veren normaali glukoosipitoisuuden sääntely heikkenee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Tekstin paikkamerkki 2"/>
          <p:cNvSpPr>
            <a:spLocks noGrp="1"/>
          </p:cNvSpPr>
          <p:nvPr>
            <p:ph type="body" idx="1"/>
          </p:nvPr>
        </p:nvSpPr>
        <p:spPr/>
        <p:txBody>
          <a:bodyPr/>
          <a:lstStyle/>
          <a:p>
            <a:pPr marL="177800" indent="0">
              <a:buNone/>
            </a:pPr>
            <a:r>
              <a:rPr lang="fi-FI" dirty="0" smtClean="0"/>
              <a:t>Yhteiskunnan näkökulma</a:t>
            </a:r>
          </a:p>
          <a:p>
            <a:pPr>
              <a:buFontTx/>
              <a:buChar char="-"/>
            </a:pPr>
            <a:r>
              <a:rPr lang="fi-FI" dirty="0" smtClean="0"/>
              <a:t>Lääkkeet kuuluvat erityiskorvattaviin lääkkeisiin (ilmaisia)</a:t>
            </a:r>
          </a:p>
          <a:p>
            <a:pPr>
              <a:buFontTx/>
              <a:buChar char="-"/>
            </a:pPr>
            <a:r>
              <a:rPr lang="fi-FI" dirty="0" smtClean="0"/>
              <a:t>Lisäsairauksien hoito</a:t>
            </a:r>
          </a:p>
          <a:p>
            <a:pPr>
              <a:buFontTx/>
              <a:buChar char="-"/>
            </a:pPr>
            <a:r>
              <a:rPr lang="fi-FI" dirty="0" smtClean="0"/>
              <a:t>Sairaspoissaolot</a:t>
            </a:r>
          </a:p>
          <a:p>
            <a:pPr>
              <a:buFontTx/>
              <a:buChar char="-"/>
            </a:pPr>
            <a:r>
              <a:rPr lang="fi-FI" dirty="0" smtClean="0"/>
              <a:t>Työkyvyttömyys</a:t>
            </a:r>
          </a:p>
          <a:p>
            <a:pPr>
              <a:buFontTx/>
              <a:buChar char="-"/>
            </a:pPr>
            <a:r>
              <a:rPr lang="fi-FI" dirty="0" smtClean="0"/>
              <a:t>Ennenaikainen eläköityminen</a:t>
            </a:r>
          </a:p>
          <a:p>
            <a:pPr marL="177800" indent="0">
              <a:buNone/>
            </a:pPr>
            <a:r>
              <a:rPr lang="fi-FI" dirty="0" err="1" smtClean="0"/>
              <a:t>Mite</a:t>
            </a:r>
            <a:r>
              <a:rPr lang="fi-FI" dirty="0" smtClean="0"/>
              <a:t> voitaisiin estää?</a:t>
            </a:r>
            <a:endParaRPr lang="fi-FI" dirty="0"/>
          </a:p>
        </p:txBody>
      </p:sp>
    </p:spTree>
    <p:extLst>
      <p:ext uri="{BB962C8B-B14F-4D97-AF65-F5344CB8AC3E}">
        <p14:creationId xmlns:p14="http://schemas.microsoft.com/office/powerpoint/2010/main" val="11157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dirty="0" err="1" smtClean="0"/>
              <a:t>Määrittele</a:t>
            </a:r>
            <a:r>
              <a:rPr lang="en-US" dirty="0" smtClean="0"/>
              <a:t> </a:t>
            </a:r>
            <a:r>
              <a:rPr lang="en-US" dirty="0" err="1" smtClean="0"/>
              <a:t>käsitteet</a:t>
            </a:r>
            <a:r>
              <a:rPr lang="en-US" dirty="0" smtClean="0"/>
              <a:t> </a:t>
            </a:r>
            <a:r>
              <a:rPr lang="en-US" dirty="0" err="1" smtClean="0"/>
              <a:t>lyhyesti</a:t>
            </a:r>
            <a:endParaRPr lang="en-US" dirty="0"/>
          </a:p>
        </p:txBody>
      </p:sp>
      <p:sp>
        <p:nvSpPr>
          <p:cNvPr id="134" name="Shape 134"/>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lvl="0">
              <a:spcBef>
                <a:spcPts val="0"/>
              </a:spcBef>
              <a:buNone/>
            </a:pPr>
            <a:r>
              <a:rPr lang="fi-FI" dirty="0" smtClean="0"/>
              <a:t>-Hypoglykemia</a:t>
            </a:r>
          </a:p>
          <a:p>
            <a:pPr lvl="0">
              <a:spcBef>
                <a:spcPts val="0"/>
              </a:spcBef>
              <a:buNone/>
            </a:pPr>
            <a:endParaRPr lang="fi-FI" dirty="0"/>
          </a:p>
          <a:p>
            <a:pPr lvl="0">
              <a:spcBef>
                <a:spcPts val="0"/>
              </a:spcBef>
              <a:buNone/>
            </a:pPr>
            <a:r>
              <a:rPr lang="fi-FI" dirty="0" smtClean="0"/>
              <a:t>-Insuliinisokki</a:t>
            </a:r>
          </a:p>
          <a:p>
            <a:pPr lvl="0">
              <a:spcBef>
                <a:spcPts val="0"/>
              </a:spcBef>
              <a:buNone/>
            </a:pPr>
            <a:endParaRPr lang="fi-FI" dirty="0"/>
          </a:p>
          <a:p>
            <a:pPr marL="177800" lvl="0" indent="0">
              <a:spcBef>
                <a:spcPts val="0"/>
              </a:spcBef>
              <a:buNone/>
            </a:pPr>
            <a:r>
              <a:rPr lang="fi-FI" dirty="0" smtClean="0"/>
              <a:t>- Tyypin 1 diabetes</a:t>
            </a:r>
          </a:p>
          <a:p>
            <a:pPr marL="692150" lvl="0" indent="-514350">
              <a:spcBef>
                <a:spcPts val="0"/>
              </a:spcBef>
              <a:buAutoNum type="arabicPeriod"/>
            </a:pPr>
            <a:endParaRPr lang="fi-FI" dirty="0"/>
          </a:p>
          <a:p>
            <a:pPr marL="177800" lvl="0" indent="0">
              <a:spcBef>
                <a:spcPts val="0"/>
              </a:spcBef>
              <a:buNone/>
            </a:pPr>
            <a:r>
              <a:rPr lang="fi-FI" dirty="0" smtClean="0"/>
              <a:t>- Tyypin 2 diabetes</a:t>
            </a:r>
          </a:p>
          <a:p>
            <a:pPr marL="177800" lvl="0" indent="0">
              <a:spcBef>
                <a:spcPts val="0"/>
              </a:spcBef>
              <a:buNone/>
            </a:pPr>
            <a:endParaRPr lang="fi-FI" dirty="0"/>
          </a:p>
          <a:p>
            <a:pPr marL="177800" lvl="0" indent="0">
              <a:spcBef>
                <a:spcPts val="0"/>
              </a:spcBef>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Harjoittele vastaamaan…</a:t>
            </a:r>
            <a:endParaRPr lang="fi-FI" dirty="0"/>
          </a:p>
        </p:txBody>
      </p:sp>
      <p:sp>
        <p:nvSpPr>
          <p:cNvPr id="3" name="Tekstin paikkamerkki 2"/>
          <p:cNvSpPr>
            <a:spLocks noGrp="1"/>
          </p:cNvSpPr>
          <p:nvPr>
            <p:ph type="body" idx="1"/>
          </p:nvPr>
        </p:nvSpPr>
        <p:spPr>
          <a:xfrm>
            <a:off x="838200" y="1825625"/>
            <a:ext cx="10515599" cy="4740638"/>
          </a:xfrm>
        </p:spPr>
        <p:txBody>
          <a:bodyPr/>
          <a:lstStyle/>
          <a:p>
            <a:pPr marL="177800" indent="0">
              <a:buNone/>
            </a:pPr>
            <a:r>
              <a:rPr lang="fi-FI" dirty="0">
                <a:hlinkClick r:id="rId2"/>
              </a:rPr>
              <a:t>https://</a:t>
            </a:r>
            <a:r>
              <a:rPr lang="fi-FI" dirty="0" smtClean="0">
                <a:hlinkClick r:id="rId2"/>
              </a:rPr>
              <a:t>areena.yle.fi/1-1436628?autoplay=true</a:t>
            </a:r>
            <a:endParaRPr lang="fi-FI" dirty="0" smtClean="0"/>
          </a:p>
          <a:p>
            <a:pPr marL="177800" indent="0">
              <a:buNone/>
            </a:pPr>
            <a:endParaRPr lang="fi-FI" dirty="0"/>
          </a:p>
          <a:p>
            <a:r>
              <a:rPr lang="fi-FI" dirty="0"/>
              <a:t>Kuuntele Ylen Tiedevartti-radio-ohjelman jakso </a:t>
            </a:r>
            <a:r>
              <a:rPr lang="fi-FI" dirty="0">
                <a:hlinkClick r:id="rId2"/>
              </a:rPr>
              <a:t>Muistisairaudet</a:t>
            </a:r>
            <a:r>
              <a:rPr lang="fi-FI" dirty="0"/>
              <a:t> ja vastaa kysymyksiin.</a:t>
            </a:r>
          </a:p>
          <a:p>
            <a:r>
              <a:rPr lang="fi-FI" dirty="0"/>
              <a:t>Miksi muistisairauksien varhainen toteaminen on tärkeää?</a:t>
            </a:r>
          </a:p>
          <a:p>
            <a:r>
              <a:rPr lang="fi-FI" dirty="0"/>
              <a:t>Mitä kerrotaan perimän osuudesta muistisairauksissa?</a:t>
            </a:r>
          </a:p>
          <a:p>
            <a:r>
              <a:rPr lang="fi-FI" dirty="0"/>
              <a:t>Jos on perinyt muistisairauksille altistavan geenin, miten sairastumisriskiään voi pienentää?</a:t>
            </a:r>
          </a:p>
          <a:p>
            <a:r>
              <a:rPr lang="fi-FI" dirty="0"/>
              <a:t>Mistä erot miesten ja naisten sairastuvuudessa johtuvat?</a:t>
            </a:r>
          </a:p>
          <a:p>
            <a:pPr marL="177800" indent="0">
              <a:buNone/>
            </a:pPr>
            <a:endParaRPr lang="fi-FI" dirty="0"/>
          </a:p>
        </p:txBody>
      </p:sp>
    </p:spTree>
    <p:extLst>
      <p:ext uri="{BB962C8B-B14F-4D97-AF65-F5344CB8AC3E}">
        <p14:creationId xmlns:p14="http://schemas.microsoft.com/office/powerpoint/2010/main" val="3797689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3200" b="0" i="0" u="none" strike="noStrike" cap="none">
                <a:solidFill>
                  <a:schemeClr val="dk1"/>
                </a:solidFill>
                <a:latin typeface="Calibri"/>
                <a:ea typeface="Calibri"/>
                <a:cs typeface="Calibri"/>
                <a:sym typeface="Calibri"/>
              </a:rPr>
              <a:t>Suomalaiset kansantaudit THL:n mukaan</a:t>
            </a:r>
          </a:p>
        </p:txBody>
      </p:sp>
      <p:sp>
        <p:nvSpPr>
          <p:cNvPr id="116" name="Shape 116"/>
          <p:cNvSpPr txBox="1">
            <a:spLocks noGrp="1"/>
          </p:cNvSpPr>
          <p:nvPr>
            <p:ph type="body" idx="1"/>
          </p:nvPr>
        </p:nvSpPr>
        <p:spPr>
          <a:xfrm>
            <a:off x="838200" y="1530625"/>
            <a:ext cx="9529761" cy="4568547"/>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400" b="0" i="0" u="none" strike="noStrike" cap="none" dirty="0" err="1">
                <a:solidFill>
                  <a:schemeClr val="dk1"/>
                </a:solidFill>
                <a:latin typeface="Calibri"/>
                <a:ea typeface="Calibri"/>
                <a:cs typeface="Calibri"/>
                <a:sym typeface="Calibri"/>
              </a:rPr>
              <a:t>Astma</a:t>
            </a:r>
            <a:r>
              <a:rPr lang="en-US" sz="2400" b="0" i="0" u="none" strike="noStrike" cap="none" dirty="0">
                <a:solidFill>
                  <a:schemeClr val="dk1"/>
                </a:solidFill>
                <a:latin typeface="Calibri"/>
                <a:ea typeface="Calibri"/>
                <a:cs typeface="Calibri"/>
                <a:sym typeface="Calibri"/>
              </a:rPr>
              <a:t> ja </a:t>
            </a:r>
            <a:r>
              <a:rPr lang="en-US" sz="2400" b="0" i="0" u="none" strike="noStrike" cap="none" dirty="0" err="1">
                <a:solidFill>
                  <a:schemeClr val="dk1"/>
                </a:solidFill>
                <a:latin typeface="Calibri"/>
                <a:ea typeface="Calibri"/>
                <a:cs typeface="Calibri"/>
                <a:sym typeface="Calibri"/>
              </a:rPr>
              <a:t>allergia</a:t>
            </a:r>
            <a:endParaRPr lang="en-US" sz="24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Diabetes</a:t>
            </a: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dirty="0" err="1">
                <a:solidFill>
                  <a:schemeClr val="dk1"/>
                </a:solidFill>
                <a:latin typeface="Calibri"/>
                <a:ea typeface="Calibri"/>
                <a:cs typeface="Calibri"/>
                <a:sym typeface="Calibri"/>
              </a:rPr>
              <a:t>Tuki</a:t>
            </a:r>
            <a:r>
              <a:rPr lang="en-US" sz="2400" b="0" i="0" u="none" strike="noStrike" cap="none" dirty="0">
                <a:solidFill>
                  <a:schemeClr val="dk1"/>
                </a:solidFill>
                <a:latin typeface="Calibri"/>
                <a:ea typeface="Calibri"/>
                <a:cs typeface="Calibri"/>
                <a:sym typeface="Calibri"/>
              </a:rPr>
              <a:t>- ja </a:t>
            </a:r>
            <a:r>
              <a:rPr lang="en-US" sz="2400" b="0" i="0" u="none" strike="noStrike" cap="none" dirty="0" err="1">
                <a:solidFill>
                  <a:schemeClr val="dk1"/>
                </a:solidFill>
                <a:latin typeface="Calibri"/>
                <a:ea typeface="Calibri"/>
                <a:cs typeface="Calibri"/>
                <a:sym typeface="Calibri"/>
              </a:rPr>
              <a:t>liikuntaelinsairaudet</a:t>
            </a:r>
            <a:endParaRPr lang="en-US" sz="24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dirty="0" err="1">
                <a:solidFill>
                  <a:schemeClr val="dk1"/>
                </a:solidFill>
                <a:latin typeface="Calibri"/>
                <a:ea typeface="Calibri"/>
                <a:cs typeface="Calibri"/>
                <a:sym typeface="Calibri"/>
              </a:rPr>
              <a:t>Syöpä</a:t>
            </a:r>
            <a:endParaRPr lang="en-US" sz="24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dirty="0" err="1">
                <a:solidFill>
                  <a:schemeClr val="dk1"/>
                </a:solidFill>
                <a:latin typeface="Calibri"/>
                <a:ea typeface="Calibri"/>
                <a:cs typeface="Calibri"/>
                <a:sym typeface="Calibri"/>
              </a:rPr>
              <a:t>Sydän</a:t>
            </a:r>
            <a:r>
              <a:rPr lang="en-US" sz="2400" b="0" i="0" u="none" strike="noStrike" cap="none" dirty="0">
                <a:solidFill>
                  <a:schemeClr val="dk1"/>
                </a:solidFill>
                <a:latin typeface="Calibri"/>
                <a:ea typeface="Calibri"/>
                <a:cs typeface="Calibri"/>
                <a:sym typeface="Calibri"/>
              </a:rPr>
              <a:t>- ja </a:t>
            </a:r>
            <a:r>
              <a:rPr lang="en-US" sz="2400" b="0" i="0" u="none" strike="noStrike" cap="none" dirty="0" err="1">
                <a:solidFill>
                  <a:schemeClr val="dk1"/>
                </a:solidFill>
                <a:latin typeface="Calibri"/>
                <a:ea typeface="Calibri"/>
                <a:cs typeface="Calibri"/>
                <a:sym typeface="Calibri"/>
              </a:rPr>
              <a:t>verisuonitaudit</a:t>
            </a:r>
            <a:endParaRPr lang="en-US" sz="24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dirty="0" err="1">
                <a:solidFill>
                  <a:schemeClr val="dk1"/>
                </a:solidFill>
                <a:latin typeface="Calibri"/>
                <a:ea typeface="Calibri"/>
                <a:cs typeface="Calibri"/>
                <a:sym typeface="Calibri"/>
              </a:rPr>
              <a:t>Keuhkoahtaumatauti</a:t>
            </a:r>
            <a:r>
              <a:rPr lang="en-US" sz="2400" b="0" i="0" u="none" strike="noStrike" cap="none" dirty="0">
                <a:solidFill>
                  <a:schemeClr val="dk1"/>
                </a:solidFill>
                <a:latin typeface="Calibri"/>
                <a:ea typeface="Calibri"/>
                <a:cs typeface="Calibri"/>
                <a:sym typeface="Calibri"/>
              </a:rPr>
              <a:t> ja </a:t>
            </a:r>
            <a:r>
              <a:rPr lang="en-US" sz="2400" b="0" i="0" u="none" strike="noStrike" cap="none" dirty="0" err="1">
                <a:solidFill>
                  <a:schemeClr val="dk1"/>
                </a:solidFill>
                <a:latin typeface="Calibri"/>
                <a:ea typeface="Calibri"/>
                <a:cs typeface="Calibri"/>
                <a:sym typeface="Calibri"/>
              </a:rPr>
              <a:t>krooninen</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keuhkoputkentulehdus</a:t>
            </a:r>
            <a:endParaRPr lang="en-US" sz="24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400" dirty="0" err="1"/>
              <a:t>Muistisairaudet</a:t>
            </a:r>
            <a:endParaRPr lang="en-US" sz="2400" dirty="0"/>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dirty="0" err="1">
                <a:solidFill>
                  <a:schemeClr val="dk1"/>
                </a:solidFill>
                <a:latin typeface="Calibri"/>
                <a:ea typeface="Calibri"/>
                <a:cs typeface="Calibri"/>
                <a:sym typeface="Calibri"/>
              </a:rPr>
              <a:t>Päihdeongelmat</a:t>
            </a:r>
            <a:endParaRPr lang="en-US" sz="24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strike="noStrike" cap="none" dirty="0" err="1">
                <a:solidFill>
                  <a:schemeClr val="dk1"/>
                </a:solidFill>
                <a:latin typeface="Calibri"/>
                <a:ea typeface="Calibri"/>
                <a:cs typeface="Calibri"/>
                <a:sym typeface="Calibri"/>
              </a:rPr>
              <a:t>Mielenterveysongelmat</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masennus</a:t>
            </a:r>
            <a:endParaRPr lang="en-US" sz="24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endParaRPr sz="24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r>
              <a:rPr lang="en-US" sz="2400" b="0" i="0" u="none" strike="noStrike" cap="none" dirty="0" err="1">
                <a:solidFill>
                  <a:schemeClr val="dk1"/>
                </a:solidFill>
                <a:latin typeface="Calibri"/>
                <a:ea typeface="Calibri"/>
                <a:cs typeface="Calibri"/>
                <a:sym typeface="Calibri"/>
              </a:rPr>
              <a:t>Lisää</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tietoa</a:t>
            </a:r>
            <a:r>
              <a:rPr lang="en-US" sz="2400" b="0" i="0" u="none" strike="noStrike" cap="none" dirty="0">
                <a:solidFill>
                  <a:schemeClr val="dk1"/>
                </a:solidFill>
                <a:latin typeface="Calibri"/>
                <a:ea typeface="Calibri"/>
                <a:cs typeface="Calibri"/>
                <a:sym typeface="Calibri"/>
              </a:rPr>
              <a:t> </a:t>
            </a:r>
            <a:r>
              <a:rPr lang="en-US" sz="2400" b="0" i="0" u="none" strike="noStrike" cap="none" dirty="0" err="1">
                <a:solidFill>
                  <a:schemeClr val="dk1"/>
                </a:solidFill>
                <a:latin typeface="Calibri"/>
                <a:ea typeface="Calibri"/>
                <a:cs typeface="Calibri"/>
                <a:sym typeface="Calibri"/>
              </a:rPr>
              <a:t>osoitteessa</a:t>
            </a:r>
            <a:r>
              <a:rPr lang="en-US" sz="2400" b="0" i="0" u="none" strike="noStrike" cap="none" dirty="0">
                <a:solidFill>
                  <a:schemeClr val="dk1"/>
                </a:solidFill>
                <a:latin typeface="Calibri"/>
                <a:ea typeface="Calibri"/>
                <a:cs typeface="Calibri"/>
                <a:sym typeface="Calibri"/>
              </a:rPr>
              <a:t> </a:t>
            </a:r>
            <a:r>
              <a:rPr lang="en-US" sz="2400" b="0" i="0" u="sng" strike="noStrike" cap="none" dirty="0">
                <a:solidFill>
                  <a:schemeClr val="hlink"/>
                </a:solidFill>
                <a:latin typeface="Calibri"/>
                <a:ea typeface="Calibri"/>
                <a:cs typeface="Calibri"/>
                <a:sym typeface="Calibri"/>
                <a:hlinkClick r:id="rId3"/>
              </a:rPr>
              <a:t>www.thl.fi</a:t>
            </a:r>
          </a:p>
          <a:p>
            <a:pPr marL="228600" marR="0" lvl="0" indent="-228600" algn="l" rtl="0">
              <a:lnSpc>
                <a:spcPct val="90000"/>
              </a:lnSpc>
              <a:spcBef>
                <a:spcPts val="1000"/>
              </a:spcBef>
              <a:spcAft>
                <a:spcPts val="0"/>
              </a:spcAft>
              <a:buClr>
                <a:schemeClr val="dk1"/>
              </a:buClr>
              <a:buSzPct val="25000"/>
              <a:buFont typeface="Arial"/>
              <a:buNone/>
            </a:pPr>
            <a:endParaRPr sz="24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None/>
            </a:pPr>
            <a:endParaRPr sz="2800" b="0" i="0" u="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Ihmisen terveyteen vaikuttavat</a:t>
            </a:r>
          </a:p>
        </p:txBody>
      </p:sp>
      <p:pic>
        <p:nvPicPr>
          <p:cNvPr id="122" name="Shape 122"/>
          <p:cNvPicPr preferRelativeResize="0">
            <a:picLocks noGrp="1"/>
          </p:cNvPicPr>
          <p:nvPr>
            <p:ph type="body" idx="1"/>
          </p:nvPr>
        </p:nvPicPr>
        <p:blipFill rotWithShape="1">
          <a:blip r:embed="rId3">
            <a:alphaModFix/>
          </a:blip>
          <a:srcRect/>
          <a:stretch/>
        </p:blipFill>
        <p:spPr>
          <a:xfrm>
            <a:off x="1828800" y="1536700"/>
            <a:ext cx="8540750" cy="4565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dirty="0" err="1"/>
              <a:t>Yhteisiä</a:t>
            </a:r>
            <a:r>
              <a:rPr lang="en-US" dirty="0"/>
              <a:t> </a:t>
            </a:r>
            <a:r>
              <a:rPr lang="en-US" dirty="0" err="1"/>
              <a:t>tekijöitä</a:t>
            </a:r>
            <a:r>
              <a:rPr lang="en-US" dirty="0"/>
              <a:t>:</a:t>
            </a:r>
          </a:p>
        </p:txBody>
      </p:sp>
      <p:sp>
        <p:nvSpPr>
          <p:cNvPr id="128" name="Shape 128"/>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marL="0" lvl="0" indent="-69850">
              <a:lnSpc>
                <a:spcPct val="150000"/>
              </a:lnSpc>
              <a:spcBef>
                <a:spcPts val="0"/>
              </a:spcBef>
              <a:spcAft>
                <a:spcPts val="1100"/>
              </a:spcAft>
              <a:buClr>
                <a:schemeClr val="dk1"/>
              </a:buClr>
              <a:buSzPct val="45833"/>
              <a:buFont typeface="Arial"/>
              <a:buNone/>
            </a:pPr>
            <a:r>
              <a:rPr lang="en-US" sz="2400" dirty="0">
                <a:solidFill>
                  <a:srgbClr val="303030"/>
                </a:solidFill>
                <a:latin typeface="Arial"/>
                <a:ea typeface="Arial"/>
                <a:cs typeface="Arial"/>
                <a:sym typeface="Arial"/>
              </a:rPr>
              <a:t>Eri </a:t>
            </a:r>
            <a:r>
              <a:rPr lang="en-US" sz="2400" dirty="0" err="1">
                <a:solidFill>
                  <a:srgbClr val="303030"/>
                </a:solidFill>
                <a:latin typeface="Arial"/>
                <a:ea typeface="Arial"/>
                <a:cs typeface="Arial"/>
                <a:sym typeface="Arial"/>
              </a:rPr>
              <a:t>kansantaudeilla</a:t>
            </a:r>
            <a:r>
              <a:rPr lang="en-US" sz="2400" dirty="0">
                <a:solidFill>
                  <a:srgbClr val="303030"/>
                </a:solidFill>
                <a:latin typeface="Arial"/>
                <a:ea typeface="Arial"/>
                <a:cs typeface="Arial"/>
                <a:sym typeface="Arial"/>
              </a:rPr>
              <a:t> on </a:t>
            </a:r>
            <a:r>
              <a:rPr lang="en-US" sz="2400" dirty="0" err="1">
                <a:solidFill>
                  <a:srgbClr val="303030"/>
                </a:solidFill>
                <a:latin typeface="Arial"/>
                <a:ea typeface="Arial"/>
                <a:cs typeface="Arial"/>
                <a:sym typeface="Arial"/>
              </a:rPr>
              <a:t>samoja</a:t>
            </a:r>
            <a:r>
              <a:rPr lang="en-US" sz="2400" dirty="0">
                <a:solidFill>
                  <a:srgbClr val="303030"/>
                </a:solidFill>
                <a:latin typeface="Arial"/>
                <a:ea typeface="Arial"/>
                <a:cs typeface="Arial"/>
                <a:sym typeface="Arial"/>
              </a:rPr>
              <a:t> </a:t>
            </a:r>
            <a:r>
              <a:rPr lang="en-US" sz="2400" u="sng" dirty="0" err="1">
                <a:solidFill>
                  <a:srgbClr val="303030"/>
                </a:solidFill>
                <a:latin typeface="Arial"/>
                <a:ea typeface="Arial"/>
                <a:cs typeface="Arial"/>
                <a:sym typeface="Arial"/>
              </a:rPr>
              <a:t>riski</a:t>
            </a:r>
            <a:r>
              <a:rPr lang="en-US" sz="2400" u="sng" dirty="0">
                <a:solidFill>
                  <a:srgbClr val="303030"/>
                </a:solidFill>
                <a:latin typeface="Arial"/>
                <a:ea typeface="Arial"/>
                <a:cs typeface="Arial"/>
                <a:sym typeface="Arial"/>
              </a:rPr>
              <a:t>- ja </a:t>
            </a:r>
            <a:r>
              <a:rPr lang="en-US" sz="2400" u="sng" dirty="0" err="1">
                <a:solidFill>
                  <a:srgbClr val="303030"/>
                </a:solidFill>
                <a:latin typeface="Arial"/>
                <a:ea typeface="Arial"/>
                <a:cs typeface="Arial"/>
                <a:sym typeface="Arial"/>
              </a:rPr>
              <a:t>suojatekijöitä</a:t>
            </a:r>
            <a:r>
              <a:rPr lang="en-US" sz="2400" u="sng" dirty="0">
                <a:solidFill>
                  <a:srgbClr val="303030"/>
                </a:solidFill>
                <a:latin typeface="Arial"/>
                <a:ea typeface="Arial"/>
                <a:cs typeface="Arial"/>
                <a:sym typeface="Arial"/>
              </a:rPr>
              <a:t> </a:t>
            </a:r>
            <a:r>
              <a:rPr lang="en-US" sz="2400" dirty="0">
                <a:solidFill>
                  <a:srgbClr val="303030"/>
                </a:solidFill>
                <a:latin typeface="Arial"/>
                <a:ea typeface="Arial"/>
                <a:cs typeface="Arial"/>
                <a:sym typeface="Arial"/>
              </a:rPr>
              <a:t>-&gt; </a:t>
            </a:r>
            <a:r>
              <a:rPr lang="en-US" sz="2400" b="1" dirty="0" err="1">
                <a:solidFill>
                  <a:srgbClr val="303030"/>
                </a:solidFill>
                <a:latin typeface="Arial"/>
                <a:ea typeface="Arial"/>
                <a:cs typeface="Arial"/>
                <a:sym typeface="Arial"/>
              </a:rPr>
              <a:t>tupakointi</a:t>
            </a:r>
            <a:r>
              <a:rPr lang="en-US" sz="2400" dirty="0">
                <a:solidFill>
                  <a:srgbClr val="303030"/>
                </a:solidFill>
                <a:latin typeface="Arial"/>
                <a:ea typeface="Arial"/>
                <a:cs typeface="Arial"/>
                <a:sym typeface="Arial"/>
              </a:rPr>
              <a:t> </a:t>
            </a:r>
            <a:r>
              <a:rPr lang="en-US" sz="2400" dirty="0" err="1">
                <a:solidFill>
                  <a:srgbClr val="303030"/>
                </a:solidFill>
                <a:latin typeface="Arial"/>
                <a:ea typeface="Arial"/>
                <a:cs typeface="Arial"/>
                <a:sym typeface="Arial"/>
              </a:rPr>
              <a:t>lisää</a:t>
            </a:r>
            <a:r>
              <a:rPr lang="en-US" sz="2400" dirty="0">
                <a:solidFill>
                  <a:srgbClr val="303030"/>
                </a:solidFill>
                <a:latin typeface="Arial"/>
                <a:ea typeface="Arial"/>
                <a:cs typeface="Arial"/>
                <a:sym typeface="Arial"/>
              </a:rPr>
              <a:t> </a:t>
            </a:r>
            <a:r>
              <a:rPr lang="en-US" sz="2400" dirty="0" err="1">
                <a:solidFill>
                  <a:srgbClr val="303030"/>
                </a:solidFill>
                <a:latin typeface="Arial"/>
                <a:ea typeface="Arial"/>
                <a:cs typeface="Arial"/>
                <a:sym typeface="Arial"/>
              </a:rPr>
              <a:t>sydän</a:t>
            </a:r>
            <a:r>
              <a:rPr lang="en-US" sz="2400" dirty="0">
                <a:solidFill>
                  <a:srgbClr val="303030"/>
                </a:solidFill>
                <a:latin typeface="Arial"/>
                <a:ea typeface="Arial"/>
                <a:cs typeface="Arial"/>
                <a:sym typeface="Arial"/>
              </a:rPr>
              <a:t>- ja </a:t>
            </a:r>
            <a:r>
              <a:rPr lang="en-US" sz="2400" dirty="0" err="1">
                <a:solidFill>
                  <a:srgbClr val="303030"/>
                </a:solidFill>
                <a:latin typeface="Arial"/>
                <a:ea typeface="Arial"/>
                <a:cs typeface="Arial"/>
                <a:sym typeface="Arial"/>
              </a:rPr>
              <a:t>verisuonisairauksien</a:t>
            </a:r>
            <a:r>
              <a:rPr lang="en-US" sz="2400" dirty="0">
                <a:solidFill>
                  <a:srgbClr val="303030"/>
                </a:solidFill>
                <a:latin typeface="Arial"/>
                <a:ea typeface="Arial"/>
                <a:cs typeface="Arial"/>
                <a:sym typeface="Arial"/>
              </a:rPr>
              <a:t>, </a:t>
            </a:r>
            <a:r>
              <a:rPr lang="en-US" sz="2400" dirty="0" err="1">
                <a:solidFill>
                  <a:srgbClr val="303030"/>
                </a:solidFill>
                <a:latin typeface="Arial"/>
                <a:ea typeface="Arial"/>
                <a:cs typeface="Arial"/>
                <a:sym typeface="Arial"/>
              </a:rPr>
              <a:t>kroonisten</a:t>
            </a:r>
            <a:r>
              <a:rPr lang="en-US" sz="2400" dirty="0">
                <a:solidFill>
                  <a:srgbClr val="303030"/>
                </a:solidFill>
                <a:latin typeface="Arial"/>
                <a:ea typeface="Arial"/>
                <a:cs typeface="Arial"/>
                <a:sym typeface="Arial"/>
              </a:rPr>
              <a:t> </a:t>
            </a:r>
            <a:r>
              <a:rPr lang="en-US" sz="2400" dirty="0" err="1">
                <a:solidFill>
                  <a:srgbClr val="303030"/>
                </a:solidFill>
                <a:latin typeface="Arial"/>
                <a:ea typeface="Arial"/>
                <a:cs typeface="Arial"/>
                <a:sym typeface="Arial"/>
              </a:rPr>
              <a:t>keuhkosairauksien</a:t>
            </a:r>
            <a:r>
              <a:rPr lang="en-US" sz="2400" dirty="0">
                <a:solidFill>
                  <a:srgbClr val="303030"/>
                </a:solidFill>
                <a:latin typeface="Arial"/>
                <a:ea typeface="Arial"/>
                <a:cs typeface="Arial"/>
                <a:sym typeface="Arial"/>
              </a:rPr>
              <a:t>, </a:t>
            </a:r>
            <a:r>
              <a:rPr lang="en-US" sz="2400" dirty="0" err="1">
                <a:solidFill>
                  <a:srgbClr val="303030"/>
                </a:solidFill>
                <a:latin typeface="Arial"/>
                <a:ea typeface="Arial"/>
                <a:cs typeface="Arial"/>
                <a:sym typeface="Arial"/>
              </a:rPr>
              <a:t>muistisairauksien</a:t>
            </a:r>
            <a:r>
              <a:rPr lang="en-US" sz="2400" dirty="0">
                <a:solidFill>
                  <a:srgbClr val="303030"/>
                </a:solidFill>
                <a:latin typeface="Arial"/>
                <a:ea typeface="Arial"/>
                <a:cs typeface="Arial"/>
                <a:sym typeface="Arial"/>
              </a:rPr>
              <a:t> ja </a:t>
            </a:r>
            <a:r>
              <a:rPr lang="en-US" sz="2400" dirty="0" err="1">
                <a:solidFill>
                  <a:srgbClr val="303030"/>
                </a:solidFill>
                <a:latin typeface="Arial"/>
                <a:ea typeface="Arial"/>
                <a:cs typeface="Arial"/>
                <a:sym typeface="Arial"/>
              </a:rPr>
              <a:t>syöpien</a:t>
            </a:r>
            <a:r>
              <a:rPr lang="en-US" sz="2400" dirty="0">
                <a:solidFill>
                  <a:srgbClr val="303030"/>
                </a:solidFill>
                <a:latin typeface="Arial"/>
                <a:ea typeface="Arial"/>
                <a:cs typeface="Arial"/>
                <a:sym typeface="Arial"/>
              </a:rPr>
              <a:t> </a:t>
            </a:r>
            <a:r>
              <a:rPr lang="en-US" sz="2400" dirty="0" err="1">
                <a:solidFill>
                  <a:srgbClr val="303030"/>
                </a:solidFill>
                <a:latin typeface="Arial"/>
                <a:ea typeface="Arial"/>
                <a:cs typeface="Arial"/>
                <a:sym typeface="Arial"/>
              </a:rPr>
              <a:t>riskiä</a:t>
            </a:r>
            <a:r>
              <a:rPr lang="en-US" sz="2400" dirty="0">
                <a:solidFill>
                  <a:srgbClr val="303030"/>
                </a:solidFill>
                <a:latin typeface="Arial"/>
                <a:ea typeface="Arial"/>
                <a:cs typeface="Arial"/>
                <a:sym typeface="Arial"/>
              </a:rPr>
              <a:t>, </a:t>
            </a:r>
            <a:r>
              <a:rPr lang="en-US" sz="2400" b="1" dirty="0" err="1">
                <a:solidFill>
                  <a:srgbClr val="303030"/>
                </a:solidFill>
                <a:latin typeface="Arial"/>
                <a:ea typeface="Arial"/>
                <a:cs typeface="Arial"/>
                <a:sym typeface="Arial"/>
              </a:rPr>
              <a:t>liikunta</a:t>
            </a:r>
            <a:r>
              <a:rPr lang="en-US" sz="2400" dirty="0">
                <a:solidFill>
                  <a:srgbClr val="303030"/>
                </a:solidFill>
                <a:latin typeface="Arial"/>
                <a:ea typeface="Arial"/>
                <a:cs typeface="Arial"/>
                <a:sym typeface="Arial"/>
              </a:rPr>
              <a:t> </a:t>
            </a:r>
            <a:r>
              <a:rPr lang="en-US" sz="2400" dirty="0" err="1">
                <a:solidFill>
                  <a:srgbClr val="303030"/>
                </a:solidFill>
                <a:latin typeface="Arial"/>
                <a:ea typeface="Arial"/>
                <a:cs typeface="Arial"/>
                <a:sym typeface="Arial"/>
              </a:rPr>
              <a:t>taas</a:t>
            </a:r>
            <a:r>
              <a:rPr lang="en-US" sz="2400" dirty="0">
                <a:solidFill>
                  <a:srgbClr val="303030"/>
                </a:solidFill>
                <a:latin typeface="Arial"/>
                <a:ea typeface="Arial"/>
                <a:cs typeface="Arial"/>
                <a:sym typeface="Arial"/>
              </a:rPr>
              <a:t> </a:t>
            </a:r>
            <a:r>
              <a:rPr lang="en-US" sz="2400" dirty="0" err="1">
                <a:solidFill>
                  <a:srgbClr val="303030"/>
                </a:solidFill>
                <a:latin typeface="Arial"/>
                <a:ea typeface="Arial"/>
                <a:cs typeface="Arial"/>
                <a:sym typeface="Arial"/>
              </a:rPr>
              <a:t>suojaa</a:t>
            </a:r>
            <a:r>
              <a:rPr lang="en-US" sz="2400" dirty="0">
                <a:solidFill>
                  <a:srgbClr val="303030"/>
                </a:solidFill>
                <a:latin typeface="Arial"/>
                <a:ea typeface="Arial"/>
                <a:cs typeface="Arial"/>
                <a:sym typeface="Arial"/>
              </a:rPr>
              <a:t> </a:t>
            </a:r>
            <a:r>
              <a:rPr lang="en-US" sz="2400" dirty="0" err="1">
                <a:solidFill>
                  <a:srgbClr val="303030"/>
                </a:solidFill>
                <a:latin typeface="Arial"/>
                <a:ea typeface="Arial"/>
                <a:cs typeface="Arial"/>
                <a:sym typeface="Arial"/>
              </a:rPr>
              <a:t>lähes</a:t>
            </a:r>
            <a:r>
              <a:rPr lang="en-US" sz="2400" dirty="0">
                <a:solidFill>
                  <a:srgbClr val="303030"/>
                </a:solidFill>
                <a:latin typeface="Arial"/>
                <a:ea typeface="Arial"/>
                <a:cs typeface="Arial"/>
                <a:sym typeface="Arial"/>
              </a:rPr>
              <a:t> </a:t>
            </a:r>
            <a:r>
              <a:rPr lang="en-US" sz="2400" dirty="0" err="1">
                <a:solidFill>
                  <a:srgbClr val="303030"/>
                </a:solidFill>
                <a:latin typeface="Arial"/>
                <a:ea typeface="Arial"/>
                <a:cs typeface="Arial"/>
                <a:sym typeface="Arial"/>
              </a:rPr>
              <a:t>kaikkien</a:t>
            </a:r>
            <a:r>
              <a:rPr lang="en-US" sz="2400" dirty="0">
                <a:solidFill>
                  <a:srgbClr val="303030"/>
                </a:solidFill>
                <a:latin typeface="Arial"/>
                <a:ea typeface="Arial"/>
                <a:cs typeface="Arial"/>
                <a:sym typeface="Arial"/>
              </a:rPr>
              <a:t> </a:t>
            </a:r>
            <a:r>
              <a:rPr lang="en-US" sz="2400" dirty="0" err="1">
                <a:solidFill>
                  <a:srgbClr val="303030"/>
                </a:solidFill>
                <a:latin typeface="Arial"/>
                <a:ea typeface="Arial"/>
                <a:cs typeface="Arial"/>
                <a:sym typeface="Arial"/>
              </a:rPr>
              <a:t>kansantautien</a:t>
            </a:r>
            <a:r>
              <a:rPr lang="en-US" sz="2400" dirty="0">
                <a:solidFill>
                  <a:srgbClr val="303030"/>
                </a:solidFill>
                <a:latin typeface="Arial"/>
                <a:ea typeface="Arial"/>
                <a:cs typeface="Arial"/>
                <a:sym typeface="Arial"/>
              </a:rPr>
              <a:t> </a:t>
            </a:r>
            <a:r>
              <a:rPr lang="en-US" sz="2400" dirty="0" err="1">
                <a:solidFill>
                  <a:srgbClr val="303030"/>
                </a:solidFill>
                <a:latin typeface="Arial"/>
                <a:ea typeface="Arial"/>
                <a:cs typeface="Arial"/>
                <a:sym typeface="Arial"/>
              </a:rPr>
              <a:t>riskeiltä</a:t>
            </a:r>
            <a:r>
              <a:rPr lang="en-US" sz="2400" dirty="0">
                <a:solidFill>
                  <a:srgbClr val="303030"/>
                </a:solidFill>
                <a:latin typeface="Arial"/>
                <a:ea typeface="Arial"/>
                <a:cs typeface="Arial"/>
                <a:sym typeface="Arial"/>
              </a:rPr>
              <a:t>. </a:t>
            </a:r>
          </a:p>
          <a:p>
            <a:pPr marL="0" lvl="0" indent="0" rtl="0">
              <a:lnSpc>
                <a:spcPct val="150000"/>
              </a:lnSpc>
              <a:spcBef>
                <a:spcPts val="0"/>
              </a:spcBef>
              <a:spcAft>
                <a:spcPts val="1100"/>
              </a:spcAft>
              <a:buNone/>
            </a:pPr>
            <a:r>
              <a:rPr lang="en-US" sz="2400" dirty="0" err="1">
                <a:solidFill>
                  <a:srgbClr val="303030"/>
                </a:solidFill>
                <a:latin typeface="Arial"/>
                <a:ea typeface="Arial"/>
                <a:cs typeface="Arial"/>
                <a:sym typeface="Arial"/>
              </a:rPr>
              <a:t>Huomattava</a:t>
            </a:r>
            <a:r>
              <a:rPr lang="en-US" sz="2400" dirty="0">
                <a:solidFill>
                  <a:srgbClr val="303030"/>
                </a:solidFill>
                <a:latin typeface="Arial"/>
                <a:ea typeface="Arial"/>
                <a:cs typeface="Arial"/>
                <a:sym typeface="Arial"/>
              </a:rPr>
              <a:t> </a:t>
            </a:r>
            <a:r>
              <a:rPr lang="en-US" sz="2400" dirty="0" err="1">
                <a:solidFill>
                  <a:srgbClr val="303030"/>
                </a:solidFill>
                <a:latin typeface="Arial"/>
                <a:ea typeface="Arial"/>
                <a:cs typeface="Arial"/>
                <a:sym typeface="Arial"/>
              </a:rPr>
              <a:t>osa</a:t>
            </a:r>
            <a:r>
              <a:rPr lang="en-US" sz="2400" dirty="0">
                <a:solidFill>
                  <a:srgbClr val="303030"/>
                </a:solidFill>
                <a:latin typeface="Arial"/>
                <a:ea typeface="Arial"/>
                <a:cs typeface="Arial"/>
                <a:sym typeface="Arial"/>
              </a:rPr>
              <a:t> </a:t>
            </a:r>
            <a:r>
              <a:rPr lang="en-US" sz="2400" dirty="0" err="1">
                <a:solidFill>
                  <a:srgbClr val="303030"/>
                </a:solidFill>
                <a:latin typeface="Arial"/>
                <a:ea typeface="Arial"/>
                <a:cs typeface="Arial"/>
                <a:sym typeface="Arial"/>
              </a:rPr>
              <a:t>työikäisten</a:t>
            </a:r>
            <a:r>
              <a:rPr lang="en-US" sz="2400" dirty="0">
                <a:solidFill>
                  <a:srgbClr val="303030"/>
                </a:solidFill>
                <a:latin typeface="Arial"/>
                <a:ea typeface="Arial"/>
                <a:cs typeface="Arial"/>
                <a:sym typeface="Arial"/>
              </a:rPr>
              <a:t> </a:t>
            </a:r>
            <a:r>
              <a:rPr lang="en-US" sz="2400" dirty="0" err="1">
                <a:solidFill>
                  <a:srgbClr val="303030"/>
                </a:solidFill>
                <a:latin typeface="Arial"/>
                <a:ea typeface="Arial"/>
                <a:cs typeface="Arial"/>
                <a:sym typeface="Arial"/>
              </a:rPr>
              <a:t>kroonisista</a:t>
            </a:r>
            <a:r>
              <a:rPr lang="en-US" sz="2400" dirty="0">
                <a:solidFill>
                  <a:srgbClr val="303030"/>
                </a:solidFill>
                <a:latin typeface="Arial"/>
                <a:ea typeface="Arial"/>
                <a:cs typeface="Arial"/>
                <a:sym typeface="Arial"/>
              </a:rPr>
              <a:t> </a:t>
            </a:r>
            <a:r>
              <a:rPr lang="en-US" sz="2400" dirty="0" err="1">
                <a:solidFill>
                  <a:srgbClr val="303030"/>
                </a:solidFill>
                <a:latin typeface="Arial"/>
                <a:ea typeface="Arial"/>
                <a:cs typeface="Arial"/>
                <a:sym typeface="Arial"/>
              </a:rPr>
              <a:t>sairauksista</a:t>
            </a:r>
            <a:r>
              <a:rPr lang="en-US" sz="2400" dirty="0">
                <a:solidFill>
                  <a:srgbClr val="303030"/>
                </a:solidFill>
                <a:latin typeface="Arial"/>
                <a:ea typeface="Arial"/>
                <a:cs typeface="Arial"/>
                <a:sym typeface="Arial"/>
              </a:rPr>
              <a:t> on </a:t>
            </a:r>
            <a:r>
              <a:rPr lang="en-US" sz="2400" dirty="0" err="1">
                <a:solidFill>
                  <a:srgbClr val="303030"/>
                </a:solidFill>
                <a:latin typeface="Arial"/>
                <a:ea typeface="Arial"/>
                <a:cs typeface="Arial"/>
                <a:sym typeface="Arial"/>
              </a:rPr>
              <a:t>ehkäistävissä</a:t>
            </a:r>
            <a:r>
              <a:rPr lang="en-US" sz="2400" dirty="0">
                <a:solidFill>
                  <a:srgbClr val="303030"/>
                </a:solidFill>
                <a:latin typeface="Arial"/>
                <a:ea typeface="Arial"/>
                <a:cs typeface="Arial"/>
                <a:sym typeface="Arial"/>
              </a:rPr>
              <a:t> </a:t>
            </a:r>
            <a:r>
              <a:rPr lang="en-US" sz="2400" b="1" dirty="0" err="1">
                <a:solidFill>
                  <a:srgbClr val="303030"/>
                </a:solidFill>
                <a:latin typeface="Arial"/>
                <a:ea typeface="Arial"/>
                <a:cs typeface="Arial"/>
                <a:sym typeface="Arial"/>
              </a:rPr>
              <a:t>terveellisellä</a:t>
            </a:r>
            <a:r>
              <a:rPr lang="en-US" sz="2400" b="1" dirty="0">
                <a:solidFill>
                  <a:srgbClr val="303030"/>
                </a:solidFill>
                <a:latin typeface="Arial"/>
                <a:ea typeface="Arial"/>
                <a:cs typeface="Arial"/>
                <a:sym typeface="Arial"/>
              </a:rPr>
              <a:t> </a:t>
            </a:r>
            <a:r>
              <a:rPr lang="en-US" sz="2400" b="1" dirty="0" err="1">
                <a:solidFill>
                  <a:srgbClr val="303030"/>
                </a:solidFill>
                <a:latin typeface="Arial"/>
                <a:ea typeface="Arial"/>
                <a:cs typeface="Arial"/>
                <a:sym typeface="Arial"/>
              </a:rPr>
              <a:t>ruokavaliolla</a:t>
            </a:r>
            <a:r>
              <a:rPr lang="en-US" sz="2400" b="1" dirty="0">
                <a:solidFill>
                  <a:srgbClr val="303030"/>
                </a:solidFill>
                <a:latin typeface="Arial"/>
                <a:ea typeface="Arial"/>
                <a:cs typeface="Arial"/>
                <a:sym typeface="Arial"/>
              </a:rPr>
              <a:t>, </a:t>
            </a:r>
            <a:r>
              <a:rPr lang="en-US" sz="2400" b="1" dirty="0" err="1">
                <a:solidFill>
                  <a:srgbClr val="303030"/>
                </a:solidFill>
                <a:latin typeface="Arial"/>
                <a:ea typeface="Arial"/>
                <a:cs typeface="Arial"/>
                <a:sym typeface="Arial"/>
              </a:rPr>
              <a:t>liikunnalla</a:t>
            </a:r>
            <a:r>
              <a:rPr lang="en-US" sz="2400" b="1" dirty="0">
                <a:solidFill>
                  <a:srgbClr val="303030"/>
                </a:solidFill>
                <a:latin typeface="Arial"/>
                <a:ea typeface="Arial"/>
                <a:cs typeface="Arial"/>
                <a:sym typeface="Arial"/>
              </a:rPr>
              <a:t>, </a:t>
            </a:r>
            <a:r>
              <a:rPr lang="en-US" sz="2400" b="1" dirty="0" err="1">
                <a:solidFill>
                  <a:srgbClr val="303030"/>
                </a:solidFill>
                <a:latin typeface="Arial"/>
                <a:ea typeface="Arial"/>
                <a:cs typeface="Arial"/>
                <a:sym typeface="Arial"/>
              </a:rPr>
              <a:t>välttämällä</a:t>
            </a:r>
            <a:r>
              <a:rPr lang="en-US" sz="2400" b="1" dirty="0">
                <a:solidFill>
                  <a:srgbClr val="303030"/>
                </a:solidFill>
                <a:latin typeface="Arial"/>
                <a:ea typeface="Arial"/>
                <a:cs typeface="Arial"/>
                <a:sym typeface="Arial"/>
              </a:rPr>
              <a:t> </a:t>
            </a:r>
            <a:r>
              <a:rPr lang="en-US" sz="2400" b="1" dirty="0" err="1">
                <a:solidFill>
                  <a:srgbClr val="303030"/>
                </a:solidFill>
                <a:latin typeface="Arial"/>
                <a:ea typeface="Arial"/>
                <a:cs typeface="Arial"/>
                <a:sym typeface="Arial"/>
              </a:rPr>
              <a:t>tupakointia</a:t>
            </a:r>
            <a:r>
              <a:rPr lang="en-US" sz="2400" b="1" dirty="0">
                <a:solidFill>
                  <a:srgbClr val="303030"/>
                </a:solidFill>
                <a:latin typeface="Arial"/>
                <a:ea typeface="Arial"/>
                <a:cs typeface="Arial"/>
                <a:sym typeface="Arial"/>
              </a:rPr>
              <a:t> ja </a:t>
            </a:r>
            <a:r>
              <a:rPr lang="en-US" sz="2400" b="1" dirty="0" err="1">
                <a:solidFill>
                  <a:srgbClr val="303030"/>
                </a:solidFill>
                <a:latin typeface="Arial"/>
                <a:ea typeface="Arial"/>
                <a:cs typeface="Arial"/>
                <a:sym typeface="Arial"/>
              </a:rPr>
              <a:t>runsasta</a:t>
            </a:r>
            <a:r>
              <a:rPr lang="en-US" sz="2400" b="1" dirty="0">
                <a:solidFill>
                  <a:srgbClr val="303030"/>
                </a:solidFill>
                <a:latin typeface="Arial"/>
                <a:ea typeface="Arial"/>
                <a:cs typeface="Arial"/>
                <a:sym typeface="Arial"/>
              </a:rPr>
              <a:t> </a:t>
            </a:r>
            <a:r>
              <a:rPr lang="en-US" sz="2400" b="1" dirty="0" err="1">
                <a:solidFill>
                  <a:srgbClr val="303030"/>
                </a:solidFill>
                <a:latin typeface="Arial"/>
                <a:ea typeface="Arial"/>
                <a:cs typeface="Arial"/>
                <a:sym typeface="Arial"/>
              </a:rPr>
              <a:t>alkoholin</a:t>
            </a:r>
            <a:r>
              <a:rPr lang="en-US" sz="2400" b="1" dirty="0">
                <a:solidFill>
                  <a:srgbClr val="303030"/>
                </a:solidFill>
                <a:latin typeface="Arial"/>
                <a:ea typeface="Arial"/>
                <a:cs typeface="Arial"/>
                <a:sym typeface="Arial"/>
              </a:rPr>
              <a:t> </a:t>
            </a:r>
            <a:r>
              <a:rPr lang="en-US" sz="2400" b="1" dirty="0" err="1">
                <a:solidFill>
                  <a:srgbClr val="303030"/>
                </a:solidFill>
                <a:latin typeface="Arial"/>
                <a:ea typeface="Arial"/>
                <a:cs typeface="Arial"/>
                <a:sym typeface="Arial"/>
              </a:rPr>
              <a:t>käyttöä</a:t>
            </a:r>
            <a:r>
              <a:rPr lang="en-US" sz="2400" b="1" dirty="0">
                <a:solidFill>
                  <a:srgbClr val="303030"/>
                </a:solidFill>
                <a:latin typeface="Arial"/>
                <a:ea typeface="Arial"/>
                <a:cs typeface="Arial"/>
                <a:sym typeface="Arial"/>
              </a:rPr>
              <a:t> ja </a:t>
            </a:r>
            <a:r>
              <a:rPr lang="en-US" sz="2400" b="1" dirty="0" err="1">
                <a:solidFill>
                  <a:srgbClr val="303030"/>
                </a:solidFill>
                <a:latin typeface="Arial"/>
                <a:ea typeface="Arial"/>
                <a:cs typeface="Arial"/>
                <a:sym typeface="Arial"/>
              </a:rPr>
              <a:t>ehkäisemällä</a:t>
            </a:r>
            <a:r>
              <a:rPr lang="en-US" sz="2400" b="1" dirty="0">
                <a:solidFill>
                  <a:srgbClr val="303030"/>
                </a:solidFill>
                <a:latin typeface="Arial"/>
                <a:ea typeface="Arial"/>
                <a:cs typeface="Arial"/>
                <a:sym typeface="Arial"/>
              </a:rPr>
              <a:t> </a:t>
            </a:r>
            <a:r>
              <a:rPr lang="en-US" sz="2400" b="1" dirty="0" err="1">
                <a:solidFill>
                  <a:srgbClr val="303030"/>
                </a:solidFill>
                <a:latin typeface="Arial"/>
                <a:ea typeface="Arial"/>
                <a:cs typeface="Arial"/>
                <a:sym typeface="Arial"/>
              </a:rPr>
              <a:t>lihavuutta</a:t>
            </a:r>
            <a:r>
              <a:rPr lang="en-US" sz="2400" dirty="0">
                <a:solidFill>
                  <a:srgbClr val="303030"/>
                </a:solidFill>
                <a:latin typeface="Arial"/>
                <a:ea typeface="Arial"/>
                <a:cs typeface="Arial"/>
                <a:sym typeface="Aria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SzPct val="25000"/>
              <a:buNone/>
            </a:pPr>
            <a:endParaRPr sz="4400" b="0" i="0" u="none" strike="noStrike" cap="none">
              <a:solidFill>
                <a:schemeClr val="dk1"/>
              </a:solidFill>
              <a:latin typeface="Calibri"/>
              <a:ea typeface="Calibri"/>
              <a:cs typeface="Calibri"/>
              <a:sym typeface="Calibri"/>
            </a:endParaRPr>
          </a:p>
        </p:txBody>
      </p:sp>
      <p:pic>
        <p:nvPicPr>
          <p:cNvPr id="140" name="Shape 140" descr="C:\Users\elviiravalimaki\Pictures\2011-11-17\007.jpg"/>
          <p:cNvPicPr preferRelativeResize="0">
            <a:picLocks noGrp="1"/>
          </p:cNvPicPr>
          <p:nvPr>
            <p:ph type="body" idx="1"/>
          </p:nvPr>
        </p:nvPicPr>
        <p:blipFill rotWithShape="1">
          <a:blip r:embed="rId3">
            <a:alphaModFix/>
          </a:blip>
          <a:srcRect/>
          <a:stretch/>
        </p:blipFill>
        <p:spPr>
          <a:xfrm>
            <a:off x="1524000" y="-182561"/>
            <a:ext cx="9324975" cy="71802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dirty="0" err="1">
                <a:solidFill>
                  <a:schemeClr val="dk1"/>
                </a:solidFill>
                <a:latin typeface="Calibri"/>
                <a:ea typeface="Calibri"/>
                <a:cs typeface="Calibri"/>
                <a:sym typeface="Calibri"/>
              </a:rPr>
              <a:t>Metabolinen</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oireyhtymä</a:t>
            </a:r>
            <a:r>
              <a:rPr lang="en-US" sz="4400" b="0" i="0" u="none" strike="noStrike" cap="none" dirty="0">
                <a:solidFill>
                  <a:schemeClr val="dk1"/>
                </a:solidFill>
                <a:latin typeface="Calibri"/>
                <a:ea typeface="Calibri"/>
                <a:cs typeface="Calibri"/>
                <a:sym typeface="Calibri"/>
              </a:rPr>
              <a:t>?</a:t>
            </a:r>
          </a:p>
        </p:txBody>
      </p:sp>
      <p:sp>
        <p:nvSpPr>
          <p:cNvPr id="146" name="Shape 146"/>
          <p:cNvSpPr txBox="1">
            <a:spLocks noGrp="1"/>
          </p:cNvSpPr>
          <p:nvPr>
            <p:ph type="body" idx="1"/>
          </p:nvPr>
        </p:nvSpPr>
        <p:spPr>
          <a:xfrm>
            <a:off x="838200" y="1825625"/>
            <a:ext cx="10515599" cy="4351336"/>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Ihmisellä</a:t>
            </a:r>
            <a:r>
              <a:rPr lang="en-US" sz="2800" b="0" i="0" u="none" dirty="0">
                <a:solidFill>
                  <a:schemeClr val="dk1"/>
                </a:solidFill>
                <a:latin typeface="Calibri"/>
                <a:ea typeface="Calibri"/>
                <a:cs typeface="Calibri"/>
                <a:sym typeface="Calibri"/>
              </a:rPr>
              <a:t> on </a:t>
            </a:r>
            <a:r>
              <a:rPr lang="en-US" sz="2800" b="0" i="0" u="none" dirty="0" err="1">
                <a:solidFill>
                  <a:schemeClr val="dk1"/>
                </a:solidFill>
                <a:latin typeface="Calibri"/>
                <a:ea typeface="Calibri"/>
                <a:cs typeface="Calibri"/>
                <a:sym typeface="Calibri"/>
              </a:rPr>
              <a:t>samanaikaisesti</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useita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aineenvaihduntasairauksien</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riskitekijöitä</a:t>
            </a:r>
            <a:r>
              <a:rPr lang="en-US" sz="2800" b="0" i="0" u="none" dirty="0">
                <a:solidFill>
                  <a:schemeClr val="dk1"/>
                </a:solidFill>
                <a:latin typeface="Calibri"/>
                <a:ea typeface="Calibri"/>
                <a:cs typeface="Calibri"/>
                <a:sym typeface="Calibri"/>
              </a:rPr>
              <a:t>.</a:t>
            </a:r>
          </a:p>
          <a:p>
            <a:pPr marL="0" marR="0" lvl="0" indent="0" algn="l" rtl="0">
              <a:lnSpc>
                <a:spcPct val="90000"/>
              </a:lnSpc>
              <a:spcBef>
                <a:spcPts val="1000"/>
              </a:spcBef>
              <a:spcAft>
                <a:spcPts val="0"/>
              </a:spcAft>
              <a:buClr>
                <a:schemeClr val="dk1"/>
              </a:buClr>
              <a:buSzPct val="100000"/>
              <a:buFont typeface="Arial"/>
              <a:buNone/>
            </a:pPr>
            <a:endParaRPr sz="2800" b="0" i="0" u="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Char char="►"/>
            </a:pPr>
            <a:r>
              <a:rPr lang="en-US" sz="2800" b="0" i="0" u="none" dirty="0" err="1">
                <a:solidFill>
                  <a:schemeClr val="dk1"/>
                </a:solidFill>
                <a:latin typeface="Calibri"/>
                <a:ea typeface="Calibri"/>
                <a:cs typeface="Calibri"/>
                <a:sym typeface="Calibri"/>
              </a:rPr>
              <a:t>Keskivartalolihavuus</a:t>
            </a:r>
            <a:endParaRPr lang="en-US" sz="2800" b="0" i="0" u="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Char char="►"/>
            </a:pPr>
            <a:r>
              <a:rPr lang="en-US" sz="2800" b="0" i="0" u="none" dirty="0" err="1">
                <a:solidFill>
                  <a:schemeClr val="dk1"/>
                </a:solidFill>
                <a:latin typeface="Calibri"/>
                <a:ea typeface="Calibri"/>
                <a:cs typeface="Calibri"/>
                <a:sym typeface="Calibri"/>
              </a:rPr>
              <a:t>Insuliiniresistenssi</a:t>
            </a:r>
            <a:endParaRPr lang="en-US" sz="2800" b="0" i="0" u="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Char char="►"/>
            </a:pPr>
            <a:r>
              <a:rPr lang="en-US" sz="2800" b="0" i="0" u="none" dirty="0" err="1">
                <a:solidFill>
                  <a:schemeClr val="dk1"/>
                </a:solidFill>
                <a:latin typeface="Calibri"/>
                <a:ea typeface="Calibri"/>
                <a:cs typeface="Calibri"/>
                <a:sym typeface="Calibri"/>
              </a:rPr>
              <a:t>Kohonnut</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verenpaine</a:t>
            </a:r>
            <a:endParaRPr lang="en-US" sz="2800" b="0" i="0" u="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Char char="►"/>
            </a:pPr>
            <a:r>
              <a:rPr lang="en-US" sz="2800" b="0" i="0" u="none" dirty="0" err="1">
                <a:solidFill>
                  <a:schemeClr val="dk1"/>
                </a:solidFill>
                <a:latin typeface="Calibri"/>
                <a:ea typeface="Calibri"/>
                <a:cs typeface="Calibri"/>
                <a:sym typeface="Calibri"/>
              </a:rPr>
              <a:t>Epäedulliset</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veren</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rasva-arvot</a:t>
            </a:r>
            <a:endParaRPr lang="en-US" sz="2800" b="0" i="0" u="none" dirty="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Char char="►"/>
            </a:pPr>
            <a:r>
              <a:rPr lang="en-US" sz="2800" b="0" i="0" u="none" dirty="0" err="1">
                <a:solidFill>
                  <a:schemeClr val="dk1"/>
                </a:solidFill>
                <a:latin typeface="Calibri"/>
                <a:ea typeface="Calibri"/>
                <a:cs typeface="Calibri"/>
                <a:sym typeface="Calibri"/>
              </a:rPr>
              <a:t>Lisääntynyt</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veren</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hyytymistaipumus</a:t>
            </a:r>
            <a:endParaRPr lang="en-US" sz="2800" b="0" i="0" u="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None/>
            </a:pPr>
            <a:endParaRPr sz="2800" b="0" i="0" u="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dirty="0" err="1">
                <a:solidFill>
                  <a:schemeClr val="dk1"/>
                </a:solidFill>
                <a:latin typeface="Calibri"/>
                <a:ea typeface="Calibri"/>
                <a:cs typeface="Calibri"/>
                <a:sym typeface="Calibri"/>
              </a:rPr>
              <a:t>Kohonnut</a:t>
            </a:r>
            <a:r>
              <a:rPr lang="en-US" sz="4400" b="0" i="0" u="none" strike="noStrike" cap="none" dirty="0">
                <a:solidFill>
                  <a:schemeClr val="dk1"/>
                </a:solidFill>
                <a:latin typeface="Calibri"/>
                <a:ea typeface="Calibri"/>
                <a:cs typeface="Calibri"/>
                <a:sym typeface="Calibri"/>
              </a:rPr>
              <a:t> </a:t>
            </a:r>
            <a:r>
              <a:rPr lang="en-US" sz="4400" b="0" i="0" u="none" strike="noStrike" cap="none" dirty="0" err="1">
                <a:solidFill>
                  <a:schemeClr val="dk1"/>
                </a:solidFill>
                <a:latin typeface="Calibri"/>
                <a:ea typeface="Calibri"/>
                <a:cs typeface="Calibri"/>
                <a:sym typeface="Calibri"/>
              </a:rPr>
              <a:t>verenpaine</a:t>
            </a:r>
            <a:r>
              <a:rPr lang="en-US" sz="4400" b="0" i="0" u="none" strike="noStrike" cap="none" dirty="0">
                <a:solidFill>
                  <a:schemeClr val="dk1"/>
                </a:solidFill>
                <a:latin typeface="Calibri"/>
                <a:ea typeface="Calibri"/>
                <a:cs typeface="Calibri"/>
                <a:sym typeface="Calibri"/>
              </a:rPr>
              <a:t>?</a:t>
            </a:r>
          </a:p>
        </p:txBody>
      </p:sp>
      <p:sp>
        <p:nvSpPr>
          <p:cNvPr id="152" name="Shape 152"/>
          <p:cNvSpPr txBox="1">
            <a:spLocks noGrp="1"/>
          </p:cNvSpPr>
          <p:nvPr>
            <p:ph type="body" idx="1"/>
          </p:nvPr>
        </p:nvSpPr>
        <p:spPr>
          <a:xfrm>
            <a:off x="1827211" y="1268412"/>
            <a:ext cx="8540750" cy="4830762"/>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25000"/>
              <a:buFont typeface="Arial"/>
              <a:buNone/>
            </a:pPr>
            <a:endParaRPr sz="2400" b="0" i="0" u="sng"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r>
              <a:rPr lang="en-US" sz="2400" b="0" i="0" u="sng" dirty="0">
                <a:solidFill>
                  <a:schemeClr val="dk1"/>
                </a:solidFill>
                <a:latin typeface="Calibri"/>
                <a:ea typeface="Calibri"/>
                <a:cs typeface="Calibri"/>
                <a:sym typeface="Calibri"/>
              </a:rPr>
              <a:t>OIREITA:</a:t>
            </a:r>
          </a:p>
          <a:p>
            <a:pPr marL="228600" marR="0" lvl="0" indent="-228600" algn="l" rtl="0">
              <a:lnSpc>
                <a:spcPct val="90000"/>
              </a:lnSpc>
              <a:spcBef>
                <a:spcPts val="1000"/>
              </a:spcBef>
              <a:spcAft>
                <a:spcPts val="0"/>
              </a:spcAft>
              <a:buClr>
                <a:schemeClr val="dk1"/>
              </a:buClr>
              <a:buSzPct val="100000"/>
              <a:buFont typeface="Arial"/>
              <a:buChar char="►"/>
            </a:pPr>
            <a:r>
              <a:rPr lang="en-US" sz="2400" b="0" i="0" u="none" dirty="0" err="1">
                <a:solidFill>
                  <a:schemeClr val="dk1"/>
                </a:solidFill>
                <a:latin typeface="Calibri"/>
                <a:ea typeface="Calibri"/>
                <a:cs typeface="Calibri"/>
                <a:sym typeface="Calibri"/>
              </a:rPr>
              <a:t>päänsärky</a:t>
            </a:r>
            <a:endParaRPr lang="en-US" sz="2400" b="0" i="0" u="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dirty="0" err="1">
                <a:solidFill>
                  <a:schemeClr val="dk1"/>
                </a:solidFill>
                <a:latin typeface="Calibri"/>
                <a:ea typeface="Calibri"/>
                <a:cs typeface="Calibri"/>
                <a:sym typeface="Calibri"/>
              </a:rPr>
              <a:t>huimaus</a:t>
            </a:r>
            <a:endParaRPr lang="en-US" sz="2400" b="0" i="0" u="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dirty="0" err="1">
                <a:solidFill>
                  <a:schemeClr val="dk1"/>
                </a:solidFill>
                <a:latin typeface="Calibri"/>
                <a:ea typeface="Calibri"/>
                <a:cs typeface="Calibri"/>
                <a:sym typeface="Calibri"/>
              </a:rPr>
              <a:t>heikotus</a:t>
            </a:r>
            <a:endParaRPr lang="en-US" sz="2400" b="0" i="0" u="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dirty="0" err="1">
                <a:solidFill>
                  <a:schemeClr val="dk1"/>
                </a:solidFill>
                <a:latin typeface="Calibri"/>
                <a:ea typeface="Calibri"/>
                <a:cs typeface="Calibri"/>
                <a:sym typeface="Calibri"/>
              </a:rPr>
              <a:t>sydämentykytys</a:t>
            </a:r>
            <a:endParaRPr lang="en-US" sz="2400" b="0" i="0" u="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400" b="0" i="0" u="none" dirty="0" err="1">
                <a:solidFill>
                  <a:schemeClr val="dk1"/>
                </a:solidFill>
                <a:latin typeface="Calibri"/>
                <a:ea typeface="Calibri"/>
                <a:cs typeface="Calibri"/>
                <a:sym typeface="Calibri"/>
              </a:rPr>
              <a:t>rintakipu</a:t>
            </a:r>
            <a:endParaRPr lang="en-US" sz="2400" b="0" i="0" u="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None/>
            </a:pPr>
            <a:endParaRPr sz="2400" b="0" i="0" u="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None/>
            </a:pPr>
            <a:endParaRPr sz="2400" b="0" i="0" u="none" dirty="0">
              <a:solidFill>
                <a:schemeClr val="dk1"/>
              </a:solidFill>
              <a:latin typeface="Calibri"/>
              <a:ea typeface="Calibri"/>
              <a:cs typeface="Calibri"/>
              <a:sym typeface="Calibri"/>
            </a:endParaRPr>
          </a:p>
        </p:txBody>
      </p:sp>
      <p:sp>
        <p:nvSpPr>
          <p:cNvPr id="153" name="Shape 153"/>
          <p:cNvSpPr txBox="1">
            <a:spLocks noGrp="1"/>
          </p:cNvSpPr>
          <p:nvPr>
            <p:ph type="body" idx="1"/>
          </p:nvPr>
        </p:nvSpPr>
        <p:spPr>
          <a:xfrm>
            <a:off x="5016500" y="1268412"/>
            <a:ext cx="5351461" cy="4830762"/>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None/>
            </a:pPr>
            <a:endParaRPr sz="2000" b="0" i="0" u="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kiertävän</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veren</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paine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nousee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valtimoissa</a:t>
            </a:r>
            <a:r>
              <a:rPr lang="en-US" sz="2800" b="0" i="0" u="none" dirty="0">
                <a:solidFill>
                  <a:schemeClr val="dk1"/>
                </a:solidFill>
                <a:latin typeface="Calibri"/>
                <a:ea typeface="Calibri"/>
                <a:cs typeface="Calibri"/>
                <a:sym typeface="Calibri"/>
              </a:rPr>
              <a:t> ja </a:t>
            </a:r>
            <a:r>
              <a:rPr lang="en-US" sz="2800" b="0" i="0" u="none" dirty="0" err="1">
                <a:solidFill>
                  <a:schemeClr val="dk1"/>
                </a:solidFill>
                <a:latin typeface="Calibri"/>
                <a:ea typeface="Calibri"/>
                <a:cs typeface="Calibri"/>
                <a:sym typeface="Calibri"/>
              </a:rPr>
              <a:t>jää</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koholle</a:t>
            </a:r>
            <a:endParaRPr lang="en-US" sz="2800" b="0" i="0" u="none" dirty="0">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Char char="►"/>
            </a:pPr>
            <a:r>
              <a:rPr lang="en-US" sz="2800" b="0" i="0" u="none" dirty="0" err="1">
                <a:solidFill>
                  <a:schemeClr val="dk1"/>
                </a:solidFill>
                <a:latin typeface="Calibri"/>
                <a:ea typeface="Calibri"/>
                <a:cs typeface="Calibri"/>
                <a:sym typeface="Calibri"/>
              </a:rPr>
              <a:t>Kohonneen</a:t>
            </a:r>
            <a:r>
              <a:rPr lang="en-US" sz="2800" b="0" i="0" u="none" dirty="0">
                <a:solidFill>
                  <a:schemeClr val="dk1"/>
                </a:solidFill>
                <a:latin typeface="Calibri"/>
                <a:ea typeface="Calibri"/>
                <a:cs typeface="Calibri"/>
                <a:sym typeface="Calibri"/>
              </a:rPr>
              <a:t> raja </a:t>
            </a:r>
          </a:p>
          <a:p>
            <a:pPr marL="228600" marR="0" lvl="0" indent="-228600" algn="l" rtl="0">
              <a:lnSpc>
                <a:spcPct val="90000"/>
              </a:lnSpc>
              <a:spcBef>
                <a:spcPts val="1000"/>
              </a:spcBef>
              <a:spcAft>
                <a:spcPts val="0"/>
              </a:spcAft>
              <a:buClr>
                <a:schemeClr val="dk1"/>
              </a:buClr>
              <a:buSzPct val="25000"/>
              <a:buFont typeface="Arial"/>
              <a:buNone/>
            </a:pPr>
            <a:r>
              <a:rPr lang="en-US" sz="2800" b="0" i="0" u="none" dirty="0">
                <a:solidFill>
                  <a:schemeClr val="dk1"/>
                </a:solidFill>
                <a:latin typeface="Calibri"/>
                <a:ea typeface="Calibri"/>
                <a:cs typeface="Calibri"/>
                <a:sym typeface="Calibri"/>
              </a:rPr>
              <a:t>       140/90 mmHg</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dirty="0" err="1">
                <a:solidFill>
                  <a:schemeClr val="dk1"/>
                </a:solidFill>
                <a:latin typeface="Calibri"/>
                <a:ea typeface="Calibri"/>
                <a:cs typeface="Calibri"/>
                <a:sym typeface="Calibri"/>
              </a:rPr>
              <a:t>Systolinen</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paine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yläpaine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supistumispaine</a:t>
            </a:r>
            <a:r>
              <a:rPr lang="en-US" sz="2800" b="0" i="0" u="none" dirty="0">
                <a:solidFill>
                  <a:schemeClr val="dk1"/>
                </a:solidFill>
                <a:latin typeface="Calibri"/>
                <a:ea typeface="Calibri"/>
                <a:cs typeface="Calibri"/>
                <a:sym typeface="Calibri"/>
              </a:rPr>
              <a:t>)</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dirty="0" err="1">
                <a:solidFill>
                  <a:schemeClr val="dk1"/>
                </a:solidFill>
                <a:latin typeface="Calibri"/>
                <a:ea typeface="Calibri"/>
                <a:cs typeface="Calibri"/>
                <a:sym typeface="Calibri"/>
              </a:rPr>
              <a:t>Diastolinen</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paine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alapaine</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lukema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joka</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saadaan</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sydämen</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levätessä</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pumppausten</a:t>
            </a:r>
            <a:r>
              <a:rPr lang="en-US" sz="2800" b="0" i="0" u="none" dirty="0">
                <a:solidFill>
                  <a:schemeClr val="dk1"/>
                </a:solidFill>
                <a:latin typeface="Calibri"/>
                <a:ea typeface="Calibri"/>
                <a:cs typeface="Calibri"/>
                <a:sym typeface="Calibri"/>
              </a:rPr>
              <a:t> </a:t>
            </a:r>
            <a:r>
              <a:rPr lang="en-US" sz="2800" b="0" i="0" u="none" dirty="0" err="1">
                <a:solidFill>
                  <a:schemeClr val="dk1"/>
                </a:solidFill>
                <a:latin typeface="Calibri"/>
                <a:ea typeface="Calibri"/>
                <a:cs typeface="Calibri"/>
                <a:sym typeface="Calibri"/>
              </a:rPr>
              <a:t>välillä</a:t>
            </a:r>
            <a:r>
              <a:rPr lang="en-US" sz="2800" b="0" i="0" u="none" dirty="0">
                <a:solidFill>
                  <a:schemeClr val="dk1"/>
                </a:solidFill>
                <a:latin typeface="Calibri"/>
                <a:ea typeface="Calibri"/>
                <a:cs typeface="Calibri"/>
                <a:sym typeface="Calibri"/>
              </a:rPr>
              <a:t>)</a:t>
            </a:r>
          </a:p>
          <a:p>
            <a:pPr marL="228600" marR="0" lvl="0" indent="-228600" algn="l" rtl="0">
              <a:lnSpc>
                <a:spcPct val="90000"/>
              </a:lnSpc>
              <a:spcBef>
                <a:spcPts val="1000"/>
              </a:spcBef>
              <a:spcAft>
                <a:spcPts val="0"/>
              </a:spcAft>
              <a:buClr>
                <a:schemeClr val="dk1"/>
              </a:buClr>
              <a:buSzPct val="100000"/>
              <a:buFont typeface="Arial"/>
              <a:buNone/>
            </a:pPr>
            <a:endParaRPr sz="2800" b="0" i="0" u="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additive="base">
                                        <p:cTn id="7" dur="500"/>
                                        <p:tgtEl>
                                          <p:spTgt spid="151"/>
                                        </p:tgtEl>
                                        <p:attrNameLst>
                                          <p:attrName>ppt_w</p:attrName>
                                        </p:attrNameLst>
                                      </p:cBhvr>
                                      <p:tavLst>
                                        <p:tav tm="0">
                                          <p:val>
                                            <p:strVal val="0"/>
                                          </p:val>
                                        </p:tav>
                                        <p:tav tm="100000">
                                          <p:val>
                                            <p:strVal val="#ppt_w"/>
                                          </p:val>
                                        </p:tav>
                                      </p:tavLst>
                                    </p:anim>
                                    <p:anim calcmode="lin" valueType="num">
                                      <p:cBhvr additive="base">
                                        <p:cTn id="8" dur="500"/>
                                        <p:tgtEl>
                                          <p:spTgt spid="15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838200" y="365125"/>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000" b="0" i="0" u="none" strike="noStrike" cap="none">
                <a:solidFill>
                  <a:schemeClr val="dk1"/>
                </a:solidFill>
                <a:latin typeface="Calibri"/>
                <a:ea typeface="Calibri"/>
                <a:cs typeface="Calibri"/>
                <a:sym typeface="Calibri"/>
              </a:rPr>
              <a:t>Sopiva verenpaine nuorella aikuisella?</a:t>
            </a:r>
          </a:p>
        </p:txBody>
      </p:sp>
      <p:sp>
        <p:nvSpPr>
          <p:cNvPr id="159" name="Shape 159"/>
          <p:cNvSpPr txBox="1">
            <a:spLocks noGrp="1"/>
          </p:cNvSpPr>
          <p:nvPr>
            <p:ph type="body" idx="1"/>
          </p:nvPr>
        </p:nvSpPr>
        <p:spPr>
          <a:xfrm>
            <a:off x="838200" y="1825625"/>
            <a:ext cx="10515599" cy="435133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4400" b="0" i="0" u="sng" dirty="0">
                <a:solidFill>
                  <a:schemeClr val="dk1"/>
                </a:solidFill>
                <a:latin typeface="Calibri"/>
                <a:ea typeface="Calibri"/>
                <a:cs typeface="Calibri"/>
                <a:sym typeface="Calibri"/>
              </a:rPr>
              <a:t>120 / 80  mmHg</a:t>
            </a:r>
          </a:p>
          <a:p>
            <a:pPr marL="228600" marR="0" lvl="0" indent="-228600" algn="l" rtl="0">
              <a:lnSpc>
                <a:spcPct val="90000"/>
              </a:lnSpc>
              <a:spcBef>
                <a:spcPts val="1000"/>
              </a:spcBef>
              <a:spcAft>
                <a:spcPts val="0"/>
              </a:spcAft>
              <a:buClr>
                <a:schemeClr val="dk1"/>
              </a:buClr>
              <a:buSzPct val="100000"/>
              <a:buFont typeface="Arial"/>
              <a:buNone/>
            </a:pPr>
            <a:endParaRPr sz="4400" b="0" i="0" u="none" dirty="0">
              <a:solidFill>
                <a:schemeClr val="dk1"/>
              </a:solidFill>
              <a:latin typeface="Calibri"/>
              <a:ea typeface="Calibri"/>
              <a:cs typeface="Calibri"/>
              <a:sym typeface="Calibri"/>
            </a:endParaRPr>
          </a:p>
        </p:txBody>
      </p:sp>
      <p:pic>
        <p:nvPicPr>
          <p:cNvPr id="160" name="Shape 160" descr="MPj01851610000[1]"/>
          <p:cNvPicPr preferRelativeResize="0"/>
          <p:nvPr/>
        </p:nvPicPr>
        <p:blipFill rotWithShape="1">
          <a:blip r:embed="rId3">
            <a:alphaModFix/>
          </a:blip>
          <a:srcRect/>
          <a:stretch/>
        </p:blipFill>
        <p:spPr>
          <a:xfrm>
            <a:off x="4151312" y="2924175"/>
            <a:ext cx="3657600" cy="2419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20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0" end="0"/>
                                            </p:txEl>
                                          </p:spTgt>
                                        </p:tgtEl>
                                        <p:attrNameLst>
                                          <p:attrName>style.visibility</p:attrName>
                                        </p:attrNameLst>
                                      </p:cBhvr>
                                      <p:to>
                                        <p:strVal val="visible"/>
                                      </p:to>
                                    </p:set>
                                    <p:animEffect transition="in" filter="fade">
                                      <p:cBhvr>
                                        <p:cTn id="12" dur="2000"/>
                                        <p:tgtEl>
                                          <p:spTgt spid="1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xEl>
                                              <p:pRg st="1" end="1"/>
                                            </p:txEl>
                                          </p:spTgt>
                                        </p:tgtEl>
                                        <p:attrNameLst>
                                          <p:attrName>style.visibility</p:attrName>
                                        </p:attrNameLst>
                                      </p:cBhvr>
                                      <p:to>
                                        <p:strVal val="visible"/>
                                      </p:to>
                                    </p:set>
                                    <p:animEffect transition="in" filter="fade">
                                      <p:cBhvr>
                                        <p:cTn id="17" dur="2000"/>
                                        <p:tgtEl>
                                          <p:spTgt spid="1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te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760</Words>
  <Application>Microsoft Office PowerPoint</Application>
  <PresentationFormat>Laajakuva</PresentationFormat>
  <Paragraphs>152</Paragraphs>
  <Slides>27</Slides>
  <Notes>23</Notes>
  <HiddenSlides>0</HiddenSlides>
  <MMClips>0</MMClips>
  <ScaleCrop>false</ScaleCrop>
  <HeadingPairs>
    <vt:vector size="6" baseType="variant">
      <vt:variant>
        <vt:lpstr>Käytetyt fontit</vt:lpstr>
      </vt:variant>
      <vt:variant>
        <vt:i4>3</vt:i4>
      </vt:variant>
      <vt:variant>
        <vt:lpstr>Teema</vt:lpstr>
      </vt:variant>
      <vt:variant>
        <vt:i4>3</vt:i4>
      </vt:variant>
      <vt:variant>
        <vt:lpstr>Dian otsikot</vt:lpstr>
      </vt:variant>
      <vt:variant>
        <vt:i4>27</vt:i4>
      </vt:variant>
    </vt:vector>
  </HeadingPairs>
  <TitlesOfParts>
    <vt:vector size="33" baseType="lpstr">
      <vt:lpstr>Tahoma</vt:lpstr>
      <vt:lpstr>Calibri</vt:lpstr>
      <vt:lpstr>Arial</vt:lpstr>
      <vt:lpstr>Office-teema</vt:lpstr>
      <vt:lpstr>1_Office-teema</vt:lpstr>
      <vt:lpstr>2_Office-teema</vt:lpstr>
      <vt:lpstr>Kansantaudit Suomessa</vt:lpstr>
      <vt:lpstr>Määritelmä </vt:lpstr>
      <vt:lpstr>Suomalaiset kansantaudit THL:n mukaan</vt:lpstr>
      <vt:lpstr>Ihmisen terveyteen vaikuttavat</vt:lpstr>
      <vt:lpstr>Yhteisiä tekijöitä:</vt:lpstr>
      <vt:lpstr>PowerPoint-esitys</vt:lpstr>
      <vt:lpstr>Metabolinen oireyhtymä?</vt:lpstr>
      <vt:lpstr>Kohonnut verenpaine?</vt:lpstr>
      <vt:lpstr>Sopiva verenpaine nuorella aikuisella?</vt:lpstr>
      <vt:lpstr>Kolesteroli</vt:lpstr>
      <vt:lpstr>Kolesterolin suositusarvot</vt:lpstr>
      <vt:lpstr>Sepelvaltimotauti </vt:lpstr>
      <vt:lpstr>Verisuonten kalkkeutuminen = ateroskleroosi</vt:lpstr>
      <vt:lpstr>Sydäninfarkti = sepelvaltimotukos</vt:lpstr>
      <vt:lpstr>Aivoverenkierron häiriöt</vt:lpstr>
      <vt:lpstr>Sydänsairauksien hoito</vt:lpstr>
      <vt:lpstr>Ensiapu aivoverenkierron häiriöihin</vt:lpstr>
      <vt:lpstr>Määrittele käsitteet lyhyesti</vt:lpstr>
      <vt:lpstr>DIABETES</vt:lpstr>
      <vt:lpstr>PowerPoint-esitys</vt:lpstr>
      <vt:lpstr>PowerPoint-esitys</vt:lpstr>
      <vt:lpstr>PowerPoint-esitys</vt:lpstr>
      <vt:lpstr>Tyypin 1 diabetes</vt:lpstr>
      <vt:lpstr>Tyypin 2 Diabeteksen syynä insuliiniresistenssi  </vt:lpstr>
      <vt:lpstr>PowerPoint-esitys</vt:lpstr>
      <vt:lpstr>Määrittele käsitteet lyhyesti</vt:lpstr>
      <vt:lpstr>Harjoittele vastaamaan…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Kansantaudit Suomessa</dc:title>
  <cp:lastModifiedBy>Paunu Sijaiset</cp:lastModifiedBy>
  <cp:revision>13</cp:revision>
  <dcterms:modified xsi:type="dcterms:W3CDTF">2018-08-21T10:48:12Z</dcterms:modified>
</cp:coreProperties>
</file>