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18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a:t>Muokkaa perustyyl. napsautt.</a:t>
            </a:r>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98858185-32A2-4DBB-8A57-9D58BA0779F4}" type="datetimeFigureOut">
              <a:rPr lang="fi-FI" smtClean="0"/>
              <a:t>7.1.2026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3E3A606-AE95-4CB8-9AE2-F05C35F553DE}" type="slidenum">
              <a:rPr lang="fi-FI" smtClean="0"/>
              <a:t>‹#›</a:t>
            </a:fld>
            <a:endParaRPr lang="fi-FI"/>
          </a:p>
        </p:txBody>
      </p:sp>
    </p:spTree>
    <p:extLst>
      <p:ext uri="{BB962C8B-B14F-4D97-AF65-F5344CB8AC3E}">
        <p14:creationId xmlns:p14="http://schemas.microsoft.com/office/powerpoint/2010/main" val="2391246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98858185-32A2-4DBB-8A57-9D58BA0779F4}" type="datetimeFigureOut">
              <a:rPr lang="fi-FI" smtClean="0"/>
              <a:t>7.1.2026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3E3A606-AE95-4CB8-9AE2-F05C35F553DE}" type="slidenum">
              <a:rPr lang="fi-FI" smtClean="0"/>
              <a:t>‹#›</a:t>
            </a:fld>
            <a:endParaRPr lang="fi-FI"/>
          </a:p>
        </p:txBody>
      </p:sp>
    </p:spTree>
    <p:extLst>
      <p:ext uri="{BB962C8B-B14F-4D97-AF65-F5344CB8AC3E}">
        <p14:creationId xmlns:p14="http://schemas.microsoft.com/office/powerpoint/2010/main" val="1886967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98858185-32A2-4DBB-8A57-9D58BA0779F4}" type="datetimeFigureOut">
              <a:rPr lang="fi-FI" smtClean="0"/>
              <a:t>7.1.2026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3E3A606-AE95-4CB8-9AE2-F05C35F553DE}" type="slidenum">
              <a:rPr lang="fi-FI" smtClean="0"/>
              <a:t>‹#›</a:t>
            </a:fld>
            <a:endParaRPr lang="fi-FI"/>
          </a:p>
        </p:txBody>
      </p:sp>
    </p:spTree>
    <p:extLst>
      <p:ext uri="{BB962C8B-B14F-4D97-AF65-F5344CB8AC3E}">
        <p14:creationId xmlns:p14="http://schemas.microsoft.com/office/powerpoint/2010/main" val="2097314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98858185-32A2-4DBB-8A57-9D58BA0779F4}" type="datetimeFigureOut">
              <a:rPr lang="fi-FI" smtClean="0"/>
              <a:t>7.1.2026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3E3A606-AE95-4CB8-9AE2-F05C35F553DE}" type="slidenum">
              <a:rPr lang="fi-FI" smtClean="0"/>
              <a:t>‹#›</a:t>
            </a:fld>
            <a:endParaRPr lang="fi-FI"/>
          </a:p>
        </p:txBody>
      </p:sp>
    </p:spTree>
    <p:extLst>
      <p:ext uri="{BB962C8B-B14F-4D97-AF65-F5344CB8AC3E}">
        <p14:creationId xmlns:p14="http://schemas.microsoft.com/office/powerpoint/2010/main" val="223132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98858185-32A2-4DBB-8A57-9D58BA0779F4}" type="datetimeFigureOut">
              <a:rPr lang="fi-FI" smtClean="0"/>
              <a:t>7.1.2026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3E3A606-AE95-4CB8-9AE2-F05C35F553DE}" type="slidenum">
              <a:rPr lang="fi-FI" smtClean="0"/>
              <a:t>‹#›</a:t>
            </a:fld>
            <a:endParaRPr lang="fi-FI"/>
          </a:p>
        </p:txBody>
      </p:sp>
    </p:spTree>
    <p:extLst>
      <p:ext uri="{BB962C8B-B14F-4D97-AF65-F5344CB8AC3E}">
        <p14:creationId xmlns:p14="http://schemas.microsoft.com/office/powerpoint/2010/main" val="1992346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98858185-32A2-4DBB-8A57-9D58BA0779F4}" type="datetimeFigureOut">
              <a:rPr lang="fi-FI" smtClean="0"/>
              <a:t>7.1.2026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E3E3A606-AE95-4CB8-9AE2-F05C35F553DE}" type="slidenum">
              <a:rPr lang="fi-FI" smtClean="0"/>
              <a:t>‹#›</a:t>
            </a:fld>
            <a:endParaRPr lang="fi-FI"/>
          </a:p>
        </p:txBody>
      </p:sp>
    </p:spTree>
    <p:extLst>
      <p:ext uri="{BB962C8B-B14F-4D97-AF65-F5344CB8AC3E}">
        <p14:creationId xmlns:p14="http://schemas.microsoft.com/office/powerpoint/2010/main" val="257217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98858185-32A2-4DBB-8A57-9D58BA0779F4}" type="datetimeFigureOut">
              <a:rPr lang="fi-FI" smtClean="0"/>
              <a:t>7.1.2026</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E3E3A606-AE95-4CB8-9AE2-F05C35F553DE}" type="slidenum">
              <a:rPr lang="fi-FI" smtClean="0"/>
              <a:t>‹#›</a:t>
            </a:fld>
            <a:endParaRPr lang="fi-FI"/>
          </a:p>
        </p:txBody>
      </p:sp>
    </p:spTree>
    <p:extLst>
      <p:ext uri="{BB962C8B-B14F-4D97-AF65-F5344CB8AC3E}">
        <p14:creationId xmlns:p14="http://schemas.microsoft.com/office/powerpoint/2010/main" val="3793446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98858185-32A2-4DBB-8A57-9D58BA0779F4}" type="datetimeFigureOut">
              <a:rPr lang="fi-FI" smtClean="0"/>
              <a:t>7.1.2026</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E3E3A606-AE95-4CB8-9AE2-F05C35F553DE}" type="slidenum">
              <a:rPr lang="fi-FI" smtClean="0"/>
              <a:t>‹#›</a:t>
            </a:fld>
            <a:endParaRPr lang="fi-FI"/>
          </a:p>
        </p:txBody>
      </p:sp>
    </p:spTree>
    <p:extLst>
      <p:ext uri="{BB962C8B-B14F-4D97-AF65-F5344CB8AC3E}">
        <p14:creationId xmlns:p14="http://schemas.microsoft.com/office/powerpoint/2010/main" val="2545572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98858185-32A2-4DBB-8A57-9D58BA0779F4}" type="datetimeFigureOut">
              <a:rPr lang="fi-FI" smtClean="0"/>
              <a:t>7.1.2026</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E3E3A606-AE95-4CB8-9AE2-F05C35F553DE}" type="slidenum">
              <a:rPr lang="fi-FI" smtClean="0"/>
              <a:t>‹#›</a:t>
            </a:fld>
            <a:endParaRPr lang="fi-FI"/>
          </a:p>
        </p:txBody>
      </p:sp>
    </p:spTree>
    <p:extLst>
      <p:ext uri="{BB962C8B-B14F-4D97-AF65-F5344CB8AC3E}">
        <p14:creationId xmlns:p14="http://schemas.microsoft.com/office/powerpoint/2010/main" val="53779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98858185-32A2-4DBB-8A57-9D58BA0779F4}" type="datetimeFigureOut">
              <a:rPr lang="fi-FI" smtClean="0"/>
              <a:t>7.1.2026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E3E3A606-AE95-4CB8-9AE2-F05C35F553DE}" type="slidenum">
              <a:rPr lang="fi-FI" smtClean="0"/>
              <a:t>‹#›</a:t>
            </a:fld>
            <a:endParaRPr lang="fi-FI"/>
          </a:p>
        </p:txBody>
      </p:sp>
    </p:spTree>
    <p:extLst>
      <p:ext uri="{BB962C8B-B14F-4D97-AF65-F5344CB8AC3E}">
        <p14:creationId xmlns:p14="http://schemas.microsoft.com/office/powerpoint/2010/main" val="3961141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98858185-32A2-4DBB-8A57-9D58BA0779F4}" type="datetimeFigureOut">
              <a:rPr lang="fi-FI" smtClean="0"/>
              <a:t>7.1.2026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E3E3A606-AE95-4CB8-9AE2-F05C35F553DE}" type="slidenum">
              <a:rPr lang="fi-FI" smtClean="0"/>
              <a:t>‹#›</a:t>
            </a:fld>
            <a:endParaRPr lang="fi-FI"/>
          </a:p>
        </p:txBody>
      </p:sp>
    </p:spTree>
    <p:extLst>
      <p:ext uri="{BB962C8B-B14F-4D97-AF65-F5344CB8AC3E}">
        <p14:creationId xmlns:p14="http://schemas.microsoft.com/office/powerpoint/2010/main" val="375841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858185-32A2-4DBB-8A57-9D58BA0779F4}" type="datetimeFigureOut">
              <a:rPr lang="fi-FI" smtClean="0"/>
              <a:t>7.1.2026</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E3A606-AE95-4CB8-9AE2-F05C35F553DE}" type="slidenum">
              <a:rPr lang="fi-FI" smtClean="0"/>
              <a:t>‹#›</a:t>
            </a:fld>
            <a:endParaRPr lang="fi-FI"/>
          </a:p>
        </p:txBody>
      </p:sp>
    </p:spTree>
    <p:extLst>
      <p:ext uri="{BB962C8B-B14F-4D97-AF65-F5344CB8AC3E}">
        <p14:creationId xmlns:p14="http://schemas.microsoft.com/office/powerpoint/2010/main" val="1227235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normAutofit/>
          </a:bodyPr>
          <a:lstStyle/>
          <a:p>
            <a:r>
              <a:rPr lang="fi-FI" u="sng" dirty="0"/>
              <a:t>Itsenäisen Suomen historia HI 03</a:t>
            </a:r>
          </a:p>
        </p:txBody>
      </p:sp>
      <p:sp>
        <p:nvSpPr>
          <p:cNvPr id="5" name="Sisällön paikkamerkki 4"/>
          <p:cNvSpPr>
            <a:spLocks noGrp="1"/>
          </p:cNvSpPr>
          <p:nvPr>
            <p:ph sz="half" idx="1"/>
          </p:nvPr>
        </p:nvSpPr>
        <p:spPr/>
        <p:txBody>
          <a:bodyPr>
            <a:normAutofit fontScale="70000" lnSpcReduction="20000"/>
          </a:bodyPr>
          <a:lstStyle/>
          <a:p>
            <a:pPr marL="0" indent="0">
              <a:buNone/>
            </a:pPr>
            <a:r>
              <a:rPr lang="fi-FI" u="sng" dirty="0"/>
              <a:t>Tavoitteet</a:t>
            </a:r>
            <a:r>
              <a:rPr lang="fi-FI" dirty="0"/>
              <a:t>:</a:t>
            </a:r>
          </a:p>
          <a:p>
            <a:pPr marL="0" indent="0">
              <a:buNone/>
            </a:pPr>
            <a:r>
              <a:rPr lang="fi-FI" dirty="0"/>
              <a:t>Opitaan Suomen historian keskeiset murrosvaiheet 1800-, 1900- ja 2000-luvuilla ja niiden vaikutukset nykyaikaan.</a:t>
            </a:r>
          </a:p>
          <a:p>
            <a:pPr marL="0" indent="0">
              <a:buNone/>
            </a:pPr>
            <a:r>
              <a:rPr lang="fi-FI" dirty="0"/>
              <a:t>Harjoitetaan sekä historian tietoja että taitoja. Historian tiedoilla tarkoitetaan historiallisten tapahtumien tuntemusta ja historian taidoilla kykyä kriittisyyteen, syiden ja seurausten ymmärtämistä, muutoksen ja jatkuvuuden hahmottamista, kykyä eläytyä menneisyyden ihmisen toimintaan ja ajan hahmottamista. Kykyä analysoida, tulkita ja tuottaa erilaisia tekstejä ja esityksiä.</a:t>
            </a:r>
          </a:p>
          <a:p>
            <a:pPr marL="0" indent="0">
              <a:buNone/>
            </a:pPr>
            <a:endParaRPr lang="fi-FI"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7607" y="1628800"/>
            <a:ext cx="4564681"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986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u="sng" dirty="0"/>
              <a:t>Itsenäisen Suomen historia HI 03</a:t>
            </a:r>
          </a:p>
        </p:txBody>
      </p:sp>
      <p:sp>
        <p:nvSpPr>
          <p:cNvPr id="3" name="Sisällön paikkamerkki 2"/>
          <p:cNvSpPr>
            <a:spLocks noGrp="1"/>
          </p:cNvSpPr>
          <p:nvPr>
            <p:ph sz="half" idx="1"/>
          </p:nvPr>
        </p:nvSpPr>
        <p:spPr>
          <a:xfrm>
            <a:off x="457200" y="1537670"/>
            <a:ext cx="3937392" cy="4588493"/>
          </a:xfrm>
        </p:spPr>
        <p:txBody>
          <a:bodyPr>
            <a:normAutofit fontScale="70000" lnSpcReduction="20000"/>
          </a:bodyPr>
          <a:lstStyle/>
          <a:p>
            <a:pPr marL="0" indent="0">
              <a:buNone/>
            </a:pPr>
            <a:endParaRPr lang="fi-FI" dirty="0"/>
          </a:p>
          <a:p>
            <a:pPr marL="0" indent="0">
              <a:buNone/>
            </a:pPr>
            <a:r>
              <a:rPr lang="fi-FI" dirty="0"/>
              <a:t>Opitaan ymmärtämään historian tulkinnallisuus eli se, että historiallinen ”totuus” saattaa vaihdella sen mukaan, mistä näkökulmasta tapahtumia tarkastellaan. </a:t>
            </a:r>
          </a:p>
          <a:p>
            <a:pPr marL="0" indent="0">
              <a:buNone/>
            </a:pPr>
            <a:endParaRPr lang="fi-FI" dirty="0"/>
          </a:p>
          <a:p>
            <a:pPr marL="0" indent="0">
              <a:buNone/>
            </a:pPr>
            <a:r>
              <a:rPr lang="fi-FI" dirty="0"/>
              <a:t>Tulkinnallisuuteen vaikuttaa myös se, että historiallisia tapahtumia saatetaan käyttää politiikan välineenä eli tukemaan jonkin tahon poliittisia tavoitteita.</a:t>
            </a:r>
          </a:p>
          <a:p>
            <a:pPr marL="0" indent="0">
              <a:buNone/>
            </a:pPr>
            <a:endParaRPr lang="fi-FI" dirty="0"/>
          </a:p>
          <a:p>
            <a:pPr marL="0" indent="0">
              <a:buNone/>
            </a:pPr>
            <a:r>
              <a:rPr lang="fi-FI" dirty="0"/>
              <a:t> </a:t>
            </a: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394592" y="1537670"/>
            <a:ext cx="4749408" cy="4045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247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p:txBody>
          <a:bodyPr>
            <a:normAutofit/>
          </a:bodyPr>
          <a:lstStyle/>
          <a:p>
            <a:r>
              <a:rPr lang="fi-FI" u="sng" dirty="0"/>
              <a:t>Itsenäisen Suomen historia HI 03</a:t>
            </a:r>
          </a:p>
        </p:txBody>
      </p:sp>
      <p:sp>
        <p:nvSpPr>
          <p:cNvPr id="6" name="Sisällön paikkamerkki 5"/>
          <p:cNvSpPr>
            <a:spLocks noGrp="1"/>
          </p:cNvSpPr>
          <p:nvPr>
            <p:ph sz="half" idx="1"/>
          </p:nvPr>
        </p:nvSpPr>
        <p:spPr/>
        <p:txBody>
          <a:bodyPr>
            <a:normAutofit fontScale="85000" lnSpcReduction="20000"/>
          </a:bodyPr>
          <a:lstStyle/>
          <a:p>
            <a:pPr marL="0" indent="0">
              <a:buNone/>
            </a:pPr>
            <a:r>
              <a:rPr lang="fi-FI" u="sng" dirty="0"/>
              <a:t>Työsuunnitelma</a:t>
            </a:r>
          </a:p>
          <a:p>
            <a:pPr marL="0" indent="0">
              <a:buNone/>
            </a:pPr>
            <a:r>
              <a:rPr lang="fi-FI" dirty="0"/>
              <a:t>Kurssin työmuotoina ovat opettajajohtoinen opetus, erilaiset tehtävät, käsitekartat, parityöt jne.</a:t>
            </a:r>
          </a:p>
          <a:p>
            <a:pPr marL="0" indent="0">
              <a:buNone/>
            </a:pPr>
            <a:r>
              <a:rPr lang="fi-FI" dirty="0"/>
              <a:t>Opetuksessa ja tehtävissä käytetään erilaisia verkkoympäristöstä löytyviä tekstejä, tilastoja, karttoja, kuvia ja videomateriaaleja.</a:t>
            </a:r>
          </a:p>
          <a:p>
            <a:pPr marL="0" indent="0">
              <a:buNone/>
            </a:pPr>
            <a:r>
              <a:rPr lang="fi-FI" dirty="0"/>
              <a:t>Tavoitteena on harjaannuttaa opiskelijoiden monilukutaitoa tiedon hankinnassa.</a:t>
            </a:r>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53015" y="1824154"/>
            <a:ext cx="4411473" cy="3760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034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u="sng" dirty="0"/>
              <a:t>Itsenäisen Suomen historia HI 03</a:t>
            </a:r>
          </a:p>
        </p:txBody>
      </p:sp>
      <p:sp>
        <p:nvSpPr>
          <p:cNvPr id="3" name="Sisällön paikkamerkki 2"/>
          <p:cNvSpPr>
            <a:spLocks noGrp="1"/>
          </p:cNvSpPr>
          <p:nvPr>
            <p:ph sz="half" idx="1"/>
          </p:nvPr>
        </p:nvSpPr>
        <p:spPr/>
        <p:txBody>
          <a:bodyPr>
            <a:normAutofit/>
          </a:bodyPr>
          <a:lstStyle/>
          <a:p>
            <a:pPr marL="0" indent="0">
              <a:buNone/>
            </a:pPr>
            <a:r>
              <a:rPr lang="fi-FI" dirty="0"/>
              <a:t>Kurssin materiaalit ja tehtävät ovat </a:t>
            </a:r>
            <a:r>
              <a:rPr lang="fi-FI" dirty="0" err="1"/>
              <a:t>Pedanetissä</a:t>
            </a:r>
            <a:r>
              <a:rPr lang="fi-FI" dirty="0"/>
              <a:t> kurssin sivulla. Sivulta löytyvät myös linkit erilaisiin hyödynnettäviin sähköisiin materiaaleihin. Kurssin palautettavat tehtävät myös palautetaan </a:t>
            </a:r>
            <a:r>
              <a:rPr lang="fi-FI" dirty="0" err="1"/>
              <a:t>Pedanetin</a:t>
            </a:r>
            <a:r>
              <a:rPr lang="fi-FI" dirty="0"/>
              <a:t> palautuskansioihin.</a:t>
            </a:r>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772816"/>
            <a:ext cx="4472176" cy="3811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095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u="sng" dirty="0"/>
              <a:t>Itsenäisen Suomen historia HI 03</a:t>
            </a:r>
          </a:p>
        </p:txBody>
      </p:sp>
      <p:sp>
        <p:nvSpPr>
          <p:cNvPr id="3" name="Sisällön paikkamerkki 2"/>
          <p:cNvSpPr>
            <a:spLocks noGrp="1"/>
          </p:cNvSpPr>
          <p:nvPr>
            <p:ph sz="half" idx="1"/>
          </p:nvPr>
        </p:nvSpPr>
        <p:spPr/>
        <p:txBody>
          <a:bodyPr>
            <a:normAutofit fontScale="70000" lnSpcReduction="20000"/>
          </a:bodyPr>
          <a:lstStyle/>
          <a:p>
            <a:pPr marL="0" indent="0">
              <a:buNone/>
            </a:pPr>
            <a:r>
              <a:rPr lang="fi-FI" u="sng" dirty="0"/>
              <a:t>Arviointi</a:t>
            </a:r>
          </a:p>
          <a:p>
            <a:pPr marL="0" indent="0">
              <a:buNone/>
            </a:pPr>
            <a:r>
              <a:rPr lang="fi-FI" dirty="0"/>
              <a:t>Pidetään kurssista kaksi koetta. Kurssin aikana pikkukysymyskoe ja koeviikolla esseekoe. Arviointi perustuu näiden kokeiden keskiarvoon ja jatkuvaan näyttöön.</a:t>
            </a:r>
          </a:p>
          <a:p>
            <a:pPr marL="0" indent="0">
              <a:buNone/>
            </a:pPr>
            <a:endParaRPr lang="fi-FI" dirty="0"/>
          </a:p>
          <a:p>
            <a:pPr marL="0" indent="0">
              <a:buNone/>
            </a:pPr>
            <a:r>
              <a:rPr lang="fi-FI" dirty="0"/>
              <a:t>Jatkuva näyttö: tuntiaktiivisuus (viittaaminen, opetuksen seuraaminen, osanotto keskusteluihin, opetusta ja oppimista tukeva käyttäytyminen), läksyt, kiinnostuneisuus ja harrastuneisuus oppiainetta kohtaan. Poissaolot ja myöhästelyt alentavat arvosanaa.</a:t>
            </a:r>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843233"/>
            <a:ext cx="4388296" cy="374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517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254</Words>
  <Application>Microsoft Office PowerPoint</Application>
  <PresentationFormat>Näytössä katseltava diaesitys (4:3)</PresentationFormat>
  <Paragraphs>23</Paragraphs>
  <Slides>5</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5</vt:i4>
      </vt:variant>
    </vt:vector>
  </HeadingPairs>
  <TitlesOfParts>
    <vt:vector size="8" baseType="lpstr">
      <vt:lpstr>Arial</vt:lpstr>
      <vt:lpstr>Calibri</vt:lpstr>
      <vt:lpstr>Office-teema</vt:lpstr>
      <vt:lpstr>Itsenäisen Suomen historia HI 03</vt:lpstr>
      <vt:lpstr>Itsenäisen Suomen historia HI 03</vt:lpstr>
      <vt:lpstr>Itsenäisen Suomen historia HI 03</vt:lpstr>
      <vt:lpstr>Itsenäisen Suomen historia HI 03</vt:lpstr>
      <vt:lpstr>Itsenäisen Suomen historia HI 03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Suomen historian käännekohtia HI4</dc:title>
  <dc:creator>Opettaja</dc:creator>
  <cp:lastModifiedBy>Kaartinen Minna</cp:lastModifiedBy>
  <cp:revision>22</cp:revision>
  <dcterms:created xsi:type="dcterms:W3CDTF">2015-04-13T05:48:13Z</dcterms:created>
  <dcterms:modified xsi:type="dcterms:W3CDTF">2026-01-07T17:37:04Z</dcterms:modified>
</cp:coreProperties>
</file>