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HFgFpesFgpaytZAojTu4K6qZf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type="ctrTitle"/>
          </p:nvPr>
        </p:nvSpPr>
        <p:spPr>
          <a:xfrm>
            <a:off x="311700" y="1280248"/>
            <a:ext cx="8520600" cy="258300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  <a:t>Skeema 2</a:t>
            </a: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  <a:t>4. Kognitiivinen kehitys edistää tiedonkäsittelyä</a:t>
            </a:r>
            <a:br>
              <a:rPr b="1" lang="fi" sz="3200">
                <a:solidFill>
                  <a:srgbClr val="EF86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i" sz="3200">
                <a:latin typeface="Calibri"/>
                <a:ea typeface="Calibri"/>
                <a:cs typeface="Calibri"/>
                <a:sym typeface="Calibri"/>
              </a:rPr>
            </a:br>
            <a:r>
              <a:rPr b="1" lang="fi" sz="3200">
                <a:latin typeface="Calibri"/>
                <a:ea typeface="Calibri"/>
                <a:cs typeface="Calibri"/>
                <a:sym typeface="Calibri"/>
              </a:rPr>
              <a:t>Ydinsisältö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400" y="1299725"/>
            <a:ext cx="4025600" cy="32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>
            <p:ph type="title"/>
          </p:nvPr>
        </p:nvSpPr>
        <p:spPr>
          <a:xfrm>
            <a:off x="311700" y="57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Toiminnanohjaus paranee aivojen otsalohkojen kypsyessä</a:t>
            </a:r>
            <a:endParaRPr/>
          </a:p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311700" y="1152475"/>
            <a:ext cx="5954629" cy="3661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Taitavaa toiminnanohjausta tarvitaan tarkkaavaisuuden suuntaamiseen, ongelmanratkaisuun ja muuhun vaativaan tiedonkäsittelyyn.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Aivojen otsalohkot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 keskeiset ihmisen toiminnanohjauksen ja tunteiden säätelyn kannalta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kehittyvät jopa 25-vuotiaaksi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ovat yhteydessä muihin aivokuoren osiin ja aivokuoren alla oleviin rakenteisiin, kuten limbiseen järjestelmään, joka vastaa mm. muistista ja tunteista.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31" y="1337982"/>
            <a:ext cx="4785905" cy="291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8312" y="891448"/>
            <a:ext cx="3062214" cy="336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>
            <p:ph type="title"/>
          </p:nvPr>
        </p:nvSpPr>
        <p:spPr>
          <a:xfrm>
            <a:off x="311700" y="595996"/>
            <a:ext cx="8520600" cy="1061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Piaget’n teoria loi perustan kognitiivisen kehityksen tutkimukselle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/>
          <p:nvPr>
            <p:ph idx="1" type="body"/>
          </p:nvPr>
        </p:nvSpPr>
        <p:spPr>
          <a:xfrm>
            <a:off x="311701" y="1657042"/>
            <a:ext cx="4710776" cy="29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Piaget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ymmärsi, että lasten ajattelu on erilaista kuin aikuisten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käytti tiedonkeruumenetelminä havainnointia ja testejä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korosti sitä, että kognitiivinen kehitys etenee vaiheittain ja kaikilla samassa järjestyksessä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aliarvioi kehityksen yksilöllisen tahdin.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827" y="1403792"/>
            <a:ext cx="2122166" cy="318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311700" y="571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358"/>
              <a:buNone/>
            </a:pPr>
            <a:r>
              <a:rPr lang="fi" sz="3100">
                <a:latin typeface="Calibri"/>
                <a:ea typeface="Calibri"/>
                <a:cs typeface="Calibri"/>
                <a:sym typeface="Calibri"/>
              </a:rPr>
              <a:t>Kognitiivisen kehityksen neljä vaihetta Piaget’n mukaan</a:t>
            </a:r>
            <a:br>
              <a:rPr b="1" lang="fi"/>
            </a:br>
            <a:endParaRPr/>
          </a:p>
        </p:txBody>
      </p:sp>
      <p:sp>
        <p:nvSpPr>
          <p:cNvPr id="54" name="Google Shape;54;p3"/>
          <p:cNvSpPr txBox="1"/>
          <p:nvPr>
            <p:ph idx="1" type="body"/>
          </p:nvPr>
        </p:nvSpPr>
        <p:spPr>
          <a:xfrm>
            <a:off x="311700" y="1152475"/>
            <a:ext cx="6667324" cy="3627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Sensomotorinen vaihe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(0–1v.)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Lapsi oppii yhdistämään aistein saavutetun tiedon motorisiin liikkeisiin.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Esioperationaalinen vaihe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</a:t>
            </a:r>
            <a:r>
              <a:rPr b="0" i="0" lang="fi">
                <a:solidFill>
                  <a:srgbClr val="27292D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6v.)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Lapsi kehittyy symbolisessa ajattelussa: hän oppii käyttämään kieltä taitavammin ja hyödyntämään esineitä mielikuvitusleikeissä.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Konkreettisten operaatioiden vaihe 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(7</a:t>
            </a:r>
            <a:r>
              <a:rPr b="0" i="0" lang="fi">
                <a:solidFill>
                  <a:srgbClr val="27292D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11v.)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Lapsi osaa käyttää loogista päättelyä, mutta lähinnä konkreettisissa ja käsin kosketeltavissa tehtävissä.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Formaalisten operaatioiden vaihe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(11/12v.</a:t>
            </a:r>
            <a:r>
              <a:rPr b="0" i="0" lang="fi">
                <a:solidFill>
                  <a:srgbClr val="27292D"/>
                </a:solidFill>
                <a:latin typeface="Arial"/>
                <a:ea typeface="Arial"/>
                <a:cs typeface="Arial"/>
                <a:sym typeface="Arial"/>
              </a:rPr>
              <a:t> eteenpäin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Lapsi kykenee loogiseen päättelyyn ja abstraktien käsitteiden käyttämiseen.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125" y="1947725"/>
            <a:ext cx="2180574" cy="16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pöytä&#10;&#10;Kuvaus luotu automaattisesti" id="60" name="Google Shape;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466" y="832159"/>
            <a:ext cx="7063067" cy="36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type="title"/>
          </p:nvPr>
        </p:nvSpPr>
        <p:spPr>
          <a:xfrm>
            <a:off x="311700" y="5172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Postformaali ajattelu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 txBox="1"/>
          <p:nvPr>
            <p:ph idx="1" type="body"/>
          </p:nvPr>
        </p:nvSpPr>
        <p:spPr>
          <a:xfrm>
            <a:off x="311700" y="1103915"/>
            <a:ext cx="385688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Toiset tutkijat ovat myöhemmin lisänneet viidenneksi kehitysvaiheeksi </a:t>
            </a: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postformaalin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ajattelun. 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Postformaalissa ajattelussa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ajattelu on suhteellista eli </a:t>
            </a:r>
            <a:r>
              <a:rPr b="1"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relativistista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omaa ajattelua arvioidaan ja sen rajoitukset huomataan. Tätä kutsutaan </a:t>
            </a:r>
            <a:r>
              <a:rPr b="1"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reflektiivisyydeksi</a:t>
            </a:r>
            <a:r>
              <a:rPr lang="f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988" y="1242338"/>
            <a:ext cx="4670613" cy="31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311700" y="5404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Ajattelun kehittyminen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311700" y="1113125"/>
            <a:ext cx="52845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Piaget’n mukaan ajattelu kehittyy vanhojen tietojen muokkauksella ja uusien tietojen hankinnalla.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Kokemusten perusteella muodostuu sisäisiä malleja eli skeemoja.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Skeemat kehittyvät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assimilaatiolla</a:t>
            </a: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 uusien kokemusten sulauttamisella vanhoihin skeemoihin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akkommodaatiolla</a:t>
            </a: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eli vanhojen skeemojen muuttamisella.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925" y="1915175"/>
            <a:ext cx="3490399" cy="22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311700" y="57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Lev Vygotskin sosiokulttuurinen teoria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311700" y="1182967"/>
            <a:ext cx="4946100" cy="37789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Char char="●"/>
            </a:pP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Vygotskin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sosiokulttuurisen teorian</a:t>
            </a: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mukaan kehitys tapahtuu aina dynaamisessa vuorovaikutuksessa sosiaalisen ja kulttuurihistoriallisen ympäristön kanssa.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Taidot kehittyvät yhteisen tekemisen kautta.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Kaikilla on tietyssä taidossa nykyinen kehitystaso ja potentiaalinen kehitystaso, jonka voi saavuttaa kokeneemman henkilön kanssa.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857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○"/>
            </a:pPr>
            <a:r>
              <a:rPr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Nykyisen ja potentiaalisen kehitystason välistä aluetta kutsutaan </a:t>
            </a:r>
            <a:r>
              <a:rPr b="1" lang="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lähikehityksen vyöhykkeeksi.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400" y="1422850"/>
            <a:ext cx="3581400" cy="238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25" y="1005900"/>
            <a:ext cx="8643374" cy="34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type="title"/>
          </p:nvPr>
        </p:nvSpPr>
        <p:spPr>
          <a:xfrm>
            <a:off x="311700" y="57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Toiminnanohjaus paranee aivojen otsalohkojen kypsyessä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9"/>
          <p:cNvSpPr txBox="1"/>
          <p:nvPr>
            <p:ph idx="1" type="body"/>
          </p:nvPr>
        </p:nvSpPr>
        <p:spPr>
          <a:xfrm>
            <a:off x="311700" y="1152475"/>
            <a:ext cx="8520600" cy="97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Toiminnanohjauksella tarkoitetaan ajatusten, tunteiden, tavoitteiden ja motoristen toimintojen ohjaamista vuorovaikutuksessa ympäristön kanssa.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8352" y="2131359"/>
            <a:ext cx="3227295" cy="268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