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h9WXUq1OFEi5pjPqbOhlktd3fF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" name="Google Shape;5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3" name="Google Shape;2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7" name="Google Shape;27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/>
          <p:nvPr>
            <p:ph type="ctrTitle"/>
          </p:nvPr>
        </p:nvSpPr>
        <p:spPr>
          <a:xfrm>
            <a:off x="311700" y="817603"/>
            <a:ext cx="8520600" cy="350829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6. Hermoston kypsyminen ja muovautuminen heijastuvat psyykkiseen kehitykseen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Herkkyyskausina opitaan helposti uutta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0"/>
          <p:cNvSpPr txBox="1"/>
          <p:nvPr>
            <p:ph idx="1" type="body"/>
          </p:nvPr>
        </p:nvSpPr>
        <p:spPr>
          <a:xfrm>
            <a:off x="311700" y="1152475"/>
            <a:ext cx="8520600" cy="364140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Herkkyyskausi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ajanjakso, jolloin hermoston muotoutuvuus ympäristötekijöiden vaikutuksesta on erityisen voimakasta.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Herkkyyskaudet ovat mahdollisia hermoston kypsymisen myötä.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Biologisessa kehityksessä on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kriittisiä kausia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biologisesti määräytyviä ajanjaksoja, jolloin tietyn kehon alueen on kehityttävä, jotta kehitystä voi koskaan tapahtua.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Sosioemotionaalisen ja kognitiivisen kehityksen suhteen ei ole kriittisiä kausia.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Kielen kehityksessä on herkkyyskausi ensimmäisten vuosien aikana. Silloin lapsi tarvitsee kielellisiä virikkeitä normaalin kehityksen takaamiseksi.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Genien tapaus on surullinen esimerkki herkkyyskausien merkityksestä.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/>
          <p:nvPr>
            <p:ph type="title"/>
          </p:nvPr>
        </p:nvSpPr>
        <p:spPr>
          <a:xfrm>
            <a:off x="311700" y="609564"/>
            <a:ext cx="8520600" cy="10574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Kehitys ilmenee hermosolujen välisten yhteyksien muutoksina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 txBox="1"/>
          <p:nvPr>
            <p:ph idx="1" type="body"/>
          </p:nvPr>
        </p:nvSpPr>
        <p:spPr>
          <a:xfrm>
            <a:off x="311700" y="1667025"/>
            <a:ext cx="4320900" cy="30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 edellyttää muutoksia hermostossa ja hermoston muutokset ilmenevät ihmisen toiminnassa.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 on riippuvainen aivojen muovautuvuudesta eli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plastisuudesta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toiminta perustuu hermosolujen toimintaan.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4576" y="1591625"/>
            <a:ext cx="3977726" cy="2556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Hermoimpulssin eteneminen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 txBox="1"/>
          <p:nvPr>
            <p:ph idx="1" type="body"/>
          </p:nvPr>
        </p:nvSpPr>
        <p:spPr>
          <a:xfrm>
            <a:off x="311700" y="1152475"/>
            <a:ext cx="8520600" cy="35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42899" lvl="0" marL="474344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Tieto kulkee hermosolun sisällä viejähaaraketta eli </a:t>
            </a:r>
            <a:r>
              <a:rPr b="1"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aksonia</a:t>
            </a: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pitkin sähköisenä </a:t>
            </a:r>
            <a:r>
              <a:rPr b="1"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hermoimpulssina</a:t>
            </a: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Aksoneita on aina vain yksi, mutta aksoni voi haarautua.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Aksonin haarat mahdollistavat yhteydet jopa tuhansiin muihin hermosoluihin.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49" lvl="0" marL="417194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Hermosolusta toiseen tieto kulkee kemiallisesti.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Kun hermoimpulssi saapuu aksonin päähän, se tulee </a:t>
            </a:r>
            <a:r>
              <a:rPr b="1"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synapsiin</a:t>
            </a: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eli kahden hermosolun väliseen liitoskohtaan.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Hermosolujen välillä on </a:t>
            </a:r>
            <a:r>
              <a:rPr b="1"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synapsikuilu.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Aksoni vapauttaa synapsikuiluun kemiallisia </a:t>
            </a:r>
            <a:r>
              <a:rPr b="1"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välittäjäaineita.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Välittäjäaineet sitoutuvat vastaanottavaan soluun ja käynnistävät siinä hermoimpulssin.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74395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Hermoimpulssi on aina samanlainen riippumatta siitä, mitä tietoa se välittää.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1200"/>
              </a:spcAft>
              <a:buSzPct val="11764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8419" y="861741"/>
            <a:ext cx="7547162" cy="34200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Myelinisaatio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 txBox="1"/>
          <p:nvPr>
            <p:ph idx="1" type="body"/>
          </p:nvPr>
        </p:nvSpPr>
        <p:spPr>
          <a:xfrm>
            <a:off x="311700" y="1147760"/>
            <a:ext cx="3278665" cy="38747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aksonia ympäröi rasvainen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myeliinituppi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hermoimpulssin eteneminen on nopeampaa.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Myelinisaatio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prosessi, jossa rasvainen kerros kehittyy aksonin ympärille. Se 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ilmenee esimerkiksi puheen ja liikkeiden sujuvuuden lisääntymisenä.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" name="Google Shape;6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13125" y="1297643"/>
            <a:ext cx="4596414" cy="32712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 txBox="1"/>
          <p:nvPr>
            <p:ph type="title"/>
          </p:nvPr>
        </p:nvSpPr>
        <p:spPr>
          <a:xfrm>
            <a:off x="311700" y="589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Hermosto muodostuu hermoverkoista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Hermosoluja on kolmea päätyyppiä: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572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</a:pPr>
            <a:r>
              <a:rPr b="1"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Sensorinen hermosolu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vastaanottaa aistitietoa aistinelimessä (esim. silmässä).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572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</a:pPr>
            <a:r>
              <a:rPr b="1"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Motorinen hermosolu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välittää toimintakäskyjä aivoista lihaksiin.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572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</a:pPr>
            <a:r>
              <a:rPr b="1"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Välineuroni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kytkeytynyt sensoristen ja motoristen hermosolujen väliin.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572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Suurin osa hermosoluista on välineuroneita.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Tiettyyn tehtävään erikoistuneet hermosolut muodostavat 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hermoverkon.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Hermoverkoista muodostuu</a:t>
            </a: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hermosto.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Hermosto kypsyy ja muotoutuu plastisesti läpi elämän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7"/>
          <p:cNvSpPr txBox="1"/>
          <p:nvPr>
            <p:ph idx="1" type="body"/>
          </p:nvPr>
        </p:nvSpPr>
        <p:spPr>
          <a:xfrm>
            <a:off x="311700" y="1313900"/>
            <a:ext cx="3163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35003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9554"/>
              <a:buChar char="●"/>
            </a:pPr>
            <a:r>
              <a:rPr lang="fi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Aivot muovautuvat kypsymisen, oppimisen ja kokemusten myötä.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5003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9554"/>
              <a:buChar char="●"/>
            </a:pPr>
            <a:r>
              <a:rPr b="1" lang="fi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Kypsyminen</a:t>
            </a:r>
            <a:r>
              <a:rPr lang="fi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biologinen kehitysprosessi, jota perimä ohjaa.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5003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9554"/>
              <a:buChar char="●"/>
            </a:pPr>
            <a:r>
              <a:rPr lang="fi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Myös ympäristöllä on suuri rooli aivojen kehityksessä, raskausajasta alkaen.</a:t>
            </a:r>
            <a:endParaRPr sz="2200"/>
          </a:p>
          <a:p>
            <a:pPr indent="0" lvl="0" marL="1143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75000"/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45000"/>
              <a:buNone/>
            </a:pPr>
            <a:r>
              <a:t/>
            </a:r>
            <a:endParaRPr sz="4000">
              <a:highlight>
                <a:srgbClr val="FFFF00"/>
              </a:highlight>
            </a:endParaRPr>
          </a:p>
        </p:txBody>
      </p:sp>
      <p:pic>
        <p:nvPicPr>
          <p:cNvPr id="79" name="Google Shape;79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1450" y="1424300"/>
            <a:ext cx="5401126" cy="305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0570" y="833056"/>
            <a:ext cx="6022859" cy="38942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Aivot eivät koskaan menetä muovautuvuuttaan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9"/>
          <p:cNvSpPr txBox="1"/>
          <p:nvPr>
            <p:ph idx="1" type="body"/>
          </p:nvPr>
        </p:nvSpPr>
        <p:spPr>
          <a:xfrm>
            <a:off x="311700" y="1152474"/>
            <a:ext cx="8520600" cy="364140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Myelinisaatio ja synaptisten haarakkeiden lisääntyminen kasvattavat aivojen painoa.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Ainakin jotkut aivojen osat tuottavat jatkuvasti uusia hermosoluja.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Solukuolema on kuitenkin nopeampaa: hermosolujen kokonaismäärä alkaa laskea jo ennen syntymää.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Aivoille on tarjottava virikkeitä, jotta ne kehittyvät.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Alkoholin pitkäkestoinen, runsas käyttö vahingoittaa aivoja.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Vanheneminen näkyy aksonien vähentymisenä ja aivojen tiettyjen osien kutistumisena.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Aivot eivät koskaan menetä muovautuvuuttaan. → Oppiminen on aina mahdollista.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