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Normaali tyyli 2 - Korostu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8" d="100"/>
          <a:sy n="68" d="100"/>
        </p:scale>
        <p:origin x="616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s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11/20/2023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ksen 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11/20/2023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osi tai epäto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11/20/2023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11/20/2023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11/20/2023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11/20/2023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11/20/2023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11/20/2023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11/20/2023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11/20/2023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9CDF670-AB70-43A6-9BEC-FC151E4CA3B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Refleksiiviverbit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C92D8072-CB23-43C8-9337-63B561E7FA2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074907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2D4EA0B-6B3E-4C2C-8DFA-311BB93CFB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Refleksiiviverbit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2446FE7-90D3-499D-A562-C6AD949829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Refleksiiviverbit ovat verbejä, joiden kanssa täytyy käyttää refleksiivipronominia </a:t>
            </a:r>
            <a:r>
              <a:rPr lang="fi-FI" b="1" dirty="0" err="1"/>
              <a:t>sich</a:t>
            </a:r>
            <a:r>
              <a:rPr lang="fi-FI" dirty="0"/>
              <a:t> </a:t>
            </a:r>
          </a:p>
          <a:p>
            <a:pPr lvl="1"/>
            <a:r>
              <a:rPr lang="fi-FI" dirty="0"/>
              <a:t>Sanastossa esim. </a:t>
            </a:r>
            <a:r>
              <a:rPr lang="fi-FI" dirty="0" err="1"/>
              <a:t>sich</a:t>
            </a:r>
            <a:r>
              <a:rPr lang="fi-FI" dirty="0"/>
              <a:t> </a:t>
            </a:r>
            <a:r>
              <a:rPr lang="fi-FI" dirty="0" err="1"/>
              <a:t>vor</a:t>
            </a:r>
            <a:r>
              <a:rPr lang="fi-FI" dirty="0"/>
              <a:t>/</a:t>
            </a:r>
            <a:r>
              <a:rPr lang="fi-FI" dirty="0" err="1"/>
              <a:t>stellen</a:t>
            </a:r>
            <a:r>
              <a:rPr lang="fi-FI" dirty="0"/>
              <a:t>, </a:t>
            </a:r>
            <a:r>
              <a:rPr lang="fi-FI" dirty="0" err="1"/>
              <a:t>sich</a:t>
            </a:r>
            <a:r>
              <a:rPr lang="fi-FI" dirty="0"/>
              <a:t> </a:t>
            </a:r>
            <a:r>
              <a:rPr lang="fi-FI" dirty="0" err="1"/>
              <a:t>schämen</a:t>
            </a:r>
            <a:r>
              <a:rPr lang="fi-FI" dirty="0"/>
              <a:t>, </a:t>
            </a:r>
            <a:r>
              <a:rPr lang="fi-FI" dirty="0" err="1"/>
              <a:t>sich</a:t>
            </a:r>
            <a:r>
              <a:rPr lang="fi-FI" dirty="0"/>
              <a:t> </a:t>
            </a:r>
            <a:r>
              <a:rPr lang="fi-FI" dirty="0" err="1"/>
              <a:t>Sorgen</a:t>
            </a:r>
            <a:r>
              <a:rPr lang="fi-FI" dirty="0"/>
              <a:t> </a:t>
            </a:r>
            <a:r>
              <a:rPr lang="fi-FI" dirty="0" err="1"/>
              <a:t>machen</a:t>
            </a:r>
            <a:endParaRPr lang="fi-FI" dirty="0"/>
          </a:p>
          <a:p>
            <a:pPr lvl="1"/>
            <a:endParaRPr lang="fi-FI" dirty="0"/>
          </a:p>
          <a:p>
            <a:r>
              <a:rPr lang="fi-FI" dirty="0"/>
              <a:t>Refleksiivipronomini taipuu persoonan mukaan</a:t>
            </a:r>
          </a:p>
          <a:p>
            <a:pPr lvl="1"/>
            <a:r>
              <a:rPr lang="fi-FI" dirty="0" err="1"/>
              <a:t>Ich</a:t>
            </a:r>
            <a:r>
              <a:rPr lang="fi-FI" dirty="0"/>
              <a:t> </a:t>
            </a:r>
            <a:r>
              <a:rPr lang="fi-FI" dirty="0" err="1"/>
              <a:t>schäme</a:t>
            </a:r>
            <a:r>
              <a:rPr lang="fi-FI" dirty="0"/>
              <a:t> </a:t>
            </a:r>
            <a:r>
              <a:rPr lang="fi-FI" b="1" dirty="0" err="1"/>
              <a:t>mich</a:t>
            </a:r>
            <a:r>
              <a:rPr lang="fi-FI" dirty="0"/>
              <a:t>. </a:t>
            </a:r>
            <a:r>
              <a:rPr lang="fi-FI" dirty="0">
                <a:sym typeface="Wingdings" panose="05000000000000000000" pitchFamily="2" charset="2"/>
              </a:rPr>
              <a:t> Häpeän.</a:t>
            </a:r>
          </a:p>
          <a:p>
            <a:pPr lvl="1"/>
            <a:r>
              <a:rPr lang="fi-FI" dirty="0" err="1">
                <a:sym typeface="Wingdings" panose="05000000000000000000" pitchFamily="2" charset="2"/>
              </a:rPr>
              <a:t>Wir</a:t>
            </a:r>
            <a:r>
              <a:rPr lang="fi-FI" dirty="0">
                <a:sym typeface="Wingdings" panose="05000000000000000000" pitchFamily="2" charset="2"/>
              </a:rPr>
              <a:t> </a:t>
            </a:r>
            <a:r>
              <a:rPr lang="fi-FI" dirty="0" err="1">
                <a:sym typeface="Wingdings" panose="05000000000000000000" pitchFamily="2" charset="2"/>
              </a:rPr>
              <a:t>machen</a:t>
            </a:r>
            <a:r>
              <a:rPr lang="fi-FI" dirty="0">
                <a:sym typeface="Wingdings" panose="05000000000000000000" pitchFamily="2" charset="2"/>
              </a:rPr>
              <a:t> </a:t>
            </a:r>
            <a:r>
              <a:rPr lang="fi-FI" b="1" dirty="0" err="1">
                <a:sym typeface="Wingdings" panose="05000000000000000000" pitchFamily="2" charset="2"/>
              </a:rPr>
              <a:t>uns</a:t>
            </a:r>
            <a:r>
              <a:rPr lang="fi-FI" dirty="0">
                <a:sym typeface="Wingdings" panose="05000000000000000000" pitchFamily="2" charset="2"/>
              </a:rPr>
              <a:t> </a:t>
            </a:r>
            <a:r>
              <a:rPr lang="fi-FI" dirty="0" err="1">
                <a:sym typeface="Wingdings" panose="05000000000000000000" pitchFamily="2" charset="2"/>
              </a:rPr>
              <a:t>oft</a:t>
            </a:r>
            <a:r>
              <a:rPr lang="fi-FI" dirty="0">
                <a:sym typeface="Wingdings" panose="05000000000000000000" pitchFamily="2" charset="2"/>
              </a:rPr>
              <a:t> </a:t>
            </a:r>
            <a:r>
              <a:rPr lang="fi-FI" dirty="0" err="1">
                <a:sym typeface="Wingdings" panose="05000000000000000000" pitchFamily="2" charset="2"/>
              </a:rPr>
              <a:t>Sorgen</a:t>
            </a:r>
            <a:r>
              <a:rPr lang="fi-FI" dirty="0">
                <a:sym typeface="Wingdings" panose="05000000000000000000" pitchFamily="2" charset="2"/>
              </a:rPr>
              <a:t>.  Olemme usein huolissamme.</a:t>
            </a:r>
          </a:p>
          <a:p>
            <a:pPr lvl="1"/>
            <a:endParaRPr lang="fi-FI" dirty="0">
              <a:sym typeface="Wingdings" panose="05000000000000000000" pitchFamily="2" charset="2"/>
            </a:endParaRPr>
          </a:p>
          <a:p>
            <a:r>
              <a:rPr lang="fi-FI" dirty="0">
                <a:sym typeface="Wingdings" panose="05000000000000000000" pitchFamily="2" charset="2"/>
              </a:rPr>
              <a:t>Vrt. ruotsin refleksiivipronominiin </a:t>
            </a:r>
            <a:r>
              <a:rPr lang="fi-FI" b="1" dirty="0" err="1">
                <a:sym typeface="Wingdings" panose="05000000000000000000" pitchFamily="2" charset="2"/>
              </a:rPr>
              <a:t>sig</a:t>
            </a:r>
            <a:endParaRPr lang="fi-FI" b="1" dirty="0">
              <a:sym typeface="Wingdings" panose="05000000000000000000" pitchFamily="2" charset="2"/>
            </a:endParaRPr>
          </a:p>
          <a:p>
            <a:pPr lvl="1"/>
            <a:r>
              <a:rPr lang="fi-FI" dirty="0" err="1">
                <a:sym typeface="Wingdings" panose="05000000000000000000" pitchFamily="2" charset="2"/>
              </a:rPr>
              <a:t>Lära</a:t>
            </a:r>
            <a:r>
              <a:rPr lang="fi-FI" dirty="0">
                <a:sym typeface="Wingdings" panose="05000000000000000000" pitchFamily="2" charset="2"/>
              </a:rPr>
              <a:t> </a:t>
            </a:r>
            <a:r>
              <a:rPr lang="fi-FI" dirty="0" err="1">
                <a:sym typeface="Wingdings" panose="05000000000000000000" pitchFamily="2" charset="2"/>
              </a:rPr>
              <a:t>sig</a:t>
            </a:r>
            <a:r>
              <a:rPr lang="fi-FI" dirty="0">
                <a:sym typeface="Wingdings" panose="05000000000000000000" pitchFamily="2" charset="2"/>
              </a:rPr>
              <a:t>, </a:t>
            </a:r>
            <a:r>
              <a:rPr lang="fi-FI" dirty="0" err="1">
                <a:sym typeface="Wingdings" panose="05000000000000000000" pitchFamily="2" charset="2"/>
              </a:rPr>
              <a:t>klä</a:t>
            </a:r>
            <a:r>
              <a:rPr lang="fi-FI" dirty="0">
                <a:sym typeface="Wingdings" panose="05000000000000000000" pitchFamily="2" charset="2"/>
              </a:rPr>
              <a:t> </a:t>
            </a:r>
            <a:r>
              <a:rPr lang="fi-FI" dirty="0" err="1">
                <a:sym typeface="Wingdings" panose="05000000000000000000" pitchFamily="2" charset="2"/>
              </a:rPr>
              <a:t>sig</a:t>
            </a:r>
            <a:r>
              <a:rPr lang="fi-FI" dirty="0">
                <a:sym typeface="Wingdings" panose="05000000000000000000" pitchFamily="2" charset="2"/>
              </a:rPr>
              <a:t>…</a:t>
            </a:r>
          </a:p>
        </p:txBody>
      </p:sp>
    </p:spTree>
    <p:extLst>
      <p:ext uri="{BB962C8B-B14F-4D97-AF65-F5344CB8AC3E}">
        <p14:creationId xmlns:p14="http://schemas.microsoft.com/office/powerpoint/2010/main" val="20536013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4A5F988-5D36-4F8B-A325-ADD7F47632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Refleksiiviverbit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A92EC53B-69D3-419D-8084-1F9969E79A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Osa verbeistä vaatii refleksiivipronominin akkusatiivissa ja osa datiivissa</a:t>
            </a:r>
          </a:p>
          <a:p>
            <a:pPr lvl="1"/>
            <a:r>
              <a:rPr lang="fi-FI" dirty="0"/>
              <a:t>Merkitty sanastoon esim. </a:t>
            </a:r>
            <a:r>
              <a:rPr lang="fi-FI" i="1" dirty="0" err="1"/>
              <a:t>sich</a:t>
            </a:r>
            <a:r>
              <a:rPr lang="fi-FI" i="1" dirty="0"/>
              <a:t> (DAT.) </a:t>
            </a:r>
            <a:r>
              <a:rPr lang="fi-FI" i="1" dirty="0" err="1"/>
              <a:t>Mühe</a:t>
            </a:r>
            <a:r>
              <a:rPr lang="fi-FI" i="1" dirty="0"/>
              <a:t> </a:t>
            </a:r>
            <a:r>
              <a:rPr lang="fi-FI" i="1" dirty="0" err="1"/>
              <a:t>geben</a:t>
            </a:r>
            <a:endParaRPr lang="fi-FI" i="1" dirty="0"/>
          </a:p>
          <a:p>
            <a:pPr lvl="1"/>
            <a:endParaRPr lang="fi-FI" i="1" dirty="0"/>
          </a:p>
          <a:p>
            <a:r>
              <a:rPr lang="fi-FI" dirty="0" err="1"/>
              <a:t>sich</a:t>
            </a:r>
            <a:r>
              <a:rPr lang="fi-FI" dirty="0"/>
              <a:t> (DAT.) </a:t>
            </a:r>
            <a:r>
              <a:rPr lang="fi-FI" dirty="0" err="1"/>
              <a:t>etwas</a:t>
            </a:r>
            <a:r>
              <a:rPr lang="fi-FI" dirty="0"/>
              <a:t> </a:t>
            </a:r>
            <a:r>
              <a:rPr lang="fi-FI" dirty="0" err="1"/>
              <a:t>kaufen</a:t>
            </a:r>
            <a:endParaRPr lang="fi-FI" dirty="0"/>
          </a:p>
          <a:p>
            <a:pPr lvl="1"/>
            <a:r>
              <a:rPr lang="fi-FI" dirty="0" err="1"/>
              <a:t>Ich</a:t>
            </a:r>
            <a:r>
              <a:rPr lang="fi-FI" dirty="0"/>
              <a:t> </a:t>
            </a:r>
            <a:r>
              <a:rPr lang="fi-FI" dirty="0" err="1"/>
              <a:t>kaufe</a:t>
            </a:r>
            <a:r>
              <a:rPr lang="fi-FI" dirty="0"/>
              <a:t> </a:t>
            </a:r>
            <a:r>
              <a:rPr lang="fi-FI" b="1" dirty="0" err="1"/>
              <a:t>mir</a:t>
            </a:r>
            <a:r>
              <a:rPr lang="fi-FI" dirty="0"/>
              <a:t> eine </a:t>
            </a:r>
            <a:r>
              <a:rPr lang="fi-FI" dirty="0" err="1"/>
              <a:t>neue</a:t>
            </a:r>
            <a:r>
              <a:rPr lang="fi-FI" dirty="0"/>
              <a:t> </a:t>
            </a:r>
            <a:r>
              <a:rPr lang="fi-FI" dirty="0" err="1"/>
              <a:t>Jacke</a:t>
            </a:r>
            <a:r>
              <a:rPr lang="fi-FI" dirty="0"/>
              <a:t>.</a:t>
            </a:r>
          </a:p>
          <a:p>
            <a:pPr lvl="1"/>
            <a:r>
              <a:rPr lang="fi-FI" dirty="0" err="1"/>
              <a:t>Ihr</a:t>
            </a:r>
            <a:r>
              <a:rPr lang="fi-FI" dirty="0"/>
              <a:t> </a:t>
            </a:r>
            <a:r>
              <a:rPr lang="fi-FI" dirty="0" err="1"/>
              <a:t>kauft</a:t>
            </a:r>
            <a:r>
              <a:rPr lang="fi-FI" dirty="0"/>
              <a:t> </a:t>
            </a:r>
            <a:r>
              <a:rPr lang="fi-FI" b="1" dirty="0" err="1"/>
              <a:t>euch</a:t>
            </a:r>
            <a:r>
              <a:rPr lang="fi-FI" dirty="0"/>
              <a:t> </a:t>
            </a:r>
            <a:r>
              <a:rPr lang="fi-FI" dirty="0" err="1"/>
              <a:t>neue</a:t>
            </a:r>
            <a:r>
              <a:rPr lang="fi-FI" dirty="0"/>
              <a:t> </a:t>
            </a:r>
            <a:r>
              <a:rPr lang="fi-FI" dirty="0" err="1"/>
              <a:t>Jacken</a:t>
            </a:r>
            <a:r>
              <a:rPr lang="fi-FI" dirty="0"/>
              <a:t>.</a:t>
            </a:r>
          </a:p>
          <a:p>
            <a:pPr lvl="1"/>
            <a:r>
              <a:rPr lang="fi-FI" dirty="0" err="1"/>
              <a:t>Er</a:t>
            </a:r>
            <a:r>
              <a:rPr lang="fi-FI" dirty="0"/>
              <a:t> </a:t>
            </a:r>
            <a:r>
              <a:rPr lang="fi-FI" dirty="0" err="1"/>
              <a:t>kauft</a:t>
            </a:r>
            <a:r>
              <a:rPr lang="fi-FI" dirty="0"/>
              <a:t> </a:t>
            </a:r>
            <a:r>
              <a:rPr lang="fi-FI" b="1" dirty="0" err="1"/>
              <a:t>sich</a:t>
            </a:r>
            <a:r>
              <a:rPr lang="fi-FI" dirty="0"/>
              <a:t> eine </a:t>
            </a:r>
            <a:r>
              <a:rPr lang="fi-FI" dirty="0" err="1"/>
              <a:t>neue</a:t>
            </a:r>
            <a:r>
              <a:rPr lang="fi-FI" dirty="0"/>
              <a:t> </a:t>
            </a:r>
            <a:r>
              <a:rPr lang="fi-FI" dirty="0" err="1"/>
              <a:t>Jacke</a:t>
            </a:r>
            <a:r>
              <a:rPr lang="fi-FI" dirty="0"/>
              <a:t>.</a:t>
            </a:r>
          </a:p>
          <a:p>
            <a:pPr lvl="1"/>
            <a:endParaRPr lang="fi-FI" dirty="0"/>
          </a:p>
          <a:p>
            <a:r>
              <a:rPr lang="fi-FI" dirty="0"/>
              <a:t>Hän- ja he-muodoissa refleksiivipronomini pysyy muodossa </a:t>
            </a:r>
            <a:r>
              <a:rPr lang="fi-FI" b="1" dirty="0" err="1"/>
              <a:t>sich</a:t>
            </a:r>
            <a:r>
              <a:rPr lang="fi-FI" dirty="0"/>
              <a:t>!!</a:t>
            </a:r>
          </a:p>
        </p:txBody>
      </p:sp>
    </p:spTree>
    <p:extLst>
      <p:ext uri="{BB962C8B-B14F-4D97-AF65-F5344CB8AC3E}">
        <p14:creationId xmlns:p14="http://schemas.microsoft.com/office/powerpoint/2010/main" val="32132728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56AB357-2EB9-4785-B489-8BFEA3E5EE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Refleksiivipronomini datiivissa</a:t>
            </a:r>
          </a:p>
        </p:txBody>
      </p:sp>
      <p:graphicFrame>
        <p:nvGraphicFramePr>
          <p:cNvPr id="5" name="Sisällön paikkamerkki 4">
            <a:extLst>
              <a:ext uri="{FF2B5EF4-FFF2-40B4-BE49-F238E27FC236}">
                <a16:creationId xmlns:a16="http://schemas.microsoft.com/office/drawing/2014/main" id="{F850732F-C17E-4872-9178-0EA763C6555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37883712"/>
              </p:ext>
            </p:extLst>
          </p:nvPr>
        </p:nvGraphicFramePr>
        <p:xfrm>
          <a:off x="5462825" y="2129670"/>
          <a:ext cx="1266350" cy="259865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66350">
                  <a:extLst>
                    <a:ext uri="{9D8B030D-6E8A-4147-A177-3AD203B41FA5}">
                      <a16:colId xmlns:a16="http://schemas.microsoft.com/office/drawing/2014/main" val="210569355"/>
                    </a:ext>
                  </a:extLst>
                </a:gridCol>
              </a:tblGrid>
              <a:tr h="371237">
                <a:tc>
                  <a:txBody>
                    <a:bodyPr/>
                    <a:lstStyle/>
                    <a:p>
                      <a:pPr algn="ctr"/>
                      <a:r>
                        <a:rPr lang="fi-FI" dirty="0" err="1"/>
                        <a:t>sich</a:t>
                      </a:r>
                      <a:endParaRPr lang="fi-F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05518607"/>
                  </a:ext>
                </a:extLst>
              </a:tr>
              <a:tr h="371237">
                <a:tc>
                  <a:txBody>
                    <a:bodyPr/>
                    <a:lstStyle/>
                    <a:p>
                      <a:pPr algn="ctr"/>
                      <a:r>
                        <a:rPr lang="fi-FI" dirty="0" err="1"/>
                        <a:t>mir</a:t>
                      </a:r>
                      <a:endParaRPr lang="fi-F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91254388"/>
                  </a:ext>
                </a:extLst>
              </a:tr>
              <a:tr h="371237">
                <a:tc>
                  <a:txBody>
                    <a:bodyPr/>
                    <a:lstStyle/>
                    <a:p>
                      <a:pPr algn="ctr"/>
                      <a:r>
                        <a:rPr lang="fi-FI" dirty="0" err="1"/>
                        <a:t>dir</a:t>
                      </a:r>
                      <a:endParaRPr lang="fi-F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78867644"/>
                  </a:ext>
                </a:extLst>
              </a:tr>
              <a:tr h="371237">
                <a:tc>
                  <a:txBody>
                    <a:bodyPr/>
                    <a:lstStyle/>
                    <a:p>
                      <a:pPr algn="ctr"/>
                      <a:r>
                        <a:rPr lang="fi-FI" dirty="0" err="1"/>
                        <a:t>sich</a:t>
                      </a:r>
                      <a:endParaRPr lang="fi-F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20765847"/>
                  </a:ext>
                </a:extLst>
              </a:tr>
              <a:tr h="371237">
                <a:tc>
                  <a:txBody>
                    <a:bodyPr/>
                    <a:lstStyle/>
                    <a:p>
                      <a:pPr algn="ctr"/>
                      <a:r>
                        <a:rPr lang="fi-FI" dirty="0" err="1"/>
                        <a:t>uns</a:t>
                      </a:r>
                      <a:endParaRPr lang="fi-F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61780648"/>
                  </a:ext>
                </a:extLst>
              </a:tr>
              <a:tr h="371237">
                <a:tc>
                  <a:txBody>
                    <a:bodyPr/>
                    <a:lstStyle/>
                    <a:p>
                      <a:pPr algn="ctr"/>
                      <a:r>
                        <a:rPr lang="fi-FI" dirty="0" err="1"/>
                        <a:t>euch</a:t>
                      </a:r>
                      <a:endParaRPr lang="fi-F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37948202"/>
                  </a:ext>
                </a:extLst>
              </a:tr>
              <a:tr h="371237">
                <a:tc>
                  <a:txBody>
                    <a:bodyPr/>
                    <a:lstStyle/>
                    <a:p>
                      <a:pPr algn="ctr"/>
                      <a:r>
                        <a:rPr lang="fi-FI" dirty="0" err="1"/>
                        <a:t>sich</a:t>
                      </a:r>
                      <a:endParaRPr lang="fi-F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3512002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21311734"/>
      </p:ext>
    </p:extLst>
  </p:cSld>
  <p:clrMapOvr>
    <a:masterClrMapping/>
  </p:clrMapOvr>
</p:sld>
</file>

<file path=ppt/theme/theme1.xml><?xml version="1.0" encoding="utf-8"?>
<a:theme xmlns:a="http://schemas.openxmlformats.org/drawingml/2006/main" name="Kuiskaus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19</TotalTime>
  <Words>121</Words>
  <Application>Microsoft Office PowerPoint</Application>
  <PresentationFormat>Laajakuva</PresentationFormat>
  <Paragraphs>29</Paragraphs>
  <Slides>4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4</vt:i4>
      </vt:variant>
    </vt:vector>
  </HeadingPairs>
  <TitlesOfParts>
    <vt:vector size="9" baseType="lpstr">
      <vt:lpstr>Arial</vt:lpstr>
      <vt:lpstr>Century Gothic</vt:lpstr>
      <vt:lpstr>Wingdings</vt:lpstr>
      <vt:lpstr>Wingdings 3</vt:lpstr>
      <vt:lpstr>Kuiskaus</vt:lpstr>
      <vt:lpstr>Refleksiiviverbit</vt:lpstr>
      <vt:lpstr>Refleksiiviverbit</vt:lpstr>
      <vt:lpstr>Refleksiiviverbit</vt:lpstr>
      <vt:lpstr>Refleksiivipronomini datiivissa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Refleksiiviverbit</dc:title>
  <dc:creator>Eetu Paananen</dc:creator>
  <cp:lastModifiedBy>Eetu Paananen</cp:lastModifiedBy>
  <cp:revision>3</cp:revision>
  <dcterms:created xsi:type="dcterms:W3CDTF">2023-11-20T10:44:33Z</dcterms:created>
  <dcterms:modified xsi:type="dcterms:W3CDTF">2023-11-20T11:04:25Z</dcterms:modified>
</cp:coreProperties>
</file>