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0" roundtripDataSignature="AMtx7miko4UPARl2xEEXe0UvQLzGZh/Tn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9" name="Google Shape;3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" name="Google Shape;4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" name="Google Shape;5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5" name="Google Shape;5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6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23" name="Google Shape;23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1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27" name="Google Shape;27;p1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8" name="Google Shape;28;p1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32" name="Google Shape;3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5" name="Google Shape;35;p1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"/>
          <p:cNvSpPr txBox="1"/>
          <p:nvPr>
            <p:ph type="ctrTitle"/>
          </p:nvPr>
        </p:nvSpPr>
        <p:spPr>
          <a:xfrm>
            <a:off x="311700" y="1039810"/>
            <a:ext cx="8520600" cy="306388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Skeema 2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3. Tiedonkäsittely, tunne-elämä ja vuorovaikutus kehittyvät läpi elämän 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" sz="3200"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latin typeface="Calibri"/>
                <a:ea typeface="Calibri"/>
                <a:cs typeface="Calibri"/>
                <a:sym typeface="Calibri"/>
              </a:rPr>
              <a:t>Ydinsisältö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"/>
          <p:cNvSpPr txBox="1"/>
          <p:nvPr>
            <p:ph type="title"/>
          </p:nvPr>
        </p:nvSpPr>
        <p:spPr>
          <a:xfrm>
            <a:off x="311700" y="5797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358"/>
              <a:buNone/>
            </a:pPr>
            <a:r>
              <a:rPr lang="fi" sz="3100">
                <a:latin typeface="Calibri"/>
                <a:ea typeface="Calibri"/>
                <a:cs typeface="Calibri"/>
                <a:sym typeface="Calibri"/>
              </a:rPr>
              <a:t>Kehityksen osa-alueet tukevat toisiaan</a:t>
            </a:r>
            <a:endParaRPr sz="3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t/>
            </a:r>
            <a:endParaRPr/>
          </a:p>
        </p:txBody>
      </p:sp>
      <p:sp>
        <p:nvSpPr>
          <p:cNvPr id="47" name="Google Shape;47;p2"/>
          <p:cNvSpPr txBox="1"/>
          <p:nvPr>
            <p:ph idx="1" type="body"/>
          </p:nvPr>
        </p:nvSpPr>
        <p:spPr>
          <a:xfrm>
            <a:off x="311700" y="1152474"/>
            <a:ext cx="8520600" cy="37086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Char char="•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Kehityspsykologiassa tutkitaan psyykkistä kehitystä.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Char char="•"/>
            </a:pPr>
            <a:r>
              <a:rPr b="1"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Psyykkistä </a:t>
            </a: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kehitystä ovat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urier New"/>
              <a:buChar char="o"/>
            </a:pPr>
            <a:r>
              <a:rPr b="1"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kognitiivinen</a:t>
            </a: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kehitys eli tiedonkäsittelyn kehitys: esim. havaitseminen, ajattelu, kieli ja muisti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urier New"/>
              <a:buChar char="o"/>
            </a:pPr>
            <a:r>
              <a:rPr b="1"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emotionaalinen</a:t>
            </a: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kehitys eli tunnetaitojen kehitys: omien tunteiden tunnistaminen, ymmärtäminen ja säätely sekä kyky eläytyä toisten tunteisiin.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Char char="•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Psyykkinen kehitys kietoutuu yhteen sosiaalisen ja biologisen kehityksen kanssa.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urier New"/>
              <a:buChar char="o"/>
            </a:pPr>
            <a:r>
              <a:rPr b="1"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Sosiaalinen</a:t>
            </a: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kehitys tarkoittaa ihmissuhdetaitojen kehitystä.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urier New"/>
              <a:buChar char="o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Emotionaalinen ja sosiaalinen kehitys kietoutuvat yhteen ja muodostavat yhdessä </a:t>
            </a:r>
            <a:r>
              <a:rPr b="1"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sosioemotionaalisen</a:t>
            </a: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kehityksen.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urier New"/>
              <a:buChar char="o"/>
            </a:pPr>
            <a:r>
              <a:rPr b="1"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Biologinen</a:t>
            </a: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kehitys tarkoittaa fyysistä kehitystä ja motorista kehitystä eli </a:t>
            </a:r>
            <a:r>
              <a:rPr b="1"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fyysis-motorista </a:t>
            </a: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kehitystä.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90292" y="826994"/>
            <a:ext cx="3563416" cy="38593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4"/>
          <p:cNvSpPr txBox="1"/>
          <p:nvPr>
            <p:ph type="title"/>
          </p:nvPr>
        </p:nvSpPr>
        <p:spPr>
          <a:xfrm>
            <a:off x="311700" y="5797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Kulttuuri vaikuttaa kehittymiseen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4"/>
          <p:cNvSpPr txBox="1"/>
          <p:nvPr>
            <p:ph idx="1" type="body"/>
          </p:nvPr>
        </p:nvSpPr>
        <p:spPr>
          <a:xfrm>
            <a:off x="311700" y="1318325"/>
            <a:ext cx="49071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Kulttuuri vaikuttaa muun muassa 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tiedonkäsittelyn kehittymiseen, esimerkiksi kieleen ja oppimiseen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tunteiden kokemiseen ja ilmaisemiseen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empatiakyvyn</a:t>
            </a: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eli toisen näkökulmaan ja tunteisiin eläytymisen kehittymiseen.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9" name="Google Shape;59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36538" y="1318325"/>
            <a:ext cx="3451360" cy="2779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