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sldIdLst>
    <p:sldId id="256" r:id="rId2"/>
    <p:sldId id="264" r:id="rId3"/>
    <p:sldId id="258" r:id="rId4"/>
    <p:sldId id="266" r:id="rId5"/>
    <p:sldId id="267" r:id="rId6"/>
    <p:sldId id="263" r:id="rId7"/>
    <p:sldId id="257" r:id="rId8"/>
    <p:sldId id="259" r:id="rId9"/>
    <p:sldId id="262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C67B"/>
    <a:srgbClr val="3F663F"/>
    <a:srgbClr val="3E693E"/>
    <a:srgbClr val="0E660E"/>
    <a:srgbClr val="F52C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372386-53C8-B68B-CDCA-7DCAED699B2B}" v="613" dt="2026-08-26T11:27:16.4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42" y="97104"/>
            <a:ext cx="4134357" cy="3331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4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4492488"/>
            <a:ext cx="3349751" cy="14113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6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373880" y="0"/>
            <a:ext cx="781812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6644" y="6338703"/>
            <a:ext cx="219669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2383669" y="6338703"/>
            <a:ext cx="1392578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3776247" y="6342301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514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6011" y="612648"/>
            <a:ext cx="6426389" cy="1143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F6718FE-EF5C-5023-A98D-91BFEF2C033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1"/>
            <a:ext cx="4560454" cy="6858000"/>
          </a:xfrm>
          <a:custGeom>
            <a:avLst/>
            <a:gdLst/>
            <a:ahLst/>
            <a:cxnLst/>
            <a:rect l="l" t="t" r="r" b="b"/>
            <a:pathLst>
              <a:path w="4560454" h="6858000">
                <a:moveTo>
                  <a:pt x="0" y="0"/>
                </a:moveTo>
                <a:lnTo>
                  <a:pt x="4560454" y="0"/>
                </a:lnTo>
                <a:lnTo>
                  <a:pt x="4560454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anchor="t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57368" y="1978488"/>
            <a:ext cx="6418935" cy="42855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156010" y="6343955"/>
            <a:ext cx="336490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030713" y="6343955"/>
            <a:ext cx="2060808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47096" y="6343955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830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168" y="474177"/>
            <a:ext cx="6950232" cy="93268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1"/>
            <a:ext cx="402336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32168" y="1627632"/>
            <a:ext cx="6950232" cy="46862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632168" y="6343955"/>
            <a:ext cx="342290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945699" y="6343955"/>
            <a:ext cx="2150873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47096" y="6343955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066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475488"/>
            <a:ext cx="6858000" cy="93268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7" y="1627632"/>
            <a:ext cx="6858000" cy="45353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2647" y="6346870"/>
            <a:ext cx="28054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115853" y="6346870"/>
            <a:ext cx="2925587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41440" y="6346870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091732" y="0"/>
            <a:ext cx="410026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95031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420623"/>
            <a:ext cx="4494189" cy="132588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1975104"/>
            <a:ext cx="4494063" cy="41569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2776" y="6343955"/>
            <a:ext cx="209862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13651" y="6343955"/>
            <a:ext cx="1573037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6658" y="6343955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5658928" y="0"/>
            <a:ext cx="6533072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2480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97" y="429768"/>
            <a:ext cx="3657600" cy="166722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5823" y="2315569"/>
            <a:ext cx="3657600" cy="3814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5697" y="6343955"/>
            <a:ext cx="163733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703447" y="6343955"/>
            <a:ext cx="949766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653213" y="6343955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895088" y="0"/>
            <a:ext cx="7296912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6989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8061" y="929554"/>
            <a:ext cx="2699254" cy="1858941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5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0"/>
            <a:ext cx="8326323" cy="6858000"/>
          </a:xfrm>
          <a:custGeom>
            <a:avLst/>
            <a:gdLst/>
            <a:ahLst/>
            <a:cxnLst/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anchor="t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89055" y="3011335"/>
            <a:ext cx="2693346" cy="265625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88061" y="6343955"/>
            <a:ext cx="140446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92522" y="6343955"/>
            <a:ext cx="85457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810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4162318"/>
            <a:ext cx="3044954" cy="189280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5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-1" y="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22370" y="4162318"/>
            <a:ext cx="7460029" cy="20915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771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559341"/>
            <a:ext cx="10969753" cy="93268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7" y="1912398"/>
            <a:ext cx="4637269" cy="42076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2647" y="6343955"/>
            <a:ext cx="264293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C8422D5-19BC-1CA0-FD0B-D86260BAA32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737221" y="1912938"/>
            <a:ext cx="5741992" cy="4224337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686595" y="6343955"/>
            <a:ext cx="1449697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36293" y="6343955"/>
            <a:ext cx="443060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2006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706802"/>
            <a:ext cx="4672584" cy="126948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20468" y="2173850"/>
            <a:ext cx="4564763" cy="3963682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05563" y="732155"/>
            <a:ext cx="5676838" cy="54053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95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4893733"/>
            <a:ext cx="9762068" cy="1059806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defRPr sz="26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484094"/>
            <a:ext cx="10543032" cy="4536141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70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7815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09862"/>
            <a:ext cx="10963656" cy="45137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3893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264" y="42335"/>
            <a:ext cx="11517039" cy="6172200"/>
          </a:xfrm>
        </p:spPr>
        <p:txBody>
          <a:bodyPr anchor="t">
            <a:normAutofit/>
          </a:bodyPr>
          <a:lstStyle>
            <a:lvl1pPr marL="0" indent="0">
              <a:lnSpc>
                <a:spcPct val="90000"/>
              </a:lnSpc>
              <a:buNone/>
              <a:defRPr sz="8000" b="1"/>
            </a:lvl1pPr>
            <a:lvl2pPr marL="228600" indent="0">
              <a:lnSpc>
                <a:spcPct val="90000"/>
              </a:lnSpc>
              <a:buNone/>
              <a:defRPr sz="7200" b="1"/>
            </a:lvl2pPr>
            <a:lvl3pPr marL="457200" indent="0">
              <a:lnSpc>
                <a:spcPct val="90000"/>
              </a:lnSpc>
              <a:buNone/>
              <a:defRPr sz="6600" b="1"/>
            </a:lvl3pPr>
            <a:lvl4pPr marL="685800" indent="0">
              <a:lnSpc>
                <a:spcPct val="90000"/>
              </a:lnSpc>
              <a:buNone/>
              <a:defRPr sz="6000" b="1"/>
            </a:lvl4pPr>
            <a:lvl5pPr marL="914400" indent="0">
              <a:lnSpc>
                <a:spcPct val="90000"/>
              </a:lnSpc>
              <a:buNone/>
              <a:defRPr sz="54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224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9616" y="5029200"/>
            <a:ext cx="9198864" cy="640080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spc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188720"/>
            <a:ext cx="9198864" cy="333248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800">
                <a:latin typeface="+mj-lt"/>
              </a:defRPr>
            </a:lvl1pPr>
          </a:lstStyle>
          <a:p>
            <a:pPr lvl="0"/>
            <a:r>
              <a:rPr lang="en-US"/>
              <a:t>Click to edit Quote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6676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12064"/>
            <a:ext cx="10741152" cy="96926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27D5A5-84C3-7EDE-A8EB-2DE057DE46A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2775" y="1825625"/>
            <a:ext cx="507492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54150AE-A7C6-D328-35D7-F5B840930E3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78563" y="1825625"/>
            <a:ext cx="507523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0235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2064"/>
            <a:ext cx="10745788" cy="96926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07492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76AAF7-C632-FCD0-6A60-E0EA4A52F22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600" y="2387600"/>
            <a:ext cx="5075238" cy="3786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0468" y="1685735"/>
            <a:ext cx="507492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D998360-6973-27D8-8B08-ACAE10572B3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79832" y="2387600"/>
            <a:ext cx="5075556" cy="3786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2627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12064"/>
            <a:ext cx="10963656" cy="96926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966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6753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9" y="89808"/>
            <a:ext cx="11462003" cy="2514600"/>
          </a:xfrm>
        </p:spPr>
        <p:txBody>
          <a:bodyPr anchor="t">
            <a:norm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775" y="3118757"/>
            <a:ext cx="10963528" cy="26207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0064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1627318"/>
            <a:ext cx="8430767" cy="1842020"/>
          </a:xfrm>
        </p:spPr>
        <p:txBody>
          <a:bodyPr anchor="b">
            <a:no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3622674"/>
            <a:ext cx="8430639" cy="160800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205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F28B-45E3-4585-87E3-73838692A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68049"/>
            <a:ext cx="7626795" cy="2841914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755B0-E17A-4B52-A99D-C35BB18BB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602038"/>
            <a:ext cx="7626795" cy="250172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0C28-805B-4DA6-A10E-651C0FD0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EBBA9-C52F-4628-AE0D-DCD1772F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BAC57-F8E1-4B54-A111-CB53B320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745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2C84-1247-4534-81D1-136C3E1E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8D490-CEA6-4844-A537-F749658D3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AEFC9-887F-4E73-9938-6032D528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CF0CF-134A-404E-A177-9FAAA039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1B0DC-2D2C-408B-A577-904A2385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569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6390" y="1411358"/>
            <a:ext cx="3888410" cy="2845567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6388" y="4403039"/>
            <a:ext cx="3888410" cy="112312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1A639AF-317A-79DF-3175-64C726EA3189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" y="0"/>
            <a:ext cx="7424272" cy="6858000"/>
          </a:xfrm>
          <a:custGeom>
            <a:avLst/>
            <a:gdLst/>
            <a:ahLst/>
            <a:cxnLst/>
            <a:rect l="l" t="t" r="r" b="b"/>
            <a:pathLst>
              <a:path w="7195675" h="6858000">
                <a:moveTo>
                  <a:pt x="0" y="0"/>
                </a:moveTo>
                <a:lnTo>
                  <a:pt x="7195675" y="0"/>
                </a:lnTo>
                <a:lnTo>
                  <a:pt x="7195675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anchor="t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46388" y="6343955"/>
            <a:ext cx="210048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67853" y="6343955"/>
            <a:ext cx="147516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6066" y="6343955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59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7" y="1143000"/>
            <a:ext cx="8683753" cy="309514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60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7" y="4498848"/>
            <a:ext cx="6881457" cy="101498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2647" y="6343955"/>
            <a:ext cx="28054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21509" y="6343955"/>
            <a:ext cx="2875064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557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AC53C90-8C33-0C80-CBD4-B3BEE604E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58" y="1869103"/>
            <a:ext cx="9337042" cy="4906929"/>
          </a:xfrm>
        </p:spPr>
        <p:txBody>
          <a:bodyPr>
            <a:normAutofit/>
          </a:bodyPr>
          <a:lstStyle>
            <a:lvl1pPr>
              <a:defRPr sz="7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2647" y="137388"/>
            <a:ext cx="28054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93929" y="137388"/>
            <a:ext cx="2202644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137388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072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11" y="105196"/>
            <a:ext cx="9023561" cy="2113392"/>
          </a:xfrm>
        </p:spPr>
        <p:txBody>
          <a:bodyPr anchor="t">
            <a:normAutofit/>
          </a:bodyPr>
          <a:lstStyle>
            <a:lvl1pPr>
              <a:defRPr sz="7200"/>
            </a:lvl1pPr>
          </a:lstStyle>
          <a:p>
            <a:r>
              <a:rPr lang="en-US"/>
              <a:t>Agenda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7" y="2484255"/>
            <a:ext cx="8467558" cy="3539514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1800"/>
            </a:lvl1pPr>
            <a:lvl2pPr marL="685800" indent="-457200">
              <a:buFont typeface="+mj-lt"/>
              <a:buAutoNum type="arabicPeriod"/>
              <a:defRPr sz="1600"/>
            </a:lvl2pPr>
            <a:lvl3pPr marL="800100" indent="-342900">
              <a:buFont typeface="+mj-lt"/>
              <a:buAutoNum type="arabicPeriod"/>
              <a:defRPr sz="1400"/>
            </a:lvl3pPr>
            <a:lvl4pPr marL="1028700" indent="-342900">
              <a:buFont typeface="+mj-lt"/>
              <a:buAutoNum type="arabicPeriod"/>
              <a:defRPr sz="1400"/>
            </a:lvl4pPr>
            <a:lvl5pPr marL="12573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178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1011" y="73742"/>
            <a:ext cx="6863496" cy="2220726"/>
          </a:xfrm>
        </p:spPr>
        <p:txBody>
          <a:bodyPr anchor="t">
            <a:normAutofit/>
          </a:bodyPr>
          <a:lstStyle>
            <a:lvl1pPr>
              <a:defRPr sz="7200"/>
            </a:lvl1pPr>
          </a:lstStyle>
          <a:p>
            <a:r>
              <a:rPr lang="en-US"/>
              <a:t>Agenda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D26684C-23E4-F6A1-5A03-70AE7BEA72CA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" y="0"/>
            <a:ext cx="4565591" cy="6858000"/>
          </a:xfrm>
          <a:custGeom>
            <a:avLst/>
            <a:gdLst/>
            <a:ahLst/>
            <a:cxnLst/>
            <a:rect l="l" t="t" r="r" b="b"/>
            <a:pathLst>
              <a:path w="4565591" h="6858000">
                <a:moveTo>
                  <a:pt x="0" y="0"/>
                </a:moveTo>
                <a:lnTo>
                  <a:pt x="4565591" y="0"/>
                </a:lnTo>
                <a:lnTo>
                  <a:pt x="4565591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anchor="t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88000" y="2726267"/>
            <a:ext cx="5916507" cy="3436789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571500" indent="-342900">
              <a:buFont typeface="+mj-lt"/>
              <a:buAutoNum type="arabicPeriod"/>
              <a:defRPr sz="18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400"/>
            </a:lvl4pPr>
            <a:lvl5pPr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88000" y="6343955"/>
            <a:ext cx="298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35886" y="6343955"/>
            <a:ext cx="1553108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226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1388700"/>
            <a:ext cx="3923455" cy="408358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6011" y="1389134"/>
            <a:ext cx="6045390" cy="40835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18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707549"/>
            <a:ext cx="3349754" cy="272145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5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48200" y="708184"/>
            <a:ext cx="6928103" cy="55148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25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14649"/>
            <a:ext cx="10963655" cy="9723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09862"/>
            <a:ext cx="10963656" cy="4513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2647" y="6343955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93929" y="6343955"/>
            <a:ext cx="22026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710AE426-CBD1-49BA-A1DA-945CCEE2ED80}" type="datetimeFigureOut">
              <a:rPr lang="en-US" dirty="0"/>
              <a:t>8/26/2026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05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  <p:sldLayoutId id="2147483800" r:id="rId17"/>
    <p:sldLayoutId id="2147483801" r:id="rId18"/>
    <p:sldLayoutId id="2147483802" r:id="rId19"/>
    <p:sldLayoutId id="2147483803" r:id="rId20"/>
    <p:sldLayoutId id="2147483804" r:id="rId21"/>
    <p:sldLayoutId id="2147483805" r:id="rId22"/>
    <p:sldLayoutId id="2147483806" r:id="rId23"/>
    <p:sldLayoutId id="2147483807" r:id="rId24"/>
    <p:sldLayoutId id="2147483808" r:id="rId25"/>
    <p:sldLayoutId id="2147483809" r:id="rId26"/>
    <p:sldLayoutId id="2147483810" r:id="rId27"/>
    <p:sldLayoutId id="2147483811" r:id="rId28"/>
    <p:sldLayoutId id="2147483812" r:id="rId29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2800" b="1" kern="1200" spc="-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  <p15:guide id="9" pos="7296">
          <p15:clr>
            <a:srgbClr val="F26B43"/>
          </p15:clr>
        </p15:guide>
        <p15:guide id="10" pos="3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5267" y="1430604"/>
            <a:ext cx="4134357" cy="2398446"/>
          </a:xfrm>
          <a:ln w="57150">
            <a:solidFill>
              <a:schemeClr val="tx2">
                <a:lumMod val="75000"/>
                <a:lumOff val="25000"/>
              </a:schemeClr>
            </a:solidFill>
          </a:ln>
        </p:spPr>
        <p:txBody>
          <a:bodyPr>
            <a:normAutofit/>
          </a:bodyPr>
          <a:lstStyle/>
          <a:p>
            <a:r>
              <a:rPr lang="fi-FI" sz="4000"/>
              <a:t>Oman luokan turvallisemman tilan periaatteet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12648" y="4492488"/>
            <a:ext cx="3349751" cy="141135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10000"/>
              </a:lnSpc>
            </a:pPr>
            <a:endParaRPr lang="fi-FI"/>
          </a:p>
          <a:p>
            <a:pPr>
              <a:lnSpc>
                <a:spcPct val="110000"/>
              </a:lnSpc>
            </a:pPr>
            <a:endParaRPr lang="fi-FI"/>
          </a:p>
          <a:p>
            <a:pPr>
              <a:lnSpc>
                <a:spcPct val="110000"/>
              </a:lnSpc>
            </a:pPr>
            <a:r>
              <a:rPr lang="fi-FI" sz="1050"/>
              <a:t>Otu –oikeus turvallisuuteen, Eija Arvola, 2026-2027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C770EE-89DF-62C1-73CD-CFA550B6D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940" y="0"/>
            <a:ext cx="6858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9F008-271C-F1D7-D336-CD089114A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err="1"/>
              <a:t>Luokan</a:t>
            </a:r>
            <a:r>
              <a:rPr lang="en-US" sz="4000"/>
              <a:t> </a:t>
            </a:r>
            <a:r>
              <a:rPr lang="en-US" sz="4000" err="1"/>
              <a:t>omat</a:t>
            </a:r>
            <a:r>
              <a:rPr lang="en-US" sz="4000"/>
              <a:t> </a:t>
            </a:r>
            <a:r>
              <a:rPr lang="en-US" sz="4000" err="1"/>
              <a:t>turvallisemman</a:t>
            </a:r>
            <a:r>
              <a:rPr lang="en-US" sz="4000"/>
              <a:t> </a:t>
            </a:r>
            <a:r>
              <a:rPr lang="en-US" sz="4000" err="1"/>
              <a:t>tilan</a:t>
            </a:r>
            <a:r>
              <a:rPr lang="en-US" sz="4000"/>
              <a:t> </a:t>
            </a:r>
            <a:r>
              <a:rPr lang="en-US" sz="4000" err="1"/>
              <a:t>periaatteet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0E752-3776-8169-767A-056F3CD07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840381"/>
            <a:ext cx="8531176" cy="4383233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2300" dirty="0" err="1"/>
              <a:t>Opetustuokio</a:t>
            </a:r>
            <a:r>
              <a:rPr lang="en-US" sz="2300" dirty="0"/>
              <a:t>: </a:t>
            </a:r>
            <a:r>
              <a:rPr lang="en-US" sz="2300" dirty="0" err="1"/>
              <a:t>mitä</a:t>
            </a:r>
            <a:r>
              <a:rPr lang="en-US" sz="2300" dirty="0"/>
              <a:t> </a:t>
            </a:r>
            <a:r>
              <a:rPr lang="en-US" sz="2300" dirty="0" err="1"/>
              <a:t>tarkoittaa</a:t>
            </a:r>
            <a:r>
              <a:rPr lang="en-US" sz="2300" dirty="0"/>
              <a:t> </a:t>
            </a:r>
            <a:r>
              <a:rPr lang="en-US" sz="2300" dirty="0" err="1"/>
              <a:t>turvallinen</a:t>
            </a:r>
            <a:r>
              <a:rPr lang="en-US" sz="2300" dirty="0"/>
              <a:t> </a:t>
            </a:r>
            <a:r>
              <a:rPr lang="en-US" sz="2300" dirty="0" err="1"/>
              <a:t>tila</a:t>
            </a:r>
            <a:r>
              <a:rPr lang="en-US" sz="23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300" dirty="0" err="1"/>
              <a:t>Opettaja</a:t>
            </a:r>
            <a:r>
              <a:rPr lang="en-US" sz="2300" dirty="0"/>
              <a:t> </a:t>
            </a:r>
            <a:r>
              <a:rPr lang="en-US" sz="2300" dirty="0" err="1"/>
              <a:t>antaa</a:t>
            </a:r>
            <a:r>
              <a:rPr lang="en-US" sz="2300" dirty="0"/>
              <a:t> </a:t>
            </a:r>
            <a:r>
              <a:rPr lang="en-US" sz="2300" dirty="0" err="1"/>
              <a:t>ohjeet</a:t>
            </a:r>
            <a:r>
              <a:rPr lang="en-US" sz="2300" dirty="0"/>
              <a:t> </a:t>
            </a:r>
            <a:r>
              <a:rPr lang="en-US" sz="2300" dirty="0" err="1"/>
              <a:t>ryhmätehtävään</a:t>
            </a:r>
            <a:r>
              <a:rPr lang="en-US" sz="23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300" dirty="0" err="1"/>
              <a:t>Opettaja</a:t>
            </a:r>
            <a:r>
              <a:rPr lang="en-US" sz="2300" dirty="0"/>
              <a:t> </a:t>
            </a:r>
            <a:r>
              <a:rPr lang="en-US" sz="2300" dirty="0" err="1"/>
              <a:t>jakaa</a:t>
            </a:r>
            <a:r>
              <a:rPr lang="en-US" sz="2300" dirty="0"/>
              <a:t> </a:t>
            </a:r>
            <a:r>
              <a:rPr lang="en-US" sz="2300" dirty="0" err="1"/>
              <a:t>ryhmät</a:t>
            </a:r>
            <a:r>
              <a:rPr lang="en-US" sz="23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300" dirty="0" err="1"/>
              <a:t>Ryhmätehtävä</a:t>
            </a:r>
            <a:r>
              <a:rPr lang="en-US" sz="2300" dirty="0"/>
              <a:t>: </a:t>
            </a:r>
            <a:endParaRPr lang="en-US" sz="2300"/>
          </a:p>
          <a:p>
            <a:pPr lvl="1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en-US" sz="2300" dirty="0" err="1"/>
              <a:t>Mitkä</a:t>
            </a:r>
            <a:r>
              <a:rPr lang="en-US" sz="2300" dirty="0"/>
              <a:t> </a:t>
            </a:r>
            <a:r>
              <a:rPr lang="en-US" sz="2300" dirty="0" err="1"/>
              <a:t>asiat</a:t>
            </a:r>
            <a:r>
              <a:rPr lang="en-US" sz="2300" dirty="0"/>
              <a:t> </a:t>
            </a:r>
            <a:r>
              <a:rPr lang="en-US" sz="2300" dirty="0" err="1"/>
              <a:t>ovat</a:t>
            </a:r>
            <a:r>
              <a:rPr lang="en-US" sz="2300" dirty="0"/>
              <a:t> </a:t>
            </a:r>
            <a:r>
              <a:rPr lang="en-US" sz="2300" dirty="0" err="1"/>
              <a:t>tärkeitä</a:t>
            </a:r>
            <a:r>
              <a:rPr lang="en-US" sz="2300" dirty="0"/>
              <a:t>, </a:t>
            </a:r>
            <a:r>
              <a:rPr lang="en-US" sz="2300" dirty="0" err="1"/>
              <a:t>että</a:t>
            </a:r>
            <a:r>
              <a:rPr lang="en-US" sz="2300" dirty="0"/>
              <a:t> </a:t>
            </a:r>
            <a:r>
              <a:rPr lang="en-US" sz="2300" dirty="0" err="1"/>
              <a:t>tunnen</a:t>
            </a:r>
            <a:r>
              <a:rPr lang="en-US" sz="2300" dirty="0"/>
              <a:t> </a:t>
            </a:r>
            <a:r>
              <a:rPr lang="en-US" sz="2300" dirty="0" err="1"/>
              <a:t>oloni</a:t>
            </a:r>
            <a:r>
              <a:rPr lang="en-US" sz="2300" dirty="0"/>
              <a:t> </a:t>
            </a:r>
            <a:r>
              <a:rPr lang="en-US" sz="2300" dirty="0" err="1"/>
              <a:t>turvalliseksi</a:t>
            </a:r>
            <a:r>
              <a:rPr lang="en-US" sz="2300" dirty="0"/>
              <a:t> </a:t>
            </a:r>
            <a:r>
              <a:rPr lang="en-US" sz="2300" dirty="0" err="1"/>
              <a:t>koulussa</a:t>
            </a:r>
          </a:p>
          <a:p>
            <a:pPr lvl="1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en-US" sz="2300" dirty="0" err="1"/>
              <a:t>Ehdotuksia</a:t>
            </a:r>
            <a:r>
              <a:rPr lang="en-US" sz="2300" dirty="0"/>
              <a:t> </a:t>
            </a:r>
            <a:r>
              <a:rPr lang="en-US" sz="2300" dirty="0" err="1"/>
              <a:t>oman</a:t>
            </a:r>
            <a:r>
              <a:rPr lang="en-US" sz="2300" dirty="0"/>
              <a:t> </a:t>
            </a:r>
            <a:r>
              <a:rPr lang="en-US" sz="2300" dirty="0" err="1"/>
              <a:t>luokan</a:t>
            </a:r>
            <a:r>
              <a:rPr lang="en-US" sz="2300" dirty="0"/>
              <a:t> </a:t>
            </a:r>
            <a:r>
              <a:rPr lang="en-US" sz="2300" dirty="0" err="1"/>
              <a:t>turvallisen</a:t>
            </a:r>
            <a:r>
              <a:rPr lang="en-US" sz="2300" dirty="0"/>
              <a:t> </a:t>
            </a:r>
            <a:r>
              <a:rPr lang="en-US" sz="2300" dirty="0" err="1"/>
              <a:t>tilan</a:t>
            </a:r>
            <a:r>
              <a:rPr lang="en-US" sz="2300" dirty="0"/>
              <a:t> </a:t>
            </a:r>
            <a:r>
              <a:rPr lang="en-US" sz="2300" dirty="0" err="1"/>
              <a:t>periaatteiksi</a:t>
            </a:r>
            <a:r>
              <a:rPr lang="en-US" sz="2300" dirty="0"/>
              <a:t>/</a:t>
            </a:r>
            <a:r>
              <a:rPr lang="en-US" sz="2300" dirty="0" err="1"/>
              <a:t>säännöiksi</a:t>
            </a:r>
          </a:p>
          <a:p>
            <a:pPr>
              <a:lnSpc>
                <a:spcPct val="150000"/>
              </a:lnSpc>
            </a:pPr>
            <a:r>
              <a:rPr lang="en-US" sz="2300" dirty="0"/>
              <a:t>Yhteinen </a:t>
            </a:r>
            <a:r>
              <a:rPr lang="en-US" sz="2300" dirty="0" err="1"/>
              <a:t>keskustelu</a:t>
            </a:r>
            <a:r>
              <a:rPr lang="en-US" sz="2300" dirty="0"/>
              <a:t>: </a:t>
            </a:r>
          </a:p>
          <a:p>
            <a:pPr lvl="1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en-US" sz="2300" dirty="0" err="1"/>
              <a:t>Käydään</a:t>
            </a:r>
            <a:r>
              <a:rPr lang="en-US" sz="2300" dirty="0"/>
              <a:t> </a:t>
            </a:r>
            <a:r>
              <a:rPr lang="en-US" sz="2300" dirty="0" err="1"/>
              <a:t>läpi</a:t>
            </a:r>
            <a:r>
              <a:rPr lang="en-US" sz="2300" dirty="0"/>
              <a:t> </a:t>
            </a:r>
            <a:r>
              <a:rPr lang="en-US" sz="2300" dirty="0" err="1"/>
              <a:t>ryhmien</a:t>
            </a:r>
            <a:r>
              <a:rPr lang="en-US" sz="2300" dirty="0"/>
              <a:t> </a:t>
            </a:r>
            <a:r>
              <a:rPr lang="en-US" sz="2300" dirty="0" err="1"/>
              <a:t>ehdotukset</a:t>
            </a:r>
            <a:r>
              <a:rPr lang="en-US" sz="2300" dirty="0"/>
              <a:t> </a:t>
            </a:r>
          </a:p>
          <a:p>
            <a:pPr lvl="1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en-US" sz="2300" dirty="0"/>
              <a:t>Päätetään </a:t>
            </a:r>
            <a:r>
              <a:rPr lang="en-US" sz="2300" dirty="0" err="1"/>
              <a:t>oman</a:t>
            </a:r>
            <a:r>
              <a:rPr lang="en-US" sz="2300" dirty="0"/>
              <a:t> </a:t>
            </a:r>
            <a:r>
              <a:rPr lang="en-US" sz="2300" dirty="0" err="1"/>
              <a:t>ryhmän</a:t>
            </a:r>
            <a:r>
              <a:rPr lang="en-US" sz="2300" dirty="0"/>
              <a:t> </a:t>
            </a:r>
            <a:r>
              <a:rPr lang="en-US" sz="2300" dirty="0" err="1"/>
              <a:t>turvallisemman</a:t>
            </a:r>
            <a:r>
              <a:rPr lang="en-US" sz="2300" dirty="0"/>
              <a:t> </a:t>
            </a:r>
            <a:r>
              <a:rPr lang="en-US" sz="2300" dirty="0" err="1"/>
              <a:t>tilan</a:t>
            </a:r>
            <a:r>
              <a:rPr lang="en-US" sz="2300" dirty="0"/>
              <a:t> </a:t>
            </a:r>
            <a:r>
              <a:rPr lang="en-US" sz="2300" dirty="0" err="1"/>
              <a:t>periaatteet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A7FFC5-7481-6362-E806-D0835EF56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489" y="1840256"/>
            <a:ext cx="693266" cy="678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D4665B-3671-1C9F-1A1A-32E51E3E5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47089" y="2517432"/>
            <a:ext cx="970521" cy="9427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6290B5-63A5-E7E2-1C4E-3A074EF82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2611" y="4416840"/>
            <a:ext cx="918005" cy="9458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93F517-952C-09AC-CEE2-644F2A5E36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4770" y="3535765"/>
            <a:ext cx="749386" cy="76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708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30745-BD45-3DE8-3EC7-BD6358F0A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212" y="644663"/>
            <a:ext cx="11049092" cy="10788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err="1">
                <a:solidFill>
                  <a:schemeClr val="bg1"/>
                </a:solidFill>
              </a:rPr>
              <a:t>Turvallinen</a:t>
            </a:r>
            <a:r>
              <a:rPr lang="en-US" sz="4000">
                <a:solidFill>
                  <a:schemeClr val="bg1"/>
                </a:solidFill>
              </a:rPr>
              <a:t> </a:t>
            </a:r>
            <a:r>
              <a:rPr lang="en-US" sz="4000" err="1">
                <a:solidFill>
                  <a:schemeClr val="bg1"/>
                </a:solidFill>
              </a:rPr>
              <a:t>tila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FF94E-76FF-D57E-1ECD-1FDDC02A5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0" y="1992191"/>
            <a:ext cx="9686173" cy="410857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  <a:buFont typeface="Calibri" panose="020B0604020202020204" pitchFamily="34" charset="0"/>
              <a:buChar char="-"/>
            </a:pP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Yhteisö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tapahtuma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tai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tila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jossa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kaikilla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on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vapaus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:</a:t>
            </a:r>
            <a:endParaRPr lang="en-US" dirty="0">
              <a:solidFill>
                <a:srgbClr val="000000"/>
              </a:solidFill>
              <a:latin typeface="Neue Haas Grotesk Text Pro"/>
              <a:ea typeface="Open Sans"/>
              <a:cs typeface="Open Sans"/>
            </a:endParaRPr>
          </a:p>
          <a:p>
            <a:pPr lvl="1">
              <a:lnSpc>
                <a:spcPct val="150000"/>
              </a:lnSpc>
            </a:pP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olla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oma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itsensä</a:t>
            </a:r>
            <a:endParaRPr lang="en-US" dirty="0" err="1">
              <a:solidFill>
                <a:srgbClr val="000000"/>
              </a:solidFill>
              <a:latin typeface="Neue Haas Grotesk Text Pro"/>
              <a:ea typeface="Open Sans"/>
              <a:cs typeface="Open Sans"/>
            </a:endParaRPr>
          </a:p>
          <a:p>
            <a:pPr lvl="1">
              <a:lnSpc>
                <a:spcPct val="150000"/>
              </a:lnSpc>
            </a:pP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ilmaista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itseään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vapaasti</a:t>
            </a:r>
            <a:endParaRPr lang="en-US" dirty="0">
              <a:solidFill>
                <a:srgbClr val="000000"/>
              </a:solidFill>
              <a:latin typeface="Neue Haas Grotesk Text Pro"/>
              <a:ea typeface="Open Sans"/>
              <a:cs typeface="Open Sans"/>
            </a:endParaRPr>
          </a:p>
          <a:p>
            <a:pPr lvl="1">
              <a:lnSpc>
                <a:spcPct val="150000"/>
              </a:lnSpc>
            </a:pP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olla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osallinen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toiminnassa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itselleen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sopivalla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tavalla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.</a:t>
            </a:r>
            <a:endParaRPr lang="en-US" dirty="0">
              <a:solidFill>
                <a:srgbClr val="000000"/>
              </a:solidFill>
              <a:latin typeface="Neue Haas Grotesk Text Pro"/>
              <a:ea typeface="Open Sans"/>
              <a:cs typeface="Open Sans"/>
            </a:endParaRPr>
          </a:p>
          <a:p>
            <a:pPr>
              <a:lnSpc>
                <a:spcPct val="150000"/>
              </a:lnSpc>
              <a:buFont typeface="Calibri" panose="020B0604020202020204" pitchFamily="34" charset="0"/>
              <a:buChar char="-"/>
            </a:pP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Turvallisessa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tilassa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 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jokaisella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 on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mahdollisuus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tuntea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olonsa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mukavaksi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turvalliseksi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ja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kunnioitetuksi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.</a:t>
            </a:r>
            <a:endParaRPr lang="en-US"/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(Lähde: </a:t>
            </a:r>
            <a:r>
              <a:rPr lang="en-US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Potentiaali-hanke</a:t>
            </a:r>
            <a:r>
              <a:rPr lang="en-US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: </a:t>
            </a:r>
            <a:r>
              <a:rPr lang="en-US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Turvallinen</a:t>
            </a:r>
            <a:r>
              <a:rPr lang="en-US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tila</a:t>
            </a:r>
            <a:r>
              <a:rPr lang="en-US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548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FE63C-6F89-A7FE-FAF1-0822BD87E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Ryhmätehtävä</a:t>
            </a:r>
            <a:r>
              <a:rPr lang="en-US" dirty="0"/>
              <a:t>: </a:t>
            </a:r>
            <a:r>
              <a:rPr lang="en-US" dirty="0" err="1"/>
              <a:t>osa</a:t>
            </a:r>
            <a:r>
              <a:rPr lang="en-US" dirty="0"/>
              <a:t>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DAD29-0774-40AF-3097-77C7394B7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AutoNum type="arabicPeriod"/>
            </a:pPr>
            <a:r>
              <a:rPr lang="en-US" sz="2800" dirty="0" err="1"/>
              <a:t>Opettaja</a:t>
            </a:r>
            <a:r>
              <a:rPr lang="en-US" sz="2800" dirty="0"/>
              <a:t> </a:t>
            </a:r>
            <a:r>
              <a:rPr lang="en-US" sz="2800" dirty="0" err="1"/>
              <a:t>jakaa</a:t>
            </a:r>
            <a:r>
              <a:rPr lang="en-US" sz="2800" dirty="0"/>
              <a:t> </a:t>
            </a:r>
            <a:r>
              <a:rPr lang="en-US" sz="2800" dirty="0" err="1"/>
              <a:t>ryhmät</a:t>
            </a:r>
            <a:r>
              <a:rPr lang="en-US" sz="2800" dirty="0"/>
              <a:t> ja </a:t>
            </a:r>
            <a:r>
              <a:rPr lang="en-US" sz="2800" dirty="0" err="1"/>
              <a:t>jakaa</a:t>
            </a:r>
            <a:r>
              <a:rPr lang="en-US" sz="2800" dirty="0"/>
              <a:t> </a:t>
            </a:r>
            <a:r>
              <a:rPr lang="en-US" sz="2800" dirty="0" err="1"/>
              <a:t>kortit</a:t>
            </a:r>
            <a:endParaRPr lang="en-US" sz="2800"/>
          </a:p>
          <a:p>
            <a:pPr marL="342900" indent="-342900">
              <a:buAutoNum type="arabicPeriod"/>
            </a:pPr>
            <a:r>
              <a:rPr lang="en-US" sz="2800" dirty="0" err="1"/>
              <a:t>Asettakaa</a:t>
            </a:r>
            <a:r>
              <a:rPr lang="en-US" sz="2800" dirty="0"/>
              <a:t> </a:t>
            </a:r>
            <a:r>
              <a:rPr lang="en-US" sz="2800" dirty="0" err="1"/>
              <a:t>kortit</a:t>
            </a:r>
            <a:r>
              <a:rPr lang="en-US" sz="2800" dirty="0"/>
              <a:t>  </a:t>
            </a:r>
            <a:r>
              <a:rPr lang="en-US" sz="2800" dirty="0" err="1"/>
              <a:t>niin</a:t>
            </a:r>
            <a:r>
              <a:rPr lang="en-US" sz="2800" dirty="0"/>
              <a:t>, </a:t>
            </a:r>
            <a:r>
              <a:rPr lang="en-US" sz="2800" dirty="0" err="1"/>
              <a:t>että</a:t>
            </a:r>
            <a:r>
              <a:rPr lang="en-US" sz="2800" dirty="0"/>
              <a:t> </a:t>
            </a:r>
            <a:r>
              <a:rPr lang="en-US" sz="2800" dirty="0" err="1"/>
              <a:t>kaikki</a:t>
            </a:r>
            <a:r>
              <a:rPr lang="en-US" sz="2800" dirty="0"/>
              <a:t> </a:t>
            </a:r>
            <a:r>
              <a:rPr lang="en-US" sz="2800" dirty="0" err="1"/>
              <a:t>voivat</a:t>
            </a:r>
            <a:r>
              <a:rPr lang="en-US" sz="2800" dirty="0"/>
              <a:t> </a:t>
            </a:r>
            <a:r>
              <a:rPr lang="en-US" sz="2800" dirty="0" err="1"/>
              <a:t>lukea</a:t>
            </a:r>
            <a:r>
              <a:rPr lang="en-US" sz="2800" dirty="0"/>
              <a:t> </a:t>
            </a:r>
            <a:r>
              <a:rPr lang="en-US" sz="2800" dirty="0" err="1"/>
              <a:t>kortteja</a:t>
            </a:r>
            <a:r>
              <a:rPr lang="en-US" sz="2800" dirty="0"/>
              <a:t>. </a:t>
            </a:r>
          </a:p>
          <a:p>
            <a:pPr marL="342900" indent="-342900">
              <a:buAutoNum type="arabicPeriod"/>
            </a:pPr>
            <a:r>
              <a:rPr lang="en-US" sz="2800" dirty="0">
                <a:highlight>
                  <a:srgbClr val="F2C67B"/>
                </a:highlight>
              </a:rPr>
              <a:t>Jokainen </a:t>
            </a:r>
            <a:r>
              <a:rPr lang="en-US" sz="2800" dirty="0" err="1">
                <a:highlight>
                  <a:srgbClr val="F2C67B"/>
                </a:highlight>
              </a:rPr>
              <a:t>ryhmän</a:t>
            </a:r>
            <a:r>
              <a:rPr lang="en-US" sz="2800" dirty="0">
                <a:highlight>
                  <a:srgbClr val="F2C67B"/>
                </a:highlight>
              </a:rPr>
              <a:t> </a:t>
            </a:r>
            <a:r>
              <a:rPr lang="en-US" sz="2800" dirty="0" err="1">
                <a:highlight>
                  <a:srgbClr val="F2C67B"/>
                </a:highlight>
              </a:rPr>
              <a:t>jäsen</a:t>
            </a:r>
            <a:r>
              <a:rPr lang="en-US" sz="2800" dirty="0">
                <a:highlight>
                  <a:srgbClr val="F2C67B"/>
                </a:highlight>
              </a:rPr>
              <a:t> </a:t>
            </a:r>
            <a:r>
              <a:rPr lang="en-US" sz="2800" dirty="0" err="1">
                <a:highlight>
                  <a:srgbClr val="F2C67B"/>
                </a:highlight>
              </a:rPr>
              <a:t>valitsee</a:t>
            </a:r>
            <a:r>
              <a:rPr lang="en-US" sz="2800" dirty="0">
                <a:highlight>
                  <a:srgbClr val="F2C67B"/>
                </a:highlight>
              </a:rPr>
              <a:t> </a:t>
            </a:r>
            <a:r>
              <a:rPr lang="en-US" sz="2800" dirty="0" err="1">
                <a:highlight>
                  <a:srgbClr val="F2C67B"/>
                </a:highlight>
              </a:rPr>
              <a:t>korttipakasta</a:t>
            </a:r>
            <a:r>
              <a:rPr lang="en-US" sz="2800" dirty="0">
                <a:highlight>
                  <a:srgbClr val="F2C67B"/>
                </a:highlight>
              </a:rPr>
              <a:t> </a:t>
            </a:r>
            <a:r>
              <a:rPr lang="en-US" sz="2800" dirty="0" err="1">
                <a:highlight>
                  <a:srgbClr val="F2C67B"/>
                </a:highlight>
              </a:rPr>
              <a:t>itselleen</a:t>
            </a:r>
            <a:r>
              <a:rPr lang="en-US" sz="2800" dirty="0">
                <a:highlight>
                  <a:srgbClr val="F2C67B"/>
                </a:highlight>
              </a:rPr>
              <a:t> </a:t>
            </a:r>
            <a:r>
              <a:rPr lang="en-US" sz="2800" dirty="0" err="1">
                <a:highlight>
                  <a:srgbClr val="F2C67B"/>
                </a:highlight>
              </a:rPr>
              <a:t>tärkeitä</a:t>
            </a:r>
            <a:r>
              <a:rPr lang="en-US" sz="2800" dirty="0">
                <a:highlight>
                  <a:srgbClr val="F2C67B"/>
                </a:highlight>
              </a:rPr>
              <a:t> </a:t>
            </a:r>
            <a:r>
              <a:rPr lang="en-US" sz="2800" dirty="0" err="1">
                <a:highlight>
                  <a:srgbClr val="F2C67B"/>
                </a:highlight>
              </a:rPr>
              <a:t>kortteja</a:t>
            </a:r>
            <a:r>
              <a:rPr lang="en-US" sz="2800" dirty="0">
                <a:highlight>
                  <a:srgbClr val="F2C67B"/>
                </a:highlight>
              </a:rPr>
              <a:t> (1-3 </a:t>
            </a:r>
            <a:r>
              <a:rPr lang="en-US" sz="2800" dirty="0" err="1">
                <a:highlight>
                  <a:srgbClr val="F2C67B"/>
                </a:highlight>
              </a:rPr>
              <a:t>kpl</a:t>
            </a:r>
            <a:r>
              <a:rPr lang="en-US" sz="2800" dirty="0">
                <a:highlight>
                  <a:srgbClr val="F2C67B"/>
                </a:highlight>
              </a:rPr>
              <a:t>).</a:t>
            </a:r>
          </a:p>
          <a:p>
            <a:pPr marL="342900" indent="-342900">
              <a:buAutoNum type="arabicPeriod"/>
            </a:pPr>
            <a:r>
              <a:rPr lang="en-US" sz="2800" dirty="0"/>
              <a:t>Jos </a:t>
            </a:r>
            <a:r>
              <a:rPr lang="en-US" sz="2800" dirty="0" err="1"/>
              <a:t>useampi</a:t>
            </a:r>
            <a:r>
              <a:rPr lang="en-US" sz="2800" dirty="0"/>
              <a:t> </a:t>
            </a:r>
            <a:r>
              <a:rPr lang="en-US" sz="2800" dirty="0" err="1"/>
              <a:t>haluaa</a:t>
            </a:r>
            <a:r>
              <a:rPr lang="en-US" sz="2800" dirty="0"/>
              <a:t> </a:t>
            </a:r>
            <a:r>
              <a:rPr lang="en-US" sz="2800" dirty="0" err="1"/>
              <a:t>valita</a:t>
            </a:r>
            <a:r>
              <a:rPr lang="en-US" sz="2800" dirty="0"/>
              <a:t> saman </a:t>
            </a:r>
            <a:r>
              <a:rPr lang="en-US" sz="2800" dirty="0" err="1"/>
              <a:t>kortin</a:t>
            </a:r>
            <a:r>
              <a:rPr lang="en-US" sz="2800" dirty="0"/>
              <a:t>, </a:t>
            </a:r>
            <a:r>
              <a:rPr lang="en-US" sz="2800" dirty="0" err="1"/>
              <a:t>otetaan</a:t>
            </a:r>
            <a:r>
              <a:rPr lang="en-US" sz="2800" dirty="0"/>
              <a:t> se </a:t>
            </a:r>
            <a:r>
              <a:rPr lang="en-US" sz="2800" dirty="0" err="1"/>
              <a:t>yhteiseksi</a:t>
            </a:r>
            <a:r>
              <a:rPr lang="en-US" sz="2800" dirty="0"/>
              <a:t>.</a:t>
            </a:r>
          </a:p>
          <a:p>
            <a:pPr marL="342900" indent="-342900">
              <a:buAutoNum type="arabicPeriod"/>
            </a:pPr>
            <a:r>
              <a:rPr lang="en-US" sz="2800" dirty="0" err="1"/>
              <a:t>Tehdään</a:t>
            </a:r>
            <a:r>
              <a:rPr lang="en-US" sz="2800" dirty="0"/>
              <a:t> </a:t>
            </a:r>
            <a:r>
              <a:rPr lang="en-US" sz="2800" dirty="0" err="1"/>
              <a:t>seuraavalla</a:t>
            </a:r>
            <a:r>
              <a:rPr lang="en-US" sz="2800" dirty="0"/>
              <a:t> </a:t>
            </a:r>
            <a:r>
              <a:rPr lang="en-US" sz="2800" dirty="0" err="1"/>
              <a:t>dialla</a:t>
            </a:r>
            <a:r>
              <a:rPr lang="en-US" sz="2800" dirty="0"/>
              <a:t> </a:t>
            </a:r>
            <a:r>
              <a:rPr lang="en-US" sz="2800" dirty="0" err="1"/>
              <a:t>oleva</a:t>
            </a:r>
            <a:r>
              <a:rPr lang="en-US" sz="2800" dirty="0"/>
              <a:t> </a:t>
            </a:r>
            <a:r>
              <a:rPr lang="en-US" sz="2800" dirty="0" err="1"/>
              <a:t>tehtävä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334944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057E2-A120-E5B8-78F3-616D8A4C8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284560"/>
            <a:ext cx="10963656" cy="3344171"/>
          </a:xfr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 err="1"/>
              <a:t>Jokainen</a:t>
            </a:r>
            <a:r>
              <a:rPr lang="en-US" sz="2400" dirty="0"/>
              <a:t> </a:t>
            </a:r>
            <a:r>
              <a:rPr lang="en-US" sz="2400" dirty="0" err="1"/>
              <a:t>esittelee</a:t>
            </a:r>
            <a:r>
              <a:rPr lang="en-US" sz="2400" dirty="0"/>
              <a:t> </a:t>
            </a:r>
            <a:r>
              <a:rPr lang="en-US" sz="2400" dirty="0" err="1"/>
              <a:t>valitsemansa</a:t>
            </a:r>
            <a:r>
              <a:rPr lang="en-US" sz="2400" dirty="0"/>
              <a:t> </a:t>
            </a:r>
            <a:r>
              <a:rPr lang="en-US" sz="2400" dirty="0" err="1"/>
              <a:t>kortit</a:t>
            </a:r>
            <a:r>
              <a:rPr lang="en-US" sz="2400" dirty="0"/>
              <a:t>.</a:t>
            </a:r>
            <a:endParaRPr lang="en-US"/>
          </a:p>
          <a:p>
            <a:pPr marL="457200" indent="-457200">
              <a:buAutoNum type="arabicPeriod"/>
            </a:pPr>
            <a:r>
              <a:rPr lang="en-US" sz="2400" dirty="0" err="1"/>
              <a:t>Pohtikaa</a:t>
            </a:r>
            <a:r>
              <a:rPr lang="en-US" sz="2400" dirty="0"/>
              <a:t> </a:t>
            </a:r>
            <a:r>
              <a:rPr lang="en-US" sz="2400" dirty="0" err="1"/>
              <a:t>yhdessä</a:t>
            </a:r>
            <a:r>
              <a:rPr lang="en-US" sz="2400" dirty="0"/>
              <a:t>: </a:t>
            </a:r>
          </a:p>
          <a:p>
            <a:pPr marL="685800" lvl="1"/>
            <a:r>
              <a:rPr lang="en-US" sz="2400" dirty="0"/>
              <a:t>Miksi </a:t>
            </a:r>
            <a:r>
              <a:rPr lang="en-US" sz="2400" dirty="0" err="1"/>
              <a:t>nämä</a:t>
            </a:r>
            <a:r>
              <a:rPr lang="en-US" sz="2400" dirty="0"/>
              <a:t> </a:t>
            </a:r>
            <a:r>
              <a:rPr lang="en-US" sz="2400" dirty="0" err="1"/>
              <a:t>asiat</a:t>
            </a:r>
            <a:r>
              <a:rPr lang="en-US" sz="2400" dirty="0"/>
              <a:t> </a:t>
            </a:r>
            <a:r>
              <a:rPr lang="en-US" sz="2400" dirty="0" err="1"/>
              <a:t>ovat</a:t>
            </a:r>
            <a:r>
              <a:rPr lang="en-US" sz="2400" dirty="0"/>
              <a:t> </a:t>
            </a:r>
            <a:r>
              <a:rPr lang="en-US" sz="2400" dirty="0" err="1"/>
              <a:t>tärkeitä</a:t>
            </a:r>
            <a:r>
              <a:rPr lang="en-US" sz="2400" dirty="0"/>
              <a:t> </a:t>
            </a:r>
            <a:r>
              <a:rPr lang="en-US" sz="2400" dirty="0" err="1"/>
              <a:t>turvallisen</a:t>
            </a:r>
            <a:r>
              <a:rPr lang="en-US" sz="2400" dirty="0"/>
              <a:t> </a:t>
            </a:r>
            <a:r>
              <a:rPr lang="en-US" sz="2400" dirty="0" err="1"/>
              <a:t>ilmapiirin</a:t>
            </a:r>
            <a:r>
              <a:rPr lang="en-US" sz="2400" dirty="0"/>
              <a:t> </a:t>
            </a:r>
            <a:r>
              <a:rPr lang="en-US" sz="2400" dirty="0" err="1"/>
              <a:t>luomisessa</a:t>
            </a:r>
            <a:r>
              <a:rPr lang="en-US" sz="2400" dirty="0"/>
              <a:t>?</a:t>
            </a:r>
          </a:p>
          <a:p>
            <a:pPr marL="685800" lvl="1"/>
            <a:r>
              <a:rPr lang="en-US" sz="2400" dirty="0" err="1"/>
              <a:t>Mitä</a:t>
            </a:r>
            <a:r>
              <a:rPr lang="en-US" sz="2400" dirty="0"/>
              <a:t> me </a:t>
            </a:r>
            <a:r>
              <a:rPr lang="en-US" sz="2400" dirty="0" err="1"/>
              <a:t>kaikki</a:t>
            </a:r>
            <a:r>
              <a:rPr lang="en-US" sz="2400" dirty="0"/>
              <a:t> </a:t>
            </a:r>
            <a:r>
              <a:rPr lang="en-US" sz="2400" dirty="0" err="1"/>
              <a:t>voimme</a:t>
            </a:r>
            <a:r>
              <a:rPr lang="en-US" sz="2400" dirty="0"/>
              <a:t> </a:t>
            </a:r>
            <a:r>
              <a:rPr lang="en-US" sz="2400" dirty="0" err="1"/>
              <a:t>tehdä</a:t>
            </a:r>
            <a:r>
              <a:rPr lang="en-US" sz="2400" dirty="0"/>
              <a:t> tai </a:t>
            </a:r>
            <a:r>
              <a:rPr lang="en-US" sz="2400" dirty="0" err="1"/>
              <a:t>käyttäytyä</a:t>
            </a:r>
            <a:r>
              <a:rPr lang="en-US" sz="2400" dirty="0"/>
              <a:t>, </a:t>
            </a:r>
            <a:r>
              <a:rPr lang="en-US" sz="2400" dirty="0" err="1"/>
              <a:t>että</a:t>
            </a:r>
            <a:r>
              <a:rPr lang="en-US" sz="2400" dirty="0"/>
              <a:t> </a:t>
            </a:r>
            <a:r>
              <a:rPr lang="en-US" sz="2400" dirty="0" err="1"/>
              <a:t>nämä</a:t>
            </a:r>
            <a:r>
              <a:rPr lang="en-US" sz="2400" dirty="0"/>
              <a:t> </a:t>
            </a:r>
            <a:r>
              <a:rPr lang="en-US" sz="2400" dirty="0" err="1"/>
              <a:t>asiat</a:t>
            </a:r>
            <a:r>
              <a:rPr lang="en-US" sz="2400" dirty="0"/>
              <a:t> </a:t>
            </a:r>
            <a:r>
              <a:rPr lang="en-US" sz="2400" dirty="0" err="1"/>
              <a:t>toteutuvat</a:t>
            </a:r>
            <a:r>
              <a:rPr lang="en-US" sz="2400" dirty="0"/>
              <a:t> </a:t>
            </a:r>
            <a:r>
              <a:rPr lang="en-US" sz="2400" dirty="0" err="1"/>
              <a:t>meidän</a:t>
            </a:r>
            <a:r>
              <a:rPr lang="en-US" sz="2400" dirty="0"/>
              <a:t> </a:t>
            </a:r>
            <a:r>
              <a:rPr lang="en-US" sz="2400" dirty="0" err="1"/>
              <a:t>luokassamme</a:t>
            </a:r>
            <a:r>
              <a:rPr lang="en-US" sz="2400" dirty="0"/>
              <a:t>/</a:t>
            </a:r>
            <a:r>
              <a:rPr lang="en-US" sz="2400" dirty="0" err="1"/>
              <a:t>koulussamme</a:t>
            </a:r>
            <a:endParaRPr lang="en-US" sz="2400" dirty="0"/>
          </a:p>
          <a:p>
            <a:pPr marL="457200" indent="-457200">
              <a:buAutoNum type="arabicPeriod"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579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AC887-001B-F451-C10C-1F8DF4C5C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Ryhmätehtävä</a:t>
            </a:r>
            <a:r>
              <a:rPr lang="en-US" dirty="0"/>
              <a:t>: </a:t>
            </a:r>
            <a:r>
              <a:rPr lang="en-US" dirty="0" err="1"/>
              <a:t>osa</a:t>
            </a:r>
            <a:r>
              <a:rPr lang="en-US" dirty="0"/>
              <a:t>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89622-9AF9-9993-EA32-3D3E05A0E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en-US" sz="2800" dirty="0">
                <a:highlight>
                  <a:srgbClr val="F2C67B"/>
                </a:highlight>
              </a:rPr>
              <a:t>Ryhmän </a:t>
            </a:r>
            <a:r>
              <a:rPr lang="en-US" sz="2800" dirty="0" err="1">
                <a:highlight>
                  <a:srgbClr val="F2C67B"/>
                </a:highlight>
              </a:rPr>
              <a:t>jäsenet</a:t>
            </a:r>
            <a:r>
              <a:rPr lang="en-US" sz="2800" dirty="0">
                <a:highlight>
                  <a:srgbClr val="F2C67B"/>
                </a:highlight>
              </a:rPr>
              <a:t> </a:t>
            </a:r>
            <a:r>
              <a:rPr lang="en-US" sz="2800" dirty="0" err="1">
                <a:highlight>
                  <a:srgbClr val="F2C67B"/>
                </a:highlight>
              </a:rPr>
              <a:t>antavat</a:t>
            </a:r>
            <a:r>
              <a:rPr lang="en-US" sz="2800" dirty="0">
                <a:highlight>
                  <a:srgbClr val="F2C67B"/>
                </a:highlight>
              </a:rPr>
              <a:t> </a:t>
            </a:r>
            <a:r>
              <a:rPr lang="en-US" sz="2800" dirty="0" err="1">
                <a:highlight>
                  <a:srgbClr val="F2C67B"/>
                </a:highlight>
              </a:rPr>
              <a:t>erilaisia</a:t>
            </a:r>
            <a:r>
              <a:rPr lang="en-US" sz="2800" dirty="0">
                <a:highlight>
                  <a:srgbClr val="F2C67B"/>
                </a:highlight>
              </a:rPr>
              <a:t> </a:t>
            </a:r>
            <a:r>
              <a:rPr lang="en-US" sz="2800" dirty="0" err="1">
                <a:highlight>
                  <a:srgbClr val="F2C67B"/>
                </a:highlight>
              </a:rPr>
              <a:t>ehdotuksia</a:t>
            </a:r>
            <a:r>
              <a:rPr lang="en-US" sz="2800" dirty="0">
                <a:highlight>
                  <a:srgbClr val="F2C67B"/>
                </a:highlight>
              </a:rPr>
              <a:t> </a:t>
            </a:r>
            <a:r>
              <a:rPr lang="en-US" sz="2800" dirty="0" err="1">
                <a:highlight>
                  <a:srgbClr val="F2C67B"/>
                </a:highlight>
              </a:rPr>
              <a:t>siitä</a:t>
            </a:r>
            <a:r>
              <a:rPr lang="en-US" sz="2800" dirty="0">
                <a:highlight>
                  <a:srgbClr val="F2C67B"/>
                </a:highlight>
              </a:rPr>
              <a:t>, </a:t>
            </a:r>
            <a:r>
              <a:rPr lang="en-US" sz="2800" dirty="0" err="1">
                <a:highlight>
                  <a:srgbClr val="F2C67B"/>
                </a:highlight>
              </a:rPr>
              <a:t>millaiset</a:t>
            </a:r>
            <a:r>
              <a:rPr lang="en-US" sz="2800" dirty="0">
                <a:highlight>
                  <a:srgbClr val="F2C67B"/>
                </a:highlight>
              </a:rPr>
              <a:t> </a:t>
            </a:r>
            <a:r>
              <a:rPr lang="en-US" sz="2800" dirty="0" err="1">
                <a:highlight>
                  <a:srgbClr val="F2C67B"/>
                </a:highlight>
              </a:rPr>
              <a:t>turvallisemman</a:t>
            </a:r>
            <a:r>
              <a:rPr lang="en-US" sz="2800" dirty="0">
                <a:highlight>
                  <a:srgbClr val="F2C67B"/>
                </a:highlight>
              </a:rPr>
              <a:t> </a:t>
            </a:r>
            <a:r>
              <a:rPr lang="en-US" sz="2800" dirty="0" err="1">
                <a:highlight>
                  <a:srgbClr val="F2C67B"/>
                </a:highlight>
              </a:rPr>
              <a:t>tilan</a:t>
            </a:r>
            <a:r>
              <a:rPr lang="en-US" sz="2800" dirty="0">
                <a:highlight>
                  <a:srgbClr val="F2C67B"/>
                </a:highlight>
              </a:rPr>
              <a:t> </a:t>
            </a:r>
            <a:r>
              <a:rPr lang="en-US" sz="2800" dirty="0" err="1">
                <a:highlight>
                  <a:srgbClr val="F2C67B"/>
                </a:highlight>
              </a:rPr>
              <a:t>periaatteet</a:t>
            </a:r>
            <a:r>
              <a:rPr lang="en-US" sz="2800" dirty="0">
                <a:highlight>
                  <a:srgbClr val="F2C67B"/>
                </a:highlight>
              </a:rPr>
              <a:t>/</a:t>
            </a:r>
            <a:r>
              <a:rPr lang="en-US" sz="2800" dirty="0" err="1">
                <a:highlight>
                  <a:srgbClr val="F2C67B"/>
                </a:highlight>
              </a:rPr>
              <a:t>säännöt</a:t>
            </a:r>
            <a:r>
              <a:rPr lang="en-US" sz="2800" dirty="0">
                <a:highlight>
                  <a:srgbClr val="F2C67B"/>
                </a:highlight>
              </a:rPr>
              <a:t> </a:t>
            </a:r>
            <a:r>
              <a:rPr lang="en-US" sz="2800" dirty="0" err="1">
                <a:highlight>
                  <a:srgbClr val="F2C67B"/>
                </a:highlight>
              </a:rPr>
              <a:t>pitäisi</a:t>
            </a:r>
            <a:r>
              <a:rPr lang="en-US" sz="2800" dirty="0">
                <a:highlight>
                  <a:srgbClr val="F2C67B"/>
                </a:highlight>
              </a:rPr>
              <a:t> olla </a:t>
            </a:r>
            <a:r>
              <a:rPr lang="en-US" sz="2800" dirty="0" err="1">
                <a:highlight>
                  <a:srgbClr val="F2C67B"/>
                </a:highlight>
              </a:rPr>
              <a:t>teidän</a:t>
            </a:r>
            <a:r>
              <a:rPr lang="en-US" sz="2800" dirty="0">
                <a:highlight>
                  <a:srgbClr val="F2C67B"/>
                </a:highlight>
              </a:rPr>
              <a:t> </a:t>
            </a:r>
            <a:r>
              <a:rPr lang="en-US" sz="2800" dirty="0" err="1">
                <a:highlight>
                  <a:srgbClr val="F2C67B"/>
                </a:highlight>
              </a:rPr>
              <a:t>luokallanne</a:t>
            </a:r>
            <a:r>
              <a:rPr lang="en-US" sz="2800" dirty="0">
                <a:highlight>
                  <a:srgbClr val="F2C67B"/>
                </a:highlight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highlight>
                  <a:srgbClr val="F2C67B"/>
                </a:highlight>
              </a:rPr>
              <a:t>Ryhmä</a:t>
            </a:r>
            <a:r>
              <a:rPr lang="en-US" sz="2800" dirty="0">
                <a:highlight>
                  <a:srgbClr val="F2C67B"/>
                </a:highlight>
              </a:rPr>
              <a:t> </a:t>
            </a:r>
            <a:r>
              <a:rPr lang="en-US" sz="2800" dirty="0" err="1">
                <a:highlight>
                  <a:srgbClr val="F2C67B"/>
                </a:highlight>
              </a:rPr>
              <a:t>valitsee</a:t>
            </a:r>
            <a:r>
              <a:rPr lang="en-US" sz="2800" dirty="0">
                <a:highlight>
                  <a:srgbClr val="F2C67B"/>
                </a:highlight>
              </a:rPr>
              <a:t> </a:t>
            </a:r>
            <a:r>
              <a:rPr lang="en-US" sz="2800" dirty="0" err="1">
                <a:highlight>
                  <a:srgbClr val="F2C67B"/>
                </a:highlight>
              </a:rPr>
              <a:t>kolme</a:t>
            </a:r>
            <a:r>
              <a:rPr lang="en-US" sz="2800" dirty="0">
                <a:highlight>
                  <a:srgbClr val="F2C67B"/>
                </a:highlight>
              </a:rPr>
              <a:t> (3) </a:t>
            </a:r>
            <a:r>
              <a:rPr lang="en-US" sz="2800" dirty="0" err="1">
                <a:highlight>
                  <a:srgbClr val="F2C67B"/>
                </a:highlight>
              </a:rPr>
              <a:t>mielestään</a:t>
            </a:r>
            <a:r>
              <a:rPr lang="en-US" sz="2800" dirty="0">
                <a:highlight>
                  <a:srgbClr val="F2C67B"/>
                </a:highlight>
              </a:rPr>
              <a:t> </a:t>
            </a:r>
            <a:r>
              <a:rPr lang="en-US" sz="2800" dirty="0" err="1">
                <a:highlight>
                  <a:srgbClr val="F2C67B"/>
                </a:highlight>
              </a:rPr>
              <a:t>tärkeintä</a:t>
            </a:r>
            <a:r>
              <a:rPr lang="en-US" sz="2800" dirty="0">
                <a:highlight>
                  <a:srgbClr val="F2C67B"/>
                </a:highlight>
              </a:rPr>
              <a:t> </a:t>
            </a:r>
            <a:r>
              <a:rPr lang="en-US" sz="2800" dirty="0" err="1">
                <a:highlight>
                  <a:srgbClr val="F2C67B"/>
                </a:highlight>
              </a:rPr>
              <a:t>periaatetta</a:t>
            </a:r>
            <a:r>
              <a:rPr lang="en-US" sz="2800" dirty="0">
                <a:highlight>
                  <a:srgbClr val="F2C67B"/>
                </a:highlight>
              </a:rPr>
              <a:t>/</a:t>
            </a:r>
            <a:r>
              <a:rPr lang="en-US" sz="2800" dirty="0" err="1">
                <a:highlight>
                  <a:srgbClr val="F2C67B"/>
                </a:highlight>
              </a:rPr>
              <a:t>sääntöä</a:t>
            </a:r>
            <a:r>
              <a:rPr lang="en-US" sz="2800" dirty="0">
                <a:highlight>
                  <a:srgbClr val="F2C67B"/>
                </a:highlight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800" dirty="0"/>
              <a:t>Yksi </a:t>
            </a:r>
            <a:r>
              <a:rPr lang="en-US" sz="2800" dirty="0" err="1"/>
              <a:t>ryhmästä</a:t>
            </a:r>
            <a:r>
              <a:rPr lang="en-US" sz="2800" dirty="0"/>
              <a:t> </a:t>
            </a:r>
            <a:r>
              <a:rPr lang="en-US" sz="2800" dirty="0" err="1"/>
              <a:t>kirjoittaa</a:t>
            </a:r>
            <a:r>
              <a:rPr lang="en-US" sz="2800" dirty="0"/>
              <a:t> </a:t>
            </a:r>
            <a:r>
              <a:rPr lang="en-US" sz="2800" dirty="0" err="1"/>
              <a:t>ehdotukset</a:t>
            </a:r>
            <a:r>
              <a:rPr lang="en-US" sz="2800" dirty="0"/>
              <a:t> </a:t>
            </a:r>
            <a:r>
              <a:rPr lang="en-US" sz="2800" dirty="0" err="1"/>
              <a:t>lapulle</a:t>
            </a:r>
            <a:r>
              <a:rPr lang="en-US" sz="2800" dirty="0"/>
              <a:t>, </a:t>
            </a:r>
            <a:r>
              <a:rPr lang="en-US" sz="2800" dirty="0" err="1"/>
              <a:t>jonka</a:t>
            </a:r>
            <a:r>
              <a:rPr lang="en-US" sz="2800" dirty="0"/>
              <a:t> </a:t>
            </a:r>
            <a:r>
              <a:rPr lang="en-US" sz="2800" dirty="0" err="1"/>
              <a:t>palauttaa</a:t>
            </a:r>
            <a:r>
              <a:rPr lang="en-US" sz="2800" dirty="0"/>
              <a:t> </a:t>
            </a:r>
            <a:r>
              <a:rPr lang="en-US" sz="2800" dirty="0" err="1"/>
              <a:t>opettajalle</a:t>
            </a:r>
            <a:r>
              <a:rPr lang="en-US" sz="2800" dirty="0"/>
              <a:t>.</a:t>
            </a:r>
          </a:p>
          <a:p>
            <a:pPr marL="514350" indent="-514350">
              <a:buAutoNum type="arabicPeriod"/>
            </a:pPr>
            <a:r>
              <a:rPr lang="en-US" sz="2800" dirty="0" err="1"/>
              <a:t>Yhdessä</a:t>
            </a:r>
            <a:r>
              <a:rPr lang="en-US" sz="2800" dirty="0"/>
              <a:t> </a:t>
            </a:r>
            <a:r>
              <a:rPr lang="en-US" sz="2800" dirty="0" err="1"/>
              <a:t>luokan</a:t>
            </a:r>
            <a:r>
              <a:rPr lang="en-US" sz="2800" dirty="0"/>
              <a:t> </a:t>
            </a:r>
            <a:r>
              <a:rPr lang="en-US" sz="2800" dirty="0" err="1"/>
              <a:t>kanssa</a:t>
            </a:r>
            <a:r>
              <a:rPr lang="en-US" sz="2800" dirty="0"/>
              <a:t> </a:t>
            </a:r>
            <a:r>
              <a:rPr lang="en-US" sz="2800" dirty="0" err="1"/>
              <a:t>valitaan</a:t>
            </a:r>
            <a:r>
              <a:rPr lang="en-US" sz="2800" dirty="0"/>
              <a:t> </a:t>
            </a:r>
            <a:r>
              <a:rPr lang="en-US" sz="2800" dirty="0" err="1"/>
              <a:t>tärkeimmät</a:t>
            </a:r>
            <a:r>
              <a:rPr lang="en-US" sz="2800" dirty="0"/>
              <a:t> (3-6), </a:t>
            </a:r>
            <a:r>
              <a:rPr lang="en-US" sz="2800" dirty="0" err="1"/>
              <a:t>joista</a:t>
            </a:r>
            <a:r>
              <a:rPr lang="en-US" sz="2800" dirty="0"/>
              <a:t> </a:t>
            </a:r>
            <a:r>
              <a:rPr lang="en-US" sz="2800" dirty="0" err="1"/>
              <a:t>tulee</a:t>
            </a:r>
            <a:r>
              <a:rPr lang="en-US" sz="2800" dirty="0"/>
              <a:t> </a:t>
            </a:r>
            <a:r>
              <a:rPr lang="en-US" sz="2800" dirty="0" err="1"/>
              <a:t>oman</a:t>
            </a:r>
            <a:r>
              <a:rPr lang="en-US" sz="2800" dirty="0"/>
              <a:t> </a:t>
            </a:r>
            <a:r>
              <a:rPr lang="en-US" sz="2800" dirty="0" err="1"/>
              <a:t>luokan</a:t>
            </a:r>
            <a:r>
              <a:rPr lang="en-US" sz="2800" dirty="0"/>
              <a:t> </a:t>
            </a:r>
            <a:r>
              <a:rPr lang="en-US" sz="2800" dirty="0" err="1"/>
              <a:t>turvallisemman</a:t>
            </a:r>
            <a:r>
              <a:rPr lang="en-US" sz="2800" dirty="0"/>
              <a:t> </a:t>
            </a:r>
            <a:r>
              <a:rPr lang="en-US" sz="2800" dirty="0" err="1"/>
              <a:t>tilan</a:t>
            </a:r>
            <a:r>
              <a:rPr lang="en-US" sz="2800" dirty="0"/>
              <a:t> </a:t>
            </a:r>
            <a:r>
              <a:rPr lang="en-US" sz="2800" dirty="0" err="1"/>
              <a:t>periaatteet</a:t>
            </a:r>
            <a:r>
              <a:rPr lang="en-US" sz="2800" dirty="0"/>
              <a:t>/</a:t>
            </a:r>
            <a:r>
              <a:rPr lang="en-US" sz="2800" dirty="0" err="1"/>
              <a:t>säännöt</a:t>
            </a:r>
            <a:r>
              <a:rPr lang="en-US" sz="2800" dirty="0"/>
              <a:t>. </a:t>
            </a:r>
          </a:p>
          <a:p>
            <a:pPr marL="514350" indent="-514350">
              <a:buAutoNum type="arabicPeriod"/>
            </a:pPr>
            <a:r>
              <a:rPr lang="en-US" sz="2800" dirty="0" err="1"/>
              <a:t>Luokan</a:t>
            </a:r>
            <a:r>
              <a:rPr lang="en-US" sz="2800" dirty="0"/>
              <a:t> </a:t>
            </a:r>
            <a:r>
              <a:rPr lang="en-US" sz="2800" dirty="0" err="1"/>
              <a:t>omat</a:t>
            </a:r>
            <a:r>
              <a:rPr lang="en-US" sz="2800" dirty="0"/>
              <a:t> </a:t>
            </a:r>
            <a:r>
              <a:rPr lang="en-US" sz="2800" dirty="0" err="1"/>
              <a:t>turvallisemman</a:t>
            </a:r>
            <a:r>
              <a:rPr lang="en-US" sz="2800" dirty="0"/>
              <a:t> </a:t>
            </a:r>
            <a:r>
              <a:rPr lang="en-US" sz="2800" dirty="0" err="1"/>
              <a:t>tilan</a:t>
            </a:r>
            <a:r>
              <a:rPr lang="en-US" sz="2800" dirty="0"/>
              <a:t> </a:t>
            </a:r>
            <a:r>
              <a:rPr lang="en-US" sz="2800" dirty="0" err="1"/>
              <a:t>periaatteet</a:t>
            </a:r>
            <a:r>
              <a:rPr lang="en-US" sz="2800" dirty="0"/>
              <a:t> </a:t>
            </a:r>
            <a:r>
              <a:rPr lang="en-US" sz="2800" dirty="0" err="1"/>
              <a:t>kootaan</a:t>
            </a:r>
            <a:r>
              <a:rPr lang="en-US" sz="2800" dirty="0"/>
              <a:t> </a:t>
            </a:r>
            <a:r>
              <a:rPr lang="en-US" sz="2800" dirty="0" err="1"/>
              <a:t>jonnekin</a:t>
            </a:r>
            <a:r>
              <a:rPr lang="en-US" sz="2800" dirty="0"/>
              <a:t>, </a:t>
            </a:r>
            <a:r>
              <a:rPr lang="en-US" sz="2800" dirty="0" err="1"/>
              <a:t>mistä</a:t>
            </a:r>
            <a:r>
              <a:rPr lang="en-US" sz="2800" dirty="0"/>
              <a:t> </a:t>
            </a:r>
            <a:r>
              <a:rPr lang="en-US" sz="2800" dirty="0" err="1"/>
              <a:t>kaikki</a:t>
            </a:r>
            <a:r>
              <a:rPr lang="en-US" sz="2800" dirty="0"/>
              <a:t> </a:t>
            </a:r>
            <a:r>
              <a:rPr lang="en-US" sz="2800" dirty="0" err="1"/>
              <a:t>näkevät</a:t>
            </a:r>
            <a:r>
              <a:rPr lang="en-US" sz="2800" dirty="0"/>
              <a:t> ne </a:t>
            </a:r>
            <a:r>
              <a:rPr lang="en-US" sz="2800" dirty="0" err="1"/>
              <a:t>koko</a:t>
            </a:r>
            <a:r>
              <a:rPr lang="en-US" sz="2800" dirty="0"/>
              <a:t> </a:t>
            </a:r>
            <a:r>
              <a:rPr lang="en-US" sz="2800" dirty="0" err="1"/>
              <a:t>lukuvuoden</a:t>
            </a:r>
            <a:r>
              <a:rPr lang="en-US" sz="2800" dirty="0"/>
              <a:t> </a:t>
            </a:r>
            <a:r>
              <a:rPr lang="en-US" sz="2800" dirty="0" err="1"/>
              <a:t>ajan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3181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DD22D-F01A-549E-A309-58AD38941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999737" cy="104933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sz="3600" err="1">
                <a:solidFill>
                  <a:schemeClr val="bg1"/>
                </a:solidFill>
              </a:rPr>
              <a:t>Esimerkkejä</a:t>
            </a:r>
            <a:r>
              <a:rPr lang="en-US" sz="3600">
                <a:solidFill>
                  <a:schemeClr val="bg1"/>
                </a:solidFill>
              </a:rPr>
              <a:t> </a:t>
            </a:r>
            <a:r>
              <a:rPr lang="en-US" sz="3600" err="1">
                <a:solidFill>
                  <a:schemeClr val="bg1"/>
                </a:solidFill>
              </a:rPr>
              <a:t>turvallisemman</a:t>
            </a:r>
            <a:r>
              <a:rPr lang="en-US" sz="3600">
                <a:solidFill>
                  <a:schemeClr val="bg1"/>
                </a:solidFill>
              </a:rPr>
              <a:t> </a:t>
            </a:r>
            <a:r>
              <a:rPr lang="en-US" sz="3600" err="1">
                <a:solidFill>
                  <a:schemeClr val="bg1"/>
                </a:solidFill>
              </a:rPr>
              <a:t>tilan</a:t>
            </a:r>
            <a:r>
              <a:rPr lang="en-US" sz="3600">
                <a:solidFill>
                  <a:schemeClr val="bg1"/>
                </a:solidFill>
              </a:rPr>
              <a:t> </a:t>
            </a:r>
            <a:r>
              <a:rPr lang="en-US" sz="3600" err="1">
                <a:solidFill>
                  <a:schemeClr val="bg1"/>
                </a:solidFill>
              </a:rPr>
              <a:t>periaatteista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676A1-91C7-7568-4976-9AF8E2B43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30038"/>
            <a:ext cx="9397764" cy="415645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200000"/>
              </a:lnSpc>
              <a:buFont typeface="Calibri" panose="020B0504020202020204" pitchFamily="34" charset="0"/>
              <a:buChar char="-"/>
            </a:pPr>
            <a:r>
              <a:rPr lang="en-US" sz="2400" dirty="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Kohtelen</a:t>
            </a: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toisia</a:t>
            </a: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kunnioittavasti</a:t>
            </a: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. </a:t>
            </a:r>
            <a:endParaRPr lang="en-US" sz="2400">
              <a:solidFill>
                <a:schemeClr val="bg1"/>
              </a:solidFill>
              <a:latin typeface="Aptos"/>
              <a:ea typeface="Roboto"/>
              <a:cs typeface="Roboto"/>
            </a:endParaRPr>
          </a:p>
          <a:p>
            <a:pPr marL="285750" indent="-285750">
              <a:lnSpc>
                <a:spcPct val="200000"/>
              </a:lnSpc>
              <a:buFont typeface="Calibri" panose="020B0504020202020204" pitchFamily="34" charset="0"/>
              <a:buChar char="-"/>
            </a:pPr>
            <a:r>
              <a:rPr lang="en-US" sz="2400" dirty="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Kohtelen</a:t>
            </a: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kaikkia</a:t>
            </a: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ystävällisesti</a:t>
            </a: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 ja 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arvostavasti</a:t>
            </a: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.</a:t>
            </a:r>
            <a:endParaRPr lang="en-US" sz="2400" b="1" dirty="0">
              <a:solidFill>
                <a:schemeClr val="bg1"/>
              </a:solidFill>
              <a:latin typeface="Aptos"/>
              <a:ea typeface="Roboto"/>
              <a:cs typeface="Roboto"/>
            </a:endParaRPr>
          </a:p>
          <a:p>
            <a:pPr marL="285750" indent="-285750">
              <a:lnSpc>
                <a:spcPct val="200000"/>
              </a:lnSpc>
              <a:buFont typeface="Calibri" panose="020B0504020202020204" pitchFamily="34" charset="0"/>
              <a:buChar char="-"/>
            </a:pP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En 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hyväksy</a:t>
            </a: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kiusaamista</a:t>
            </a: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syrjintää</a:t>
            </a: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häirintää</a:t>
            </a: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 tai 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toisten</a:t>
            </a: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vähättelyä</a:t>
            </a: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.</a:t>
            </a:r>
            <a:endParaRPr lang="en-US" sz="2400">
              <a:solidFill>
                <a:schemeClr val="bg1"/>
              </a:solidFill>
              <a:latin typeface="Aptos"/>
              <a:ea typeface="Roboto"/>
              <a:cs typeface="Roboto"/>
            </a:endParaRPr>
          </a:p>
          <a:p>
            <a:pPr marL="285750" indent="-285750">
              <a:lnSpc>
                <a:spcPct val="200000"/>
              </a:lnSpc>
              <a:buFont typeface="Calibri" panose="020B0504020202020204" pitchFamily="34" charset="0"/>
              <a:buChar char="-"/>
            </a:pPr>
            <a:r>
              <a:rPr lang="en-US" sz="2400" b="1" dirty="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Kunnioitan</a:t>
            </a:r>
            <a:r>
              <a:rPr lang="en-US" sz="2400" dirty="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omia</a:t>
            </a:r>
            <a:r>
              <a:rPr lang="en-US" sz="2400" dirty="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rajojani</a:t>
            </a:r>
            <a:r>
              <a:rPr lang="en-US" sz="2400" dirty="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sekä</a:t>
            </a:r>
            <a:r>
              <a:rPr lang="en-US" sz="2400" dirty="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toisten</a:t>
            </a:r>
            <a:r>
              <a:rPr lang="en-US" sz="2400" dirty="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rajoja</a:t>
            </a:r>
            <a:r>
              <a:rPr lang="en-US" sz="2400" dirty="0">
                <a:solidFill>
                  <a:schemeClr val="bg1"/>
                </a:solidFill>
                <a:latin typeface="Aptos"/>
                <a:ea typeface="Roboto"/>
                <a:cs typeface="Roboto"/>
              </a:rPr>
              <a:t>.</a:t>
            </a:r>
          </a:p>
          <a:p>
            <a:pPr marL="285750" indent="-285750">
              <a:lnSpc>
                <a:spcPct val="200000"/>
              </a:lnSpc>
              <a:buFont typeface="Calibri" panose="020B0504020202020204" pitchFamily="34" charset="0"/>
              <a:buChar char="-"/>
            </a:pPr>
            <a:r>
              <a:rPr lang="en-US" sz="2400" dirty="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Kunnioitan</a:t>
            </a:r>
            <a:r>
              <a:rPr lang="en-US" sz="2400" dirty="0">
                <a:solidFill>
                  <a:schemeClr val="bg1"/>
                </a:solidFill>
                <a:latin typeface="Aptos"/>
                <a:ea typeface="Roboto"/>
                <a:cs typeface="Roboto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toisten</a:t>
            </a:r>
            <a:r>
              <a:rPr lang="en-US" sz="2400" dirty="0">
                <a:solidFill>
                  <a:schemeClr val="bg1"/>
                </a:solidFill>
                <a:latin typeface="Aptos"/>
                <a:ea typeface="Roboto"/>
                <a:cs typeface="Roboto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yksityisyyttä</a:t>
            </a:r>
            <a:r>
              <a:rPr lang="en-US" sz="2400" dirty="0">
                <a:solidFill>
                  <a:schemeClr val="bg1"/>
                </a:solidFill>
                <a:latin typeface="Aptos"/>
                <a:ea typeface="Roboto"/>
                <a:cs typeface="Roboto"/>
              </a:rPr>
              <a:t>. En 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levitä</a:t>
            </a:r>
            <a:r>
              <a:rPr lang="en-US" sz="2400" dirty="0">
                <a:solidFill>
                  <a:schemeClr val="bg1"/>
                </a:solidFill>
                <a:latin typeface="Aptos"/>
                <a:ea typeface="Roboto"/>
                <a:cs typeface="Roboto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muiden</a:t>
            </a:r>
            <a:r>
              <a:rPr lang="en-US" sz="2400" dirty="0">
                <a:solidFill>
                  <a:schemeClr val="bg1"/>
                </a:solidFill>
                <a:latin typeface="Aptos"/>
                <a:ea typeface="Roboto"/>
                <a:cs typeface="Roboto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asioita</a:t>
            </a:r>
            <a:r>
              <a:rPr lang="en-US" sz="2400" dirty="0">
                <a:solidFill>
                  <a:schemeClr val="bg1"/>
                </a:solidFill>
                <a:latin typeface="Aptos"/>
                <a:ea typeface="Roboto"/>
                <a:cs typeface="Roboto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2B5453-EF1D-B313-DFFD-E6326B2A8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7736" y="1716272"/>
            <a:ext cx="1061263" cy="9877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B19FAB-8C85-ACC5-21B3-A18317D00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570" y="2895933"/>
            <a:ext cx="910635" cy="8718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206DC5-9457-CE8D-EF01-9DB3CBFBF4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266784" y="3911674"/>
            <a:ext cx="856704" cy="9762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97F83C-D40B-7600-6E00-D68B8B42E89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76667" b="82222"/>
          <a:stretch>
            <a:fillRect/>
          </a:stretch>
        </p:blipFill>
        <p:spPr>
          <a:xfrm>
            <a:off x="10160296" y="5040719"/>
            <a:ext cx="1067248" cy="113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944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A5A9F-B855-E9B4-E810-BFEFA847A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486" y="881495"/>
            <a:ext cx="8760714" cy="540500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>
              <a:lnSpc>
                <a:spcPct val="150000"/>
              </a:lnSpc>
              <a:spcBef>
                <a:spcPts val="1600"/>
              </a:spcBef>
              <a:spcAft>
                <a:spcPts val="100"/>
              </a:spcAft>
              <a:buFont typeface="Calibri" panose="020B0604020202020204" pitchFamily="34" charset="0"/>
              <a:buChar char="-"/>
            </a:pPr>
            <a:r>
              <a:rPr lang="en-US" sz="2400" dirty="0">
                <a:solidFill>
                  <a:schemeClr val="bg1"/>
                </a:solidFill>
                <a:latin typeface="Aptos"/>
              </a:rPr>
              <a:t>Jokainen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saa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 olla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oma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itsensä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.</a:t>
            </a:r>
            <a:endParaRPr lang="en-US" dirty="0">
              <a:solidFill>
                <a:schemeClr val="bg1"/>
              </a:solidFill>
              <a:latin typeface="Neue Haas Grotesk Text Pro"/>
            </a:endParaRPr>
          </a:p>
          <a:p>
            <a:pPr marL="342900">
              <a:lnSpc>
                <a:spcPct val="150000"/>
              </a:lnSpc>
              <a:spcBef>
                <a:spcPts val="1600"/>
              </a:spcBef>
              <a:spcAft>
                <a:spcPts val="100"/>
              </a:spcAft>
              <a:buFont typeface="Calibri" panose="020B0604020202020204" pitchFamily="34" charset="0"/>
              <a:buChar char="-"/>
            </a:pPr>
            <a:r>
              <a:rPr lang="en-US" sz="2400" dirty="0">
                <a:solidFill>
                  <a:schemeClr val="bg1"/>
                </a:solidFill>
                <a:latin typeface="Aptos"/>
              </a:rPr>
              <a:t>Olen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avoin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,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ennakkoluuloton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 ja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kannustava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,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kun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kohtaan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toisia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. </a:t>
            </a:r>
            <a:endParaRPr lang="en-US" dirty="0">
              <a:solidFill>
                <a:schemeClr val="bg1"/>
              </a:solidFill>
              <a:latin typeface="Neue Haas Grotesk Text Pro"/>
            </a:endParaRPr>
          </a:p>
          <a:p>
            <a:pPr marL="342900">
              <a:lnSpc>
                <a:spcPct val="150000"/>
              </a:lnSpc>
              <a:spcBef>
                <a:spcPts val="1600"/>
              </a:spcBef>
              <a:spcAft>
                <a:spcPts val="100"/>
              </a:spcAft>
              <a:buFont typeface="Calibri" panose="020B0604020202020204" pitchFamily="34" charset="0"/>
              <a:buChar char="-"/>
            </a:pPr>
            <a:r>
              <a:rPr lang="en-US" sz="2400" dirty="0">
                <a:solidFill>
                  <a:schemeClr val="bg1"/>
                </a:solidFill>
                <a:latin typeface="Aptos"/>
              </a:rPr>
              <a:t>Kuuntelen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toisia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 ja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tulen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kuulluksi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. </a:t>
            </a:r>
            <a:endParaRPr lang="en-US" sz="2400" dirty="0">
              <a:solidFill>
                <a:schemeClr val="bg1"/>
              </a:solidFill>
              <a:latin typeface="Neue Haas Grotesk Text Pro"/>
            </a:endParaRPr>
          </a:p>
          <a:p>
            <a:pPr marL="342900">
              <a:lnSpc>
                <a:spcPct val="150000"/>
              </a:lnSpc>
              <a:spcBef>
                <a:spcPts val="1600"/>
              </a:spcBef>
              <a:spcAft>
                <a:spcPts val="100"/>
              </a:spcAft>
              <a:buFont typeface="Calibri" panose="020B0604020202020204" pitchFamily="34" charset="0"/>
              <a:buChar char="-"/>
            </a:pPr>
            <a:r>
              <a:rPr lang="en-US" sz="2400" dirty="0" err="1">
                <a:solidFill>
                  <a:schemeClr val="bg1"/>
                </a:solidFill>
                <a:latin typeface="Aptos"/>
              </a:rPr>
              <a:t>Tunnistan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,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että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kaikki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eivät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ajattele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samoin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kuin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minä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.</a:t>
            </a:r>
            <a:r>
              <a:rPr lang="en-US" sz="2400" b="1" dirty="0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 </a:t>
            </a:r>
            <a:endParaRPr lang="en-US" sz="2400">
              <a:solidFill>
                <a:schemeClr val="bg1"/>
              </a:solidFill>
              <a:latin typeface="Neue Haas Grotesk Text Pro"/>
            </a:endParaRPr>
          </a:p>
          <a:p>
            <a:pPr marL="342900">
              <a:lnSpc>
                <a:spcPct val="150000"/>
              </a:lnSpc>
              <a:spcBef>
                <a:spcPts val="1600"/>
              </a:spcBef>
              <a:spcAft>
                <a:spcPts val="100"/>
              </a:spcAft>
              <a:buFont typeface="Calibri" panose="020B0604020202020204" pitchFamily="34" charset="0"/>
              <a:buChar char="-"/>
            </a:pPr>
            <a:r>
              <a:rPr lang="en-US" sz="2400" dirty="0">
                <a:solidFill>
                  <a:schemeClr val="bg1"/>
                </a:solidFill>
                <a:latin typeface="Aptos"/>
              </a:rPr>
              <a:t>En 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vähättele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toisten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mielipiteitä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 tai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kokemuksia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.</a:t>
            </a:r>
            <a:endParaRPr lang="en-US" sz="2400">
              <a:solidFill>
                <a:schemeClr val="bg1"/>
              </a:solidFill>
              <a:latin typeface="Neue Haas Grotesk Text Pro"/>
            </a:endParaRPr>
          </a:p>
          <a:p>
            <a:pPr>
              <a:lnSpc>
                <a:spcPct val="150000"/>
              </a:lnSpc>
            </a:pPr>
            <a:endParaRPr lang="en-US" sz="1800" b="1">
              <a:solidFill>
                <a:schemeClr val="bg1"/>
              </a:solidFill>
              <a:latin typeface="Aptos"/>
            </a:endParaRPr>
          </a:p>
          <a:p>
            <a:endParaRPr lang="en-US" sz="1800" b="1">
              <a:solidFill>
                <a:schemeClr val="bg1"/>
              </a:solidFill>
              <a:latin typeface="Aptos"/>
              <a:ea typeface="+mn-lt"/>
              <a:cs typeface="+mn-lt"/>
            </a:endParaRPr>
          </a:p>
          <a:p>
            <a:pPr marL="0" indent="0">
              <a:buNone/>
            </a:pPr>
            <a:endParaRPr lang="en-US" sz="1800">
              <a:solidFill>
                <a:schemeClr val="bg1"/>
              </a:solidFill>
              <a:latin typeface="Aptos"/>
              <a:ea typeface="Roboto"/>
              <a:cs typeface="Roboto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07F9CD-A911-913B-B054-F492309B7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220200" y="495300"/>
            <a:ext cx="1439162" cy="14303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5687AD-58A9-57D7-253B-682C14914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8805" y="3430772"/>
            <a:ext cx="1095375" cy="1095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A818F3-EA3D-61FD-B507-305F426625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8805" y="2106797"/>
            <a:ext cx="1257300" cy="11715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9A7E70-A8F5-CF5C-72F1-4EC8026B66C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852" t="-833" r="76296" b="83472"/>
          <a:stretch>
            <a:fillRect/>
          </a:stretch>
        </p:blipFill>
        <p:spPr>
          <a:xfrm>
            <a:off x="9144000" y="4606113"/>
            <a:ext cx="1314458" cy="119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494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6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A4414D-8159-7B24-A2B6-336AE5464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58A6D-0DDE-3504-E07A-72A936838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511" y="833870"/>
            <a:ext cx="8037700" cy="545263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150000"/>
              </a:lnSpc>
              <a:spcBef>
                <a:spcPts val="1500"/>
              </a:spcBef>
              <a:buFont typeface="Calibri" panose="020B0604020202020204" pitchFamily="34" charset="0"/>
              <a:buChar char="-"/>
            </a:pPr>
            <a:r>
              <a:rPr lang="en-US" sz="2400">
                <a:solidFill>
                  <a:schemeClr val="bg1"/>
                </a:solidFill>
                <a:latin typeface="Aptos"/>
              </a:rPr>
              <a:t>Jokainen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saa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tehdä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virheitä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. </a:t>
            </a:r>
            <a:r>
              <a:rPr lang="en-US" sz="24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Tärkeintä</a:t>
            </a: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 on </a:t>
            </a:r>
            <a:r>
              <a:rPr lang="en-US" sz="24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oppia</a:t>
            </a: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 ja </a:t>
            </a:r>
            <a:r>
              <a:rPr lang="en-US" sz="24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pyytää</a:t>
            </a: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anteeksi</a:t>
            </a:r>
            <a:r>
              <a:rPr lang="en-US" sz="2400" dirty="0">
                <a:solidFill>
                  <a:schemeClr val="bg1"/>
                </a:solidFill>
                <a:latin typeface="Aptos"/>
                <a:ea typeface="+mn-lt"/>
                <a:cs typeface="+mn-lt"/>
              </a:rPr>
              <a:t>.</a:t>
            </a:r>
            <a:endParaRPr lang="en-US" sz="2400" dirty="0" err="1">
              <a:solidFill>
                <a:schemeClr val="bg1"/>
              </a:solidFill>
              <a:latin typeface="Aptos"/>
            </a:endParaRPr>
          </a:p>
          <a:p>
            <a:pPr marL="0" indent="0">
              <a:lnSpc>
                <a:spcPct val="150000"/>
              </a:lnSpc>
              <a:spcBef>
                <a:spcPts val="1500"/>
              </a:spcBef>
              <a:buNone/>
            </a:pPr>
            <a:endParaRPr lang="en-US" sz="2400" dirty="0">
              <a:solidFill>
                <a:schemeClr val="bg1"/>
              </a:solidFill>
              <a:latin typeface="Aptos"/>
            </a:endParaRPr>
          </a:p>
          <a:p>
            <a:pPr>
              <a:lnSpc>
                <a:spcPct val="150000"/>
              </a:lnSpc>
              <a:spcBef>
                <a:spcPts val="1500"/>
              </a:spcBef>
              <a:buFont typeface="Calibri" panose="020B0604020202020204" pitchFamily="34" charset="0"/>
              <a:buChar char="-"/>
            </a:pPr>
            <a:r>
              <a:rPr lang="en-US" sz="2400" dirty="0">
                <a:solidFill>
                  <a:schemeClr val="bg1"/>
                </a:solidFill>
                <a:latin typeface="Aptos"/>
              </a:rPr>
              <a:t> Jos 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voin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niin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neuvon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 tai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autan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toisia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. </a:t>
            </a:r>
          </a:p>
          <a:p>
            <a:pPr marL="0" indent="0">
              <a:lnSpc>
                <a:spcPct val="150000"/>
              </a:lnSpc>
              <a:spcBef>
                <a:spcPts val="1500"/>
              </a:spcBef>
              <a:buNone/>
            </a:pPr>
            <a:endParaRPr lang="en-US" sz="2400" dirty="0">
              <a:solidFill>
                <a:schemeClr val="bg1"/>
              </a:solidFill>
              <a:latin typeface="Aptos"/>
            </a:endParaRPr>
          </a:p>
          <a:p>
            <a:pPr>
              <a:lnSpc>
                <a:spcPct val="150000"/>
              </a:lnSpc>
              <a:spcBef>
                <a:spcPts val="1500"/>
              </a:spcBef>
              <a:buFont typeface="Calibri" panose="020B0604020202020204" pitchFamily="34" charset="0"/>
              <a:buChar char="-"/>
            </a:pPr>
            <a:r>
              <a:rPr lang="en-US" sz="2400" dirty="0">
                <a:solidFill>
                  <a:schemeClr val="bg1"/>
                </a:solidFill>
                <a:latin typeface="Aptos"/>
              </a:rPr>
              <a:t>  Jos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huomaan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epäasiallista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käytöstä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, 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puutun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</a:rPr>
              <a:t>siihen</a:t>
            </a:r>
            <a:r>
              <a:rPr lang="en-US" sz="2400" dirty="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Aptos"/>
                <a:ea typeface="Roboto"/>
                <a:cs typeface="Roboto"/>
              </a:rPr>
              <a:t> 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välittömästi</a:t>
            </a:r>
            <a:r>
              <a:rPr lang="en-US" sz="2400" dirty="0">
                <a:solidFill>
                  <a:schemeClr val="bg1"/>
                </a:solidFill>
                <a:latin typeface="Aptos"/>
                <a:ea typeface="Roboto"/>
                <a:cs typeface="Roboto"/>
              </a:rPr>
              <a:t> ja/tai 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kerron</a:t>
            </a:r>
            <a:r>
              <a:rPr lang="en-US" sz="2400" dirty="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asiasta</a:t>
            </a:r>
            <a:r>
              <a:rPr lang="en-US" sz="2400" dirty="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aikuiselle</a:t>
            </a:r>
            <a:r>
              <a:rPr lang="en-US" sz="2400" dirty="0">
                <a:solidFill>
                  <a:schemeClr val="bg1"/>
                </a:solidFill>
                <a:latin typeface="Aptos"/>
                <a:ea typeface="Roboto"/>
                <a:cs typeface="Roboto"/>
              </a:rPr>
              <a:t>.</a:t>
            </a:r>
          </a:p>
          <a:p>
            <a:pPr marL="0" indent="0">
              <a:buNone/>
            </a:pPr>
            <a:endParaRPr lang="en-US" sz="1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9113B1-2FBD-3EE5-838F-D8B176914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1988" y="835099"/>
            <a:ext cx="1200150" cy="1219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D860B6-6344-00F2-F55E-4653D5D8C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070" y="893025"/>
            <a:ext cx="1276350" cy="12287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C920FC-E4F8-EF57-868F-2C4255318C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9928" y="2611844"/>
            <a:ext cx="885825" cy="895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9159E7-FB95-BB8E-5546-A972D5F404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5655" y="2710417"/>
            <a:ext cx="867076" cy="8477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19E269-7EC7-170F-D9B3-7A9172614B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3481" y="4377846"/>
            <a:ext cx="866775" cy="8477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2D755C3-9D4A-4311-DB1A-71659EAF06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9945" y="4234970"/>
            <a:ext cx="1133475" cy="1133475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9C04B0F6-7EEA-A9FC-20EE-9C0B28164AAB}"/>
              </a:ext>
            </a:extLst>
          </p:cNvPr>
          <p:cNvSpPr/>
          <p:nvPr/>
        </p:nvSpPr>
        <p:spPr>
          <a:xfrm>
            <a:off x="10238437" y="4678496"/>
            <a:ext cx="263769" cy="24178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52A25AAF-C8EC-0D62-22F2-C802E75CD191}"/>
              </a:ext>
            </a:extLst>
          </p:cNvPr>
          <p:cNvSpPr/>
          <p:nvPr/>
        </p:nvSpPr>
        <p:spPr>
          <a:xfrm>
            <a:off x="10114389" y="1382403"/>
            <a:ext cx="263769" cy="24178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291081"/>
      </p:ext>
    </p:extLst>
  </p:cSld>
  <p:clrMapOvr>
    <a:masterClrMapping/>
  </p:clrMapOvr>
</p:sld>
</file>

<file path=ppt/theme/theme1.xml><?xml version="1.0" encoding="utf-8"?>
<a:theme xmlns:a="http://schemas.openxmlformats.org/drawingml/2006/main" name="Helena">
  <a:themeElements>
    <a:clrScheme name="Helen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Helena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Hele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lena" id="{82AA43FC-FF72-4BE6-A7C0-5B486BC0EA47}" vid="{908FED91-6E54-4E47-9D95-B0E10BE282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Helena</vt:lpstr>
      <vt:lpstr>Oman luokan turvallisemman tilan periaatteet</vt:lpstr>
      <vt:lpstr>Luokan omat turvallisemman tilan periaatteet</vt:lpstr>
      <vt:lpstr>Turvallinen tila</vt:lpstr>
      <vt:lpstr>Ryhmätehtävä: osa 1</vt:lpstr>
      <vt:lpstr>PowerPoint Presentation</vt:lpstr>
      <vt:lpstr>Ryhmätehtävä: osa 2</vt:lpstr>
      <vt:lpstr>Esimerkkejä turvallisemman tilan periaatteista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142</cp:revision>
  <dcterms:created xsi:type="dcterms:W3CDTF">2026-08-17T10:18:30Z</dcterms:created>
  <dcterms:modified xsi:type="dcterms:W3CDTF">2026-08-26T11:27:47Z</dcterms:modified>
</cp:coreProperties>
</file>