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57" r:id="rId9"/>
    <p:sldId id="264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46" d="100"/>
          <a:sy n="46" d="100"/>
        </p:scale>
        <p:origin x="27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F1E8A-005C-4B38-ACD6-3F3AD1847B95}" type="datetimeFigureOut">
              <a:rPr lang="fi-FI" smtClean="0"/>
              <a:t>7.10.2017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C3307-12AD-43B8-B6D5-EEE787F47D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1049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F1E8A-005C-4B38-ACD6-3F3AD1847B95}" type="datetimeFigureOut">
              <a:rPr lang="fi-FI" smtClean="0"/>
              <a:t>7.10.2017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C3307-12AD-43B8-B6D5-EEE787F47D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28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F1E8A-005C-4B38-ACD6-3F3AD1847B95}" type="datetimeFigureOut">
              <a:rPr lang="fi-FI" smtClean="0"/>
              <a:t>7.10.2017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C3307-12AD-43B8-B6D5-EEE787F47D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9388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F1E8A-005C-4B38-ACD6-3F3AD1847B95}" type="datetimeFigureOut">
              <a:rPr lang="fi-FI" smtClean="0"/>
              <a:t>7.10.2017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C3307-12AD-43B8-B6D5-EEE787F47D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5597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F1E8A-005C-4B38-ACD6-3F3AD1847B95}" type="datetimeFigureOut">
              <a:rPr lang="fi-FI" smtClean="0"/>
              <a:t>7.10.2017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C3307-12AD-43B8-B6D5-EEE787F47D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9126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F1E8A-005C-4B38-ACD6-3F3AD1847B95}" type="datetimeFigureOut">
              <a:rPr lang="fi-FI" smtClean="0"/>
              <a:t>7.10.2017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C3307-12AD-43B8-B6D5-EEE787F47D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9735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F1E8A-005C-4B38-ACD6-3F3AD1847B95}" type="datetimeFigureOut">
              <a:rPr lang="fi-FI" smtClean="0"/>
              <a:t>7.10.2017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C3307-12AD-43B8-B6D5-EEE787F47D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67254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F1E8A-005C-4B38-ACD6-3F3AD1847B95}" type="datetimeFigureOut">
              <a:rPr lang="fi-FI" smtClean="0"/>
              <a:t>7.10.2017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C3307-12AD-43B8-B6D5-EEE787F47D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7701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F1E8A-005C-4B38-ACD6-3F3AD1847B95}" type="datetimeFigureOut">
              <a:rPr lang="fi-FI" smtClean="0"/>
              <a:t>7.10.2017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C3307-12AD-43B8-B6D5-EEE787F47D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1366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F1E8A-005C-4B38-ACD6-3F3AD1847B95}" type="datetimeFigureOut">
              <a:rPr lang="fi-FI" smtClean="0"/>
              <a:t>7.10.2017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C3307-12AD-43B8-B6D5-EEE787F47D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34015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F1E8A-005C-4B38-ACD6-3F3AD1847B95}" type="datetimeFigureOut">
              <a:rPr lang="fi-FI" smtClean="0"/>
              <a:t>7.10.2017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C3307-12AD-43B8-B6D5-EEE787F47D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80670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FF1E8A-005C-4B38-ACD6-3F3AD1847B95}" type="datetimeFigureOut">
              <a:rPr lang="fi-FI" smtClean="0"/>
              <a:t>7.10.2017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7C3307-12AD-43B8-B6D5-EEE787F47D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251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Laaja-alainen arviointi</a:t>
            </a:r>
            <a:br>
              <a:rPr lang="fi-FI" dirty="0" smtClean="0"/>
            </a:b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571500" indent="-571500">
              <a:buFontTx/>
              <a:buChar char="-"/>
            </a:pPr>
            <a:r>
              <a:rPr lang="fi-FI" sz="4000" dirty="0" smtClean="0"/>
              <a:t>yläkoulun opettajien mietteitä </a:t>
            </a:r>
            <a:r>
              <a:rPr lang="fi-FI" sz="4000" dirty="0" smtClean="0"/>
              <a:t>keväältä 2017</a:t>
            </a:r>
            <a:endParaRPr lang="fi-FI" sz="4000" dirty="0"/>
          </a:p>
        </p:txBody>
      </p:sp>
    </p:spTree>
    <p:extLst>
      <p:ext uri="{BB962C8B-B14F-4D97-AF65-F5344CB8AC3E}">
        <p14:creationId xmlns:p14="http://schemas.microsoft.com/office/powerpoint/2010/main" val="447516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isällön paikkamerkki 9"/>
          <p:cNvSpPr>
            <a:spLocks noGrp="1"/>
          </p:cNvSpPr>
          <p:nvPr>
            <p:ph sz="half" idx="2"/>
          </p:nvPr>
        </p:nvSpPr>
        <p:spPr>
          <a:xfrm>
            <a:off x="6172200" y="540327"/>
            <a:ext cx="5181600" cy="5636636"/>
          </a:xfrm>
        </p:spPr>
        <p:txBody>
          <a:bodyPr/>
          <a:lstStyle/>
          <a:p>
            <a:r>
              <a:rPr lang="fi-FI" dirty="0"/>
              <a:t>Yleensä koettiin, että laaja-alainen osaamisen arviointi toteutuu helpostikin opetuksessa. </a:t>
            </a:r>
            <a:endParaRPr lang="fi-FI" dirty="0" smtClean="0"/>
          </a:p>
          <a:p>
            <a:endParaRPr lang="fi-FI" dirty="0" smtClean="0"/>
          </a:p>
          <a:p>
            <a:r>
              <a:rPr lang="fi-FI" dirty="0" smtClean="0"/>
              <a:t>L1-7 </a:t>
            </a:r>
            <a:r>
              <a:rPr lang="fi-FI" dirty="0"/>
              <a:t>ovat sisäänrakennettuja sisältöihin ja sitä kautta ovat arvioitavissa osana arvosanaa.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37925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Hyödyt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Oppilaan kanssa työskennellessä korostuu opettajan antama sisältökokonaisuuden oppimisen jälkeen annettu palaute</a:t>
            </a:r>
            <a:r>
              <a:rPr lang="fi-FI" dirty="0" smtClean="0"/>
              <a:t>.</a:t>
            </a:r>
          </a:p>
          <a:p>
            <a:r>
              <a:rPr lang="fi-FI" dirty="0" smtClean="0"/>
              <a:t>Oppilas-opettajakeskustelu </a:t>
            </a:r>
            <a:r>
              <a:rPr lang="fi-FI" dirty="0"/>
              <a:t>koettiin kuitenkin tärkeäksi. Minä ja meidän luokka-tunnit koettiin tässä kohtaa hyviksi jo etukäteen</a:t>
            </a:r>
            <a:r>
              <a:rPr lang="fi-FI" dirty="0" smtClean="0"/>
              <a:t>.</a:t>
            </a:r>
          </a:p>
          <a:p>
            <a:r>
              <a:rPr lang="fi-FI" dirty="0"/>
              <a:t>Hyöty oman työn kehittämisessä on se, että oppilas motivoituu, kun tietää mitä tehdään ja miksi. </a:t>
            </a:r>
            <a:endParaRPr lang="fi-FI" dirty="0" smtClean="0"/>
          </a:p>
          <a:p>
            <a:r>
              <a:rPr lang="fi-FI" dirty="0" smtClean="0"/>
              <a:t>Oppilailta </a:t>
            </a:r>
            <a:r>
              <a:rPr lang="fi-FI" dirty="0"/>
              <a:t>saa uusia näkökulmia opetukseen ja oppimiseen. Oppimistehtävät kehittyvät oppilailta saadun palautteen myötä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519071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fi-FI" dirty="0" smtClean="0"/>
              <a:t>Mihin arviointi perustuu? Tiedottaminen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325563"/>
            <a:ext cx="10515600" cy="5199927"/>
          </a:xfrm>
        </p:spPr>
        <p:txBody>
          <a:bodyPr>
            <a:noAutofit/>
          </a:bodyPr>
          <a:lstStyle/>
          <a:p>
            <a:r>
              <a:rPr lang="fi-FI" sz="2900" dirty="0" smtClean="0"/>
              <a:t>Paljon pohdittiin arvioinnin dokumentointia. Jatkuvassa arvioinnissa syntyy tietoa, josta voi seurata myös laaja-alaisen osaamisen kehittymistä. </a:t>
            </a:r>
          </a:p>
          <a:p>
            <a:endParaRPr lang="fi-FI" sz="2900" dirty="0" smtClean="0"/>
          </a:p>
          <a:p>
            <a:r>
              <a:rPr lang="fi-FI" sz="2900" dirty="0" smtClean="0"/>
              <a:t>Epävarmuutta koetaan siinä, kuinka suuri painoarvo sillä on lopullisen arvosanan muodostumisessa. </a:t>
            </a:r>
          </a:p>
          <a:p>
            <a:endParaRPr lang="fi-FI" sz="2900" dirty="0"/>
          </a:p>
          <a:p>
            <a:r>
              <a:rPr lang="fi-FI" sz="2900" dirty="0" smtClean="0"/>
              <a:t>T</a:t>
            </a:r>
            <a:r>
              <a:rPr lang="fi-FI" dirty="0" smtClean="0"/>
              <a:t>iedottaminen </a:t>
            </a:r>
            <a:r>
              <a:rPr lang="fi-FI" dirty="0"/>
              <a:t>arvioinnista ja arviointikeskusteluista koetaan tärkeäksi. Käytännöt tiedottaa ovat perinteisiä: </a:t>
            </a:r>
            <a:r>
              <a:rPr lang="fi-FI" dirty="0" err="1"/>
              <a:t>pedanet</a:t>
            </a:r>
            <a:r>
              <a:rPr lang="fi-FI" dirty="0"/>
              <a:t>, </a:t>
            </a:r>
            <a:r>
              <a:rPr lang="fi-FI" dirty="0" err="1"/>
              <a:t>wilma</a:t>
            </a:r>
            <a:r>
              <a:rPr lang="fi-FI" dirty="0"/>
              <a:t>,. vihkonen huoltajille.</a:t>
            </a:r>
          </a:p>
          <a:p>
            <a:pPr marL="0" indent="0">
              <a:buNone/>
            </a:pPr>
            <a:endParaRPr lang="fi-FI" sz="2900" dirty="0" smtClean="0"/>
          </a:p>
        </p:txBody>
      </p:sp>
    </p:spTree>
    <p:extLst>
      <p:ext uri="{BB962C8B-B14F-4D97-AF65-F5344CB8AC3E}">
        <p14:creationId xmlns:p14="http://schemas.microsoft.com/office/powerpoint/2010/main" val="34735189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YLÄKOULUJEN YHTEISET LINJAUKSET 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Arviointi- </a:t>
            </a:r>
            <a:r>
              <a:rPr lang="fi-FI" dirty="0"/>
              <a:t>/ oppimiskeskustelujen painopisteenä on laaja-alaisen osaamisen arviointi. </a:t>
            </a:r>
            <a:r>
              <a:rPr lang="fi-FI" dirty="0" err="1"/>
              <a:t>KiKy</a:t>
            </a:r>
            <a:r>
              <a:rPr lang="fi-FI" dirty="0"/>
              <a:t>-sopimus tuo 12h lisää YS-aikaa jokaiselle yläkoulun opettajalle. Tämä aika on Orimattilassa päätetty käyttää arviointiin.</a:t>
            </a:r>
          </a:p>
          <a:p>
            <a:r>
              <a:rPr lang="fi-FI" dirty="0"/>
              <a:t>7. LUOKKA • jo nyt </a:t>
            </a:r>
            <a:r>
              <a:rPr lang="fi-FI" dirty="0" err="1"/>
              <a:t>OPS:ssa</a:t>
            </a:r>
            <a:r>
              <a:rPr lang="fi-FI" dirty="0"/>
              <a:t> syyslukukaudella vanhempaintapaaminen marraskuun loppuun mennessä → jatketaan hyväksi koettua käytännettä • lisäksi laaja-alaisen osaamisen arviointi: ◦ painopisteenä L1, L2, L3 ja L5 ◦ aikaa varattu 12h → voidaan jakaa koulukohtaisesti lukuvuoden ajalle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09661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8. LUOKKA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• </a:t>
            </a:r>
            <a:r>
              <a:rPr lang="fi-FI" dirty="0"/>
              <a:t>laaja-alaisen osaamisen arviointi: ◦ painopisteenä L1 – L5 ◦ aikaa varattu 12h → voidaan jakaa koulukohtaisesti lukuvuoden ajalle </a:t>
            </a:r>
            <a:endParaRPr lang="fi-FI" dirty="0" smtClean="0"/>
          </a:p>
          <a:p>
            <a:r>
              <a:rPr lang="fi-FI" dirty="0" smtClean="0"/>
              <a:t> </a:t>
            </a:r>
            <a:r>
              <a:rPr lang="fi-FI" dirty="0"/>
              <a:t>arviointitietoa hankittava oppilaan opettajilta – arviointi ei voi perustua opettajien osalta vain luokanvalvojan henkilökohtaiseen </a:t>
            </a:r>
            <a:r>
              <a:rPr lang="fi-FI" dirty="0" smtClean="0"/>
              <a:t>arvioon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413088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9. LUOKKA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• </a:t>
            </a:r>
            <a:r>
              <a:rPr lang="fi-FI" dirty="0"/>
              <a:t>laaja-alaisen osaamisen arviointi yhdistetään oppilaanohjaukseen liittyvään ohjaukseen (joka painottuu 9. luokalla jatko-opintoihin ohjautumiseen) 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• </a:t>
            </a:r>
            <a:r>
              <a:rPr lang="fi-FI" dirty="0"/>
              <a:t>arviointi on oltava (myös) oppilaanohjaajan käytettävissä ◦ painopisteenä L6 ja L7 ◦ aikaa varattu 12h → voidaan jakaa koulukohtaisesti lukuvuoden </a:t>
            </a:r>
            <a:r>
              <a:rPr lang="fi-FI" dirty="0" smtClean="0"/>
              <a:t>ajalle</a:t>
            </a:r>
          </a:p>
          <a:p>
            <a:r>
              <a:rPr lang="fi-FI" dirty="0" smtClean="0"/>
              <a:t>arviointitietoa </a:t>
            </a:r>
            <a:r>
              <a:rPr lang="fi-FI" dirty="0"/>
              <a:t>hankittava oppilaan opettajilta – arviointi ei voi perustua opettajien osalta vain luokanvalvojan henkilökohtaiseen arvioon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048926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Yhteiskoulu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lvl="0"/>
            <a:r>
              <a:rPr lang="fi-FI" sz="8000" dirty="0" smtClean="0"/>
              <a:t>7 </a:t>
            </a:r>
            <a:r>
              <a:rPr lang="fi-FI" sz="8000" dirty="0"/>
              <a:t>luokka syksyllä/alkutalvesta arviointikeskustelu n. 30 min LV pitää. Ennen keskustelua toteutetaan </a:t>
            </a:r>
            <a:r>
              <a:rPr lang="fi-FI" sz="8000" dirty="0" err="1"/>
              <a:t>wilmassa</a:t>
            </a:r>
            <a:r>
              <a:rPr lang="fi-FI" sz="8000" dirty="0"/>
              <a:t> kysely oppilaille (ja huoltajille?)</a:t>
            </a:r>
          </a:p>
          <a:p>
            <a:pPr lvl="0"/>
            <a:r>
              <a:rPr lang="fi-FI" sz="8000" dirty="0"/>
              <a:t>Sosiaaliset taidot (L2)</a:t>
            </a:r>
          </a:p>
          <a:p>
            <a:pPr lvl="0"/>
            <a:r>
              <a:rPr lang="fi-FI" sz="8000" dirty="0"/>
              <a:t>Arjen taidot (L3)</a:t>
            </a:r>
          </a:p>
          <a:p>
            <a:pPr lvl="0"/>
            <a:r>
              <a:rPr lang="fi-FI" sz="8000" dirty="0"/>
              <a:t>Itsestä huolehtiminen (L3)</a:t>
            </a:r>
          </a:p>
          <a:p>
            <a:pPr lvl="0"/>
            <a:r>
              <a:rPr lang="fi-FI" sz="8000" dirty="0"/>
              <a:t>Koulun TVT taidot (L5)</a:t>
            </a:r>
          </a:p>
          <a:p>
            <a:pPr marL="0" indent="0">
              <a:buNone/>
            </a:pPr>
            <a:endParaRPr lang="fi-FI" sz="128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55908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8 ja 9 luokka 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i-FI" sz="3200" dirty="0" smtClean="0"/>
              <a:t>Liukukytkinarviointi </a:t>
            </a:r>
            <a:r>
              <a:rPr lang="fi-FI" sz="3200" dirty="0" err="1" smtClean="0"/>
              <a:t>wilmassa</a:t>
            </a:r>
            <a:r>
              <a:rPr lang="fi-FI" sz="3200" dirty="0" smtClean="0"/>
              <a:t> tms.</a:t>
            </a:r>
          </a:p>
          <a:p>
            <a:pPr lvl="0"/>
            <a:r>
              <a:rPr lang="fi-FI" sz="3200" dirty="0" smtClean="0"/>
              <a:t> </a:t>
            </a:r>
            <a:r>
              <a:rPr lang="fi-FI" sz="3200" dirty="0"/>
              <a:t>Oppilaat arvioivat 3 kertaa </a:t>
            </a:r>
            <a:r>
              <a:rPr lang="fi-FI" sz="3200" dirty="0" smtClean="0"/>
              <a:t>vuodessa.</a:t>
            </a:r>
          </a:p>
          <a:p>
            <a:pPr lvl="0"/>
            <a:r>
              <a:rPr lang="fi-FI" sz="3200" dirty="0" smtClean="0"/>
              <a:t>Opettajat </a:t>
            </a:r>
            <a:r>
              <a:rPr lang="fi-FI" sz="3200" dirty="0"/>
              <a:t>arvioivat ryhmänä 1-2 kertaa vuodessa. Opettajaryhmä koostuu Lv + 2-3 opettajaa jotka opettavat ryhmää.</a:t>
            </a:r>
          </a:p>
          <a:p>
            <a:pPr lvl="0"/>
            <a:r>
              <a:rPr lang="fi-FI" sz="3200" dirty="0"/>
              <a:t>Arvioidaan pääasiassa laaja-alaisia taitoja</a:t>
            </a:r>
          </a:p>
          <a:p>
            <a:pPr lvl="0"/>
            <a:r>
              <a:rPr lang="fi-FI" sz="3200" dirty="0"/>
              <a:t>Asiat käydään läpi oppilaiden kanssa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27822053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399</Words>
  <Application>Microsoft Office PowerPoint</Application>
  <PresentationFormat>Laajakuva</PresentationFormat>
  <Paragraphs>38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Office-teema</vt:lpstr>
      <vt:lpstr>Laaja-alainen arviointi </vt:lpstr>
      <vt:lpstr>PowerPoint-esitys</vt:lpstr>
      <vt:lpstr>Hyödyt</vt:lpstr>
      <vt:lpstr>Mihin arviointi perustuu? Tiedottaminen</vt:lpstr>
      <vt:lpstr>YLÄKOULUJEN YHTEISET LINJAUKSET  </vt:lpstr>
      <vt:lpstr>8. LUOKKA </vt:lpstr>
      <vt:lpstr>9. LUOKKA </vt:lpstr>
      <vt:lpstr>Yhteiskoulu</vt:lpstr>
      <vt:lpstr>8 ja 9 luokka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Olli Selin</dc:creator>
  <cp:lastModifiedBy>Olli Selin</cp:lastModifiedBy>
  <cp:revision>10</cp:revision>
  <dcterms:created xsi:type="dcterms:W3CDTF">2017-10-07T06:30:31Z</dcterms:created>
  <dcterms:modified xsi:type="dcterms:W3CDTF">2017-10-07T08:01:33Z</dcterms:modified>
</cp:coreProperties>
</file>