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64" r:id="rId3"/>
    <p:sldId id="257" r:id="rId4"/>
    <p:sldId id="265" r:id="rId5"/>
    <p:sldId id="258" r:id="rId6"/>
    <p:sldId id="266" r:id="rId7"/>
    <p:sldId id="259" r:id="rId8"/>
    <p:sldId id="260" r:id="rId9"/>
    <p:sldId id="267" r:id="rId10"/>
    <p:sldId id="261" r:id="rId11"/>
    <p:sldId id="262" r:id="rId12"/>
    <p:sldId id="263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06" autoAdjust="0"/>
    <p:restoredTop sz="94660"/>
  </p:normalViewPr>
  <p:slideViewPr>
    <p:cSldViewPr snapToGrid="0">
      <p:cViewPr varScale="1">
        <p:scale>
          <a:sx n="118" d="100"/>
          <a:sy n="118" d="100"/>
        </p:scale>
        <p:origin x="27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3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1803405"/>
            <a:ext cx="94488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632201"/>
            <a:ext cx="94488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909561" y="4314328"/>
            <a:ext cx="2910840" cy="374642"/>
          </a:xfrm>
        </p:spPr>
        <p:txBody>
          <a:bodyPr/>
          <a:lstStyle/>
          <a:p>
            <a:fld id="{48A87A34-81AB-432B-8DAE-1953F412C126}" type="datetimeFigureOut">
              <a:rPr lang="en-US" dirty="0"/>
              <a:t>3/25/2020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371600" y="4323845"/>
            <a:ext cx="640080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7200" y="1430866"/>
            <a:ext cx="2743200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amakuva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77" y="4697360"/>
            <a:ext cx="10822034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1727" y="941439"/>
            <a:ext cx="10821840" cy="3478161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516715"/>
            <a:ext cx="10820400" cy="701969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Otsikko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3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2"/>
            <a:ext cx="1082040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9133"/>
            <a:ext cx="10130516" cy="99906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3/25/2020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Lainaus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3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67" y="753533"/>
            <a:ext cx="10151533" cy="2604495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303865" y="3365556"/>
            <a:ext cx="9592736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959862"/>
            <a:ext cx="10151533" cy="679871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3/25/2020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476250" y="93345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984230" y="270129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3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95" y="1124701"/>
            <a:ext cx="10146186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8315"/>
            <a:ext cx="10144654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78883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3/25/2020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8883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arak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895600" y="761999"/>
            <a:ext cx="8610599" cy="1303867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800" y="2202080"/>
            <a:ext cx="3456432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799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68800" y="2201333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366858" y="2904067"/>
            <a:ext cx="3456432" cy="331461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51800" y="2192866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8051801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3/25/2020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kuvan sarak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599" cy="1295400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8618" y="4191000"/>
            <a:ext cx="3451582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8618" y="2362200"/>
            <a:ext cx="3451582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8618" y="4873764"/>
            <a:ext cx="3451582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74263" y="4191000"/>
            <a:ext cx="3448935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374263" y="2362200"/>
            <a:ext cx="3448936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374264" y="4873763"/>
            <a:ext cx="344893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49731" y="4191000"/>
            <a:ext cx="3456469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049855" y="2362200"/>
            <a:ext cx="3447878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8049731" y="4873761"/>
            <a:ext cx="345244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3/25/2020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194559"/>
            <a:ext cx="10820400" cy="4024125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3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48800" y="745066"/>
            <a:ext cx="2057400" cy="3903133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4466" y="745067"/>
            <a:ext cx="8204201" cy="3903133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79941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3/25/2020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0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3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3"/>
            <a:ext cx="10820399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467" y="3641725"/>
            <a:ext cx="10490200" cy="955675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3/25/2020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1"/>
            <a:ext cx="6991492" cy="36406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194559"/>
            <a:ext cx="5334000" cy="4024125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194559"/>
            <a:ext cx="5334000" cy="4024125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600" cy="1295400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9" y="2183802"/>
            <a:ext cx="507999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3132666"/>
            <a:ext cx="5311775" cy="3086019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0" y="2183802"/>
            <a:ext cx="5105400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132666"/>
            <a:ext cx="5334000" cy="3086019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3/25/2020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3/25/2020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3/25/2020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41148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95582" y="746759"/>
            <a:ext cx="6510618" cy="5471925"/>
          </a:xfrm>
        </p:spPr>
        <p:txBody>
          <a:bodyPr anchor="ctr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411480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687324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861238" y="751241"/>
            <a:ext cx="3644962" cy="5467443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687324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3-HD-TOP.pn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4414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895600" y="764373"/>
            <a:ext cx="861060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194560"/>
            <a:ext cx="10820400" cy="40241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95360" y="6356350"/>
            <a:ext cx="29108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3/25/2020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355845"/>
            <a:ext cx="7772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3810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/>
              <a:t>Kansantalouden kertausta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11939110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GLOBAALI TALOUS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Suomi elää viennistä, jota mitataan kauppataseella</a:t>
            </a:r>
          </a:p>
          <a:p>
            <a:pPr lvl="1"/>
            <a:r>
              <a:rPr lang="fi-FI" dirty="0" smtClean="0"/>
              <a:t>Yläjäämäinen tase, kun vientiä on enemmän kuin tuontia</a:t>
            </a:r>
          </a:p>
          <a:p>
            <a:pPr lvl="1"/>
            <a:endParaRPr lang="fi-FI" dirty="0"/>
          </a:p>
          <a:p>
            <a:r>
              <a:rPr lang="fi-FI" dirty="0" smtClean="0"/>
              <a:t>Globalisaation hyödyt &amp; haitat </a:t>
            </a:r>
          </a:p>
          <a:p>
            <a:pPr lvl="1"/>
            <a:r>
              <a:rPr lang="fi-FI" dirty="0" smtClean="0"/>
              <a:t>Esim. köyhyys vähentynyt mutta tuloerot tai ympäristötuhot kasvaneet</a:t>
            </a:r>
          </a:p>
          <a:p>
            <a:endParaRPr lang="fi-FI" dirty="0"/>
          </a:p>
          <a:p>
            <a:r>
              <a:rPr lang="fi-FI" dirty="0" smtClean="0"/>
              <a:t>Maan kilpailukyky ratkaisee, miten sen vienti pärjää muita maita vastaan</a:t>
            </a:r>
          </a:p>
          <a:p>
            <a:pPr lvl="1"/>
            <a:endParaRPr lang="fi-FI" dirty="0" smtClean="0"/>
          </a:p>
          <a:p>
            <a:pPr lvl="1"/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0770974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EU taloudessa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Sisämarkkinat, joilla 4 perusvapautta: lisäävät talouskasvun mahdollisuuksia</a:t>
            </a:r>
          </a:p>
          <a:p>
            <a:endParaRPr lang="fi-FI" dirty="0"/>
          </a:p>
          <a:p>
            <a:r>
              <a:rPr lang="fi-FI" dirty="0" smtClean="0"/>
              <a:t>EKP päättää euroalueen korkotason, jolla pyritään hintavakauteen</a:t>
            </a:r>
          </a:p>
          <a:p>
            <a:pPr lvl="1"/>
            <a:r>
              <a:rPr lang="fi-FI" dirty="0" smtClean="0"/>
              <a:t>EKP voi myös säädellä suoraan rahan määrää euroalueella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41487463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AIKATAULU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Laitan loppuviikolle vapaaehtoisen kertausmonisteen ratkaisuineen, jota ei tarvitse palauttaa</a:t>
            </a:r>
          </a:p>
          <a:p>
            <a:endParaRPr lang="fi-FI" dirty="0"/>
          </a:p>
          <a:p>
            <a:r>
              <a:rPr lang="fi-FI" dirty="0" smtClean="0"/>
              <a:t>Etäkoe alkaa maanantaina klo 13.15, jolloin tulee olla koneen äärellä </a:t>
            </a:r>
            <a:r>
              <a:rPr lang="fi-FI" dirty="0" err="1" smtClean="0"/>
              <a:t>Teamsissa</a:t>
            </a:r>
            <a:r>
              <a:rPr lang="fi-FI" dirty="0" smtClean="0"/>
              <a:t>!</a:t>
            </a:r>
          </a:p>
          <a:p>
            <a:pPr lvl="1"/>
            <a:r>
              <a:rPr lang="fi-FI" dirty="0" smtClean="0"/>
              <a:t>Kokeen ensimmäinen osa </a:t>
            </a:r>
            <a:r>
              <a:rPr lang="fi-FI" dirty="0" err="1" smtClean="0"/>
              <a:t>ont</a:t>
            </a:r>
            <a:r>
              <a:rPr lang="fi-FI" dirty="0" smtClean="0"/>
              <a:t> </a:t>
            </a:r>
            <a:r>
              <a:rPr lang="fi-FI" dirty="0" err="1" smtClean="0"/>
              <a:t>iukasti</a:t>
            </a:r>
            <a:r>
              <a:rPr lang="fi-FI" dirty="0" smtClean="0"/>
              <a:t> aikarajoitettu monivalintatesti</a:t>
            </a:r>
          </a:p>
          <a:p>
            <a:pPr lvl="1"/>
            <a:r>
              <a:rPr lang="fi-FI" dirty="0" smtClean="0"/>
              <a:t>Kokeen toinen osa on väljemmin aikarajoitettu avokysymysosio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4099523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Mitäs työttömyyden lajeja muistatte?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943860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Työttömyyden lajit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Opettele eri lajit</a:t>
            </a:r>
          </a:p>
          <a:p>
            <a:endParaRPr lang="fi-FI" dirty="0"/>
          </a:p>
          <a:p>
            <a:r>
              <a:rPr lang="fi-FI" dirty="0" smtClean="0"/>
              <a:t>Rakennetyöttömyys suurinta, nuorisotyöttömyys kasvattaa syrjäytymisriskiä</a:t>
            </a:r>
          </a:p>
          <a:p>
            <a:endParaRPr lang="fi-FI" dirty="0"/>
          </a:p>
          <a:p>
            <a:r>
              <a:rPr lang="fi-FI" dirty="0" smtClean="0"/>
              <a:t>Työttömyyttä voidaan torjua talouskasvulla ja koulutuksella sekä terveyspalveluilla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0356228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Miten hinta määräytyy markkinataloudessa?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389689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Yleistä kansantaloudesta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i-FI" dirty="0" smtClean="0"/>
              <a:t>Markkinataloudessa </a:t>
            </a:r>
          </a:p>
          <a:p>
            <a:pPr lvl="1"/>
            <a:r>
              <a:rPr lang="fi-FI" dirty="0" smtClean="0"/>
              <a:t>hyödykkeiden hinta määräytyy kysynnän ja tarjonnan avulla. </a:t>
            </a:r>
          </a:p>
          <a:p>
            <a:r>
              <a:rPr lang="fi-FI" dirty="0" err="1" smtClean="0"/>
              <a:t>Sosialisitisessa</a:t>
            </a:r>
            <a:r>
              <a:rPr lang="fi-FI" dirty="0" smtClean="0"/>
              <a:t> suunnitelmataloudessa </a:t>
            </a:r>
          </a:p>
          <a:p>
            <a:pPr lvl="1"/>
            <a:r>
              <a:rPr lang="fi-FI" dirty="0" smtClean="0"/>
              <a:t>valtio käskee tuotantomäärät ja hinnat</a:t>
            </a:r>
          </a:p>
          <a:p>
            <a:endParaRPr lang="fi-FI" dirty="0" smtClean="0"/>
          </a:p>
          <a:p>
            <a:r>
              <a:rPr lang="fi-FI" dirty="0" smtClean="0"/>
              <a:t>Vapaa kilpailu parantaa hyödykkeiden hinta-laatusuhdetta. Monopolit ja kartellit rajoittavat vapaata kilpailua nostaen hintoja</a:t>
            </a:r>
          </a:p>
          <a:p>
            <a:endParaRPr lang="fi-FI" dirty="0"/>
          </a:p>
          <a:p>
            <a:r>
              <a:rPr lang="fi-FI" dirty="0" smtClean="0"/>
              <a:t>Talouskasvua mitataan </a:t>
            </a:r>
            <a:r>
              <a:rPr lang="fi-FI" dirty="0" err="1" smtClean="0"/>
              <a:t>esim</a:t>
            </a:r>
            <a:r>
              <a:rPr lang="fi-FI" dirty="0" smtClean="0"/>
              <a:t> </a:t>
            </a:r>
            <a:r>
              <a:rPr lang="fi-FI" dirty="0" err="1" smtClean="0"/>
              <a:t>BKT:lla</a:t>
            </a:r>
            <a:r>
              <a:rPr lang="fi-FI" dirty="0" smtClean="0"/>
              <a:t> tai </a:t>
            </a:r>
            <a:r>
              <a:rPr lang="fi-FI" dirty="0" err="1" smtClean="0"/>
              <a:t>HDI:llä</a:t>
            </a:r>
            <a:r>
              <a:rPr lang="fi-FI" dirty="0" smtClean="0"/>
              <a:t>.</a:t>
            </a:r>
          </a:p>
          <a:p>
            <a:endParaRPr lang="fi-FI" dirty="0"/>
          </a:p>
          <a:p>
            <a:r>
              <a:rPr lang="fi-FI" dirty="0" smtClean="0"/>
              <a:t>Globaalissa eli maailmanlaajuisessa taloudessa valtiot ovat riippuvaisia toisistaan</a:t>
            </a:r>
          </a:p>
          <a:p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1144306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Jos kaikki asiat kallistuvat – mikä käsite?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640780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Suhdanteet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i-FI" dirty="0" smtClean="0"/>
              <a:t>4 suhdannevaihetta:</a:t>
            </a:r>
          </a:p>
          <a:p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i-FI" dirty="0" smtClean="0"/>
              <a:t>Inflaatio = hintatason nousu</a:t>
            </a:r>
          </a:p>
          <a:p>
            <a:pPr lvl="1"/>
            <a:r>
              <a:rPr lang="fi-FI" dirty="0" smtClean="0"/>
              <a:t>Kysyntä tai kustannukset kasvavat</a:t>
            </a:r>
          </a:p>
          <a:p>
            <a:pPr lvl="1"/>
            <a:r>
              <a:rPr lang="fi-FI" dirty="0" smtClean="0"/>
              <a:t>Pieni inflaatio on paras tilanne</a:t>
            </a:r>
          </a:p>
          <a:p>
            <a:endParaRPr lang="fi-FI" dirty="0"/>
          </a:p>
          <a:p>
            <a:r>
              <a:rPr lang="fi-FI" dirty="0" smtClean="0"/>
              <a:t>Deflaatio = hintatason lasku</a:t>
            </a:r>
          </a:p>
          <a:p>
            <a:endParaRPr lang="fi-FI" dirty="0"/>
          </a:p>
          <a:p>
            <a:r>
              <a:rPr lang="fi-FI" dirty="0" smtClean="0"/>
              <a:t>Liiallista inflaatiota tasoitetaan:</a:t>
            </a:r>
          </a:p>
          <a:p>
            <a:pPr lvl="1"/>
            <a:r>
              <a:rPr lang="fi-FI" dirty="0" smtClean="0"/>
              <a:t>EKP nostaa ohjauskorkoa</a:t>
            </a:r>
          </a:p>
          <a:p>
            <a:pPr lvl="1"/>
            <a:r>
              <a:rPr lang="fi-FI" dirty="0" smtClean="0"/>
              <a:t>Valtio kiristää veroja</a:t>
            </a:r>
          </a:p>
          <a:p>
            <a:r>
              <a:rPr lang="fi-FI" dirty="0" smtClean="0"/>
              <a:t>Laskusuhdanteessa lamaa helpotetaan:</a:t>
            </a:r>
          </a:p>
          <a:p>
            <a:pPr lvl="1"/>
            <a:r>
              <a:rPr lang="fi-FI" dirty="0" smtClean="0"/>
              <a:t>EKP laskee ohjauskorkoa</a:t>
            </a:r>
          </a:p>
          <a:p>
            <a:pPr lvl="1"/>
            <a:r>
              <a:rPr lang="fi-FI" dirty="0" smtClean="0"/>
              <a:t>Valtio laskee veroja tai velkaelvyttää taloutta</a:t>
            </a:r>
            <a:endParaRPr lang="fi-FI" dirty="0"/>
          </a:p>
        </p:txBody>
      </p:sp>
      <p:pic>
        <p:nvPicPr>
          <p:cNvPr id="4" name="Kuva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6002" y="2772948"/>
            <a:ext cx="5012254" cy="37631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27607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tsikko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Julkinen talous</a:t>
            </a:r>
            <a:endParaRPr lang="fi-FI" dirty="0"/>
          </a:p>
        </p:txBody>
      </p:sp>
      <p:sp>
        <p:nvSpPr>
          <p:cNvPr id="6" name="Sisällön paikkamerkki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= valtion ja kuntien verovaroin pyörivä yhteinen talous</a:t>
            </a:r>
          </a:p>
          <a:p>
            <a:endParaRPr lang="fi-FI" dirty="0"/>
          </a:p>
          <a:p>
            <a:r>
              <a:rPr lang="fi-FI" dirty="0" smtClean="0"/>
              <a:t>Erilaisilla veroilla kustannetaan tulonsiirrot ja hyvinvointipalvelut</a:t>
            </a:r>
          </a:p>
          <a:p>
            <a:endParaRPr lang="fi-FI" dirty="0"/>
          </a:p>
          <a:p>
            <a:r>
              <a:rPr lang="fi-FI" dirty="0" smtClean="0"/>
              <a:t>Välittömät (suoraan tuloista, esim. tulovero) ja välilliset verot (ovat hinnoissa, esim. ALV)</a:t>
            </a:r>
          </a:p>
          <a:p>
            <a:endParaRPr lang="fi-FI" dirty="0"/>
          </a:p>
          <a:p>
            <a:r>
              <a:rPr lang="fi-FI" dirty="0" smtClean="0"/>
              <a:t>Verot voivat olla suuruudeltaan tasavero (kuten ALV) tai progressiivisia (kuten tulovero). HUOM! Välittömät ja välilliset voivat olla kumpaa lajia tahansa!  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11636024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Millä suomen ulkomaankauppaa mitataan?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42160487"/>
      </p:ext>
    </p:extLst>
  </p:cSld>
  <p:clrMapOvr>
    <a:masterClrMapping/>
  </p:clrMapOvr>
</p:sld>
</file>

<file path=ppt/theme/theme1.xml><?xml version="1.0" encoding="utf-8"?>
<a:theme xmlns:a="http://schemas.openxmlformats.org/drawingml/2006/main" name="Tiivistymisjuova">
  <a:themeElements>
    <a:clrScheme name="Vapor Trail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C4220D"/>
      </a:accent1>
      <a:accent2>
        <a:srgbClr val="EB7712"/>
      </a:accent2>
      <a:accent3>
        <a:srgbClr val="ECBD31"/>
      </a:accent3>
      <a:accent4>
        <a:srgbClr val="92CE4A"/>
      </a:accent4>
      <a:accent5>
        <a:srgbClr val="50CFB4"/>
      </a:accent5>
      <a:accent6>
        <a:srgbClr val="0D8EC5"/>
      </a:accent6>
      <a:hlink>
        <a:srgbClr val="EA5A0C"/>
      </a:hlink>
      <a:folHlink>
        <a:srgbClr val="F09D3A"/>
      </a:folHlink>
    </a:clrScheme>
    <a:fontScheme name="Vapor Trail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Vapor Trail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FE1EB5C7-81A8-4CBA-AE6E-B3BF73DC389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TM04033937[[fn=Tiivistymisjuova]]</Template>
  <TotalTime>52</TotalTime>
  <Words>304</Words>
  <Application>Microsoft Office PowerPoint</Application>
  <PresentationFormat>Laajakuva</PresentationFormat>
  <Paragraphs>64</Paragraphs>
  <Slides>12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12</vt:i4>
      </vt:variant>
    </vt:vector>
  </HeadingPairs>
  <TitlesOfParts>
    <vt:vector size="15" baseType="lpstr">
      <vt:lpstr>Arial</vt:lpstr>
      <vt:lpstr>Century Gothic</vt:lpstr>
      <vt:lpstr>Tiivistymisjuova</vt:lpstr>
      <vt:lpstr>Kansantalouden kertausta</vt:lpstr>
      <vt:lpstr>Mitäs työttömyyden lajeja muistatte?</vt:lpstr>
      <vt:lpstr>Työttömyyden lajit</vt:lpstr>
      <vt:lpstr>Miten hinta määräytyy markkinataloudessa?</vt:lpstr>
      <vt:lpstr>Yleistä kansantaloudesta</vt:lpstr>
      <vt:lpstr>Jos kaikki asiat kallistuvat – mikä käsite?</vt:lpstr>
      <vt:lpstr>Suhdanteet</vt:lpstr>
      <vt:lpstr>Julkinen talous</vt:lpstr>
      <vt:lpstr>Millä suomen ulkomaankauppaa mitataan?</vt:lpstr>
      <vt:lpstr>GLOBAALI TALOUS</vt:lpstr>
      <vt:lpstr>EU taloudessa</vt:lpstr>
      <vt:lpstr>AIKATAULU</vt:lpstr>
    </vt:vector>
  </TitlesOfParts>
  <Company>HP Inc.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Kansantalouden kertausta</dc:title>
  <dc:creator>Janne Tuomenlehto</dc:creator>
  <cp:lastModifiedBy>Janne Tuomenlehto</cp:lastModifiedBy>
  <cp:revision>4</cp:revision>
  <dcterms:created xsi:type="dcterms:W3CDTF">2020-03-24T14:51:10Z</dcterms:created>
  <dcterms:modified xsi:type="dcterms:W3CDTF">2020-03-25T07:45:39Z</dcterms:modified>
</cp:coreProperties>
</file>