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3"/>
  </p:notesMasterIdLst>
  <p:sldIdLst>
    <p:sldId id="264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gTwK1medV622Xth95I/x31hO15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D2B10F-368A-458D-843B-569B7C71A53C}" v="9" dt="2022-02-07T11:57:58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50"/>
  </p:normalViewPr>
  <p:slideViewPr>
    <p:cSldViewPr snapToGrid="0" snapToObjects="1">
      <p:cViewPr>
        <p:scale>
          <a:sx n="33" d="100"/>
          <a:sy n="33" d="100"/>
        </p:scale>
        <p:origin x="114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e56aa0413d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e56aa0413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56aa0413d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ge56aa0413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e56aa0413d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e56aa0413d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56aa0413d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e56aa0413d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e56aa0413d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ge56aa0413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56aa0413d_0_5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e56aa0413d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96F25E4-8FD8-EBF9-5DD8-9D3C594DC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1664677"/>
            <a:ext cx="21031199" cy="10211783"/>
          </a:xfrm>
        </p:spPr>
        <p:txBody>
          <a:bodyPr>
            <a:normAutofit/>
          </a:bodyPr>
          <a:lstStyle/>
          <a:p>
            <a:pPr algn="ctr"/>
            <a:endParaRPr lang="fi-FI" sz="8800" dirty="0"/>
          </a:p>
          <a:p>
            <a:pPr algn="ctr"/>
            <a:endParaRPr lang="fi-FI" sz="8800" dirty="0"/>
          </a:p>
          <a:p>
            <a:pPr algn="ctr"/>
            <a:endParaRPr lang="fi-FI" sz="8800"/>
          </a:p>
          <a:p>
            <a:pPr algn="ctr"/>
            <a:r>
              <a:rPr lang="fi-FI" sz="8800"/>
              <a:t>Relatiivipronominien </a:t>
            </a:r>
            <a:r>
              <a:rPr lang="fi-FI" sz="8800" dirty="0"/>
              <a:t>knopit</a:t>
            </a:r>
          </a:p>
        </p:txBody>
      </p:sp>
    </p:spTree>
    <p:extLst>
      <p:ext uri="{BB962C8B-B14F-4D97-AF65-F5344CB8AC3E}">
        <p14:creationId xmlns:p14="http://schemas.microsoft.com/office/powerpoint/2010/main" val="311399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Joista monet, kaikki, kaksi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96" name="Google Shape;96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met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several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diplomats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offered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to help.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Participants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underage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suffered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hypothermia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I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had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some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books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with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me 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in English.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Ajatus </a:t>
            </a:r>
            <a:r>
              <a:rPr lang="fi-FI" sz="5400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joista kaikki, jotkut, kaksi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jne. ilmaistaan 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-rakenteen avulla.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Ihmisiin viitatessa: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endParaRPr sz="5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lvl="0" indent="-685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Esineistä ja asioista puhuttaessa: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endParaRPr sz="5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e56aa0413d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Kirja, jonka nimi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Google Shape;103;ge56aa0413d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4" name="Google Shape;104;ge56aa0413d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published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escapes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now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/>
                <a:cs typeface="Calibri"/>
              </a:rPr>
              <a:t>It </a:t>
            </a:r>
            <a:r>
              <a:rPr lang="fi-FI" sz="5400" dirty="0" err="1">
                <a:latin typeface="Calibri"/>
                <a:cs typeface="Calibri"/>
              </a:rPr>
              <a:t>was</a:t>
            </a:r>
            <a:r>
              <a:rPr lang="fi-FI" sz="5400" dirty="0">
                <a:latin typeface="Calibri"/>
                <a:cs typeface="Calibri"/>
              </a:rPr>
              <a:t> non-fiction, </a:t>
            </a:r>
            <a:r>
              <a:rPr lang="fi-FI" sz="5400" b="1" dirty="0" err="1">
                <a:latin typeface="Calibri"/>
                <a:cs typeface="Calibri"/>
              </a:rPr>
              <a:t>the</a:t>
            </a:r>
            <a:r>
              <a:rPr lang="fi-FI" sz="5400" b="1" dirty="0">
                <a:latin typeface="Calibri"/>
                <a:cs typeface="Calibri"/>
              </a:rPr>
              <a:t> </a:t>
            </a:r>
            <a:r>
              <a:rPr lang="fi-FI" sz="5400" b="1" dirty="0" err="1">
                <a:latin typeface="Calibri"/>
                <a:cs typeface="Calibri"/>
              </a:rPr>
              <a:t>purpose</a:t>
            </a:r>
            <a:r>
              <a:rPr lang="fi-FI" sz="5400" b="1" dirty="0">
                <a:latin typeface="Calibri"/>
                <a:cs typeface="Calibri"/>
              </a:rPr>
              <a:t> of </a:t>
            </a:r>
            <a:r>
              <a:rPr lang="fi-FI" sz="5400" b="1" dirty="0" err="1">
                <a:latin typeface="Calibri"/>
                <a:cs typeface="Calibri"/>
              </a:rPr>
              <a:t>which</a:t>
            </a:r>
            <a:r>
              <a:rPr lang="fi-FI" sz="5400" dirty="0">
                <a:latin typeface="Calibri"/>
                <a:cs typeface="Calibri"/>
              </a:rPr>
              <a:t> </a:t>
            </a:r>
            <a:r>
              <a:rPr lang="fi-FI" sz="5400" dirty="0" err="1">
                <a:latin typeface="Calibri"/>
                <a:cs typeface="Calibri"/>
              </a:rPr>
              <a:t>was</a:t>
            </a:r>
            <a:r>
              <a:rPr lang="fi-FI" sz="5400" dirty="0">
                <a:latin typeface="Calibri"/>
                <a:cs typeface="Calibri"/>
              </a:rPr>
              <a:t> to </a:t>
            </a:r>
            <a:r>
              <a:rPr lang="fi-FI" sz="5400" dirty="0" err="1">
                <a:latin typeface="Calibri"/>
                <a:cs typeface="Calibri"/>
              </a:rPr>
              <a:t>make</a:t>
            </a:r>
            <a:r>
              <a:rPr lang="fi-FI" sz="5400" dirty="0">
                <a:latin typeface="Calibri"/>
                <a:cs typeface="Calibri"/>
              </a:rPr>
              <a:t> us </a:t>
            </a:r>
            <a:r>
              <a:rPr lang="fi-FI" sz="5400" dirty="0" err="1">
                <a:latin typeface="Calibri"/>
                <a:cs typeface="Calibri"/>
              </a:rPr>
              <a:t>think</a:t>
            </a:r>
            <a:r>
              <a:rPr lang="fi-FI" sz="5400" dirty="0">
                <a:latin typeface="Calibri"/>
                <a:cs typeface="Calibri"/>
              </a:rPr>
              <a:t>.</a:t>
            </a:r>
            <a:endParaRPr sz="5400" dirty="0">
              <a:latin typeface="Calibri"/>
              <a:cs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Esineiden tai asioiden omistusmuoto ilmaistaan 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-rakenteen avulla kuten genetiivi muutenkin.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i-FI" sz="5400" i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kirjan nimi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endParaRPr sz="54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Esineistä myös </a:t>
            </a:r>
            <a:r>
              <a:rPr lang="fi-FI" sz="54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whose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mahdollinen, tosin ei aina luonteva.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indent="-857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Puheessa asia ilmaistaan erillisellä lauseella (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but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its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name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 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escapes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me 	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now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, and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its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purpose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was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make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us </a:t>
            </a:r>
            <a:r>
              <a:rPr lang="fi-FI" sz="5400" dirty="0" err="1">
                <a:solidFill>
                  <a:schemeClr val="bg2"/>
                </a:solidFill>
                <a:latin typeface="Calibri"/>
                <a:cs typeface="Calibri"/>
              </a:rPr>
              <a:t>think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). 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e56aa0413d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Pilkutus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Google Shape;111;ge56aa0413d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12" name="Google Shape;112;ge56aa0413d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woman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/- I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love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/-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benefit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/>
                <a:cs typeface="Calibri"/>
              </a:rPr>
              <a:t>Yleensä relatiivilause on kiinteä, jota ilman päälause ei ole järkevä. 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Tällaisiä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ovat esimerkiksi kaikki </a:t>
            </a:r>
            <a:r>
              <a:rPr lang="fi-FI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-alkuiset lauseet.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Silloin pilkkua ei käytetä.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Puheessa relatiivilauseen edessä ei pidetä taukoa. 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e56aa0413d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Pilkutus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Google Shape;119;ge56aa0413d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0" name="Google Shape;120;ge56aa0413d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1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former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footballer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talks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sport past.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won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gold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nobody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expected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indent="-8572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Joskus relatiivilause on irrallinen lisäys päälauseeseen, joka on järkevä ilman 	relatiivilausettakin. 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Silloin relatiivilause erotetaan pilkulla.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Puheessa pilkun kohdalla pidetään pieni tauko.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Jos </a:t>
            </a:r>
            <a:r>
              <a:rPr lang="fi-FI" sz="5400" b="1" dirty="0" err="1">
                <a:solidFill>
                  <a:schemeClr val="bg2"/>
                </a:solidFill>
                <a:latin typeface="Calibri"/>
                <a:cs typeface="Calibri"/>
              </a:rPr>
              <a:t>which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 viittaa koko edeltävään lauseeseen, sen edessä on aina pilkku 	(suomessa </a:t>
            </a:r>
            <a:r>
              <a:rPr lang="fi-FI" sz="5400" i="1" dirty="0">
                <a:solidFill>
                  <a:schemeClr val="bg2"/>
                </a:solidFill>
                <a:latin typeface="Calibri"/>
                <a:cs typeface="Calibri"/>
              </a:rPr>
              <a:t>mikä, mitä</a:t>
            </a:r>
            <a:r>
              <a:rPr lang="fi-FI" sz="5400" dirty="0">
                <a:solidFill>
                  <a:schemeClr val="bg2"/>
                </a:solidFill>
                <a:latin typeface="Calibri"/>
                <a:cs typeface="Calibri"/>
              </a:rPr>
              <a:t>).</a:t>
            </a:r>
            <a:endParaRPr sz="5400" dirty="0">
              <a:solidFill>
                <a:schemeClr val="bg2"/>
              </a:solidFill>
              <a:latin typeface="Calibri"/>
              <a:cs typeface="Calibri"/>
            </a:endParaRPr>
          </a:p>
          <a:p>
            <a:pPr marL="7048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Usein pilkun käyttö on mahdollista mutta ei pakollista. 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56aa0413d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Relatiivilauseesta lauseenvastike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Google Shape;127;ge56aa0413d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8" name="Google Shape;128;ge56aa0413d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5249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walked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ahead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of us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looked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scared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walking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ahead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of us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looked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scared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arrested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known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arrested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known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Relatiivilause lyhenee usein vastikkeeksi, jos pronomini on sen subjekti.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Aktiivilause: pronomini pois, verbistä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-muoto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Passiivilause: pronomini pois,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-verbin osuus pois ja verbistä jää vain 3. muoto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1975" lvl="0" indent="-6858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Tästä lisää myöhemmillä kursseilla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e56aa0413d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Google Shape;135;ge56aa0413d_0_3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6" name="Google Shape;136;ge56aa0413d_0_3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1. Ostin uusia paitoja, joista kaikki olivat alennuksessa.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bought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shirts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näki siellä viisi ihmistä, joista kaksi oli nuorta.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saw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five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young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3. Puhuin ihmisille, joista kukaan ei halunnut auttaa meitä.</a:t>
            </a: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wanted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help us.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4. Anna löysi laatikosta kirjoja, joista moni oli englanniksi.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found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box,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English.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56aa0413d_0_5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Google Shape;143;ge56aa0413d_0_5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4" name="Google Shape;144;ge56aa0413d_0_5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5. Poliisi näytti minulle kuvia, joista yhdessä oli varas.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showed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pictures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thief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6. Veneessä oli 10 matkustajaa, joista usea oli sairas.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boat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passengers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several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ill.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7. Sam listasi ongelmia, joista osan voisimme ratkaista.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solve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8. Ihmiset, joista kaikki asuivat täällä, puhuivat hiljaa. 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whom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lived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quietly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910E4F-7BAA-44F2-AD7C-C0115850A5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318946-B2FB-4238-A27A-CE2DE2139DB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D5EA3DB-0425-4CF4-8C24-B56149DE5C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631</Words>
  <Application>Microsoft Office PowerPoint</Application>
  <PresentationFormat>Mukautettu</PresentationFormat>
  <Paragraphs>72</Paragraphs>
  <Slides>8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PowerPoint-esitys</vt:lpstr>
      <vt:lpstr>Joista monet, kaikki, kaksi </vt:lpstr>
      <vt:lpstr>Kirja, jonka nimi</vt:lpstr>
      <vt:lpstr>Pilkutus </vt:lpstr>
      <vt:lpstr>Pilkutus </vt:lpstr>
      <vt:lpstr>Relatiivilauseesta lauseenvastike 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Relatiivipronominit -  More advanced</dc:title>
  <dc:creator>Väänänen Anna</dc:creator>
  <cp:lastModifiedBy>Franzon Päivi</cp:lastModifiedBy>
  <cp:revision>7</cp:revision>
  <dcterms:created xsi:type="dcterms:W3CDTF">2020-05-05T09:10:38Z</dcterms:created>
  <dcterms:modified xsi:type="dcterms:W3CDTF">2022-08-22T14:56:30Z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