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handoutMasterIdLst>
    <p:handoutMasterId r:id="rId25"/>
  </p:handoutMasterIdLst>
  <p:sldIdLst>
    <p:sldId id="259" r:id="rId3"/>
    <p:sldId id="264" r:id="rId4"/>
    <p:sldId id="280" r:id="rId5"/>
    <p:sldId id="262" r:id="rId6"/>
    <p:sldId id="267" r:id="rId7"/>
    <p:sldId id="270" r:id="rId8"/>
    <p:sldId id="271" r:id="rId9"/>
    <p:sldId id="260" r:id="rId10"/>
    <p:sldId id="265" r:id="rId11"/>
    <p:sldId id="272" r:id="rId12"/>
    <p:sldId id="266" r:id="rId13"/>
    <p:sldId id="273" r:id="rId14"/>
    <p:sldId id="274" r:id="rId15"/>
    <p:sldId id="279" r:id="rId16"/>
    <p:sldId id="275" r:id="rId17"/>
    <p:sldId id="276" r:id="rId18"/>
    <p:sldId id="277" r:id="rId19"/>
    <p:sldId id="269" r:id="rId20"/>
    <p:sldId id="268" r:id="rId21"/>
    <p:sldId id="258" r:id="rId22"/>
    <p:sldId id="257" r:id="rId23"/>
  </p:sldIdLst>
  <p:sldSz cx="12192000" cy="6858000"/>
  <p:notesSz cx="6805613" cy="99441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AEC82-E4A7-4CDB-A8F4-29209586EBD3}"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13241EDC-8F5C-4F67-B835-D829B84CD25F}">
      <dgm:prSet phldrT="[Teksti]"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i-FI" sz="1800"/>
            <a:t>Opettajien</a:t>
          </a:r>
          <a:r>
            <a:rPr lang="fi-FI" sz="1800" u="sng">
              <a:solidFill>
                <a:schemeClr val="bg1"/>
              </a:solidFill>
            </a:rPr>
            <a:t> </a:t>
          </a:r>
          <a:r>
            <a:rPr lang="fi-FI" sz="1800" b="1" u="sng">
              <a:solidFill>
                <a:schemeClr val="bg1"/>
              </a:solidFill>
            </a:rPr>
            <a:t>konsultointi</a:t>
          </a:r>
          <a:r>
            <a:rPr lang="fi-FI" sz="1800" u="sng">
              <a:solidFill>
                <a:schemeClr val="bg1"/>
              </a:solidFill>
            </a:rPr>
            <a:t> </a:t>
          </a:r>
          <a:r>
            <a:rPr lang="fi-FI" sz="1800"/>
            <a:t>vaativan erityisen tuen suunnittelussa, toteutuksessa ja arvioinnissa</a:t>
          </a:r>
        </a:p>
        <a:p>
          <a:pPr lvl="0" defTabSz="488950">
            <a:lnSpc>
              <a:spcPct val="90000"/>
            </a:lnSpc>
            <a:spcBef>
              <a:spcPct val="0"/>
            </a:spcBef>
            <a:spcAft>
              <a:spcPct val="35000"/>
            </a:spcAft>
          </a:pPr>
          <a:endParaRPr lang="en-GB" sz="1800"/>
        </a:p>
      </dgm:t>
    </dgm:pt>
    <dgm:pt modelId="{4454A4B0-205E-4029-9C0B-195EF682DDAF}" type="parTrans" cxnId="{8B4DA7D5-9C59-4F2B-9FF9-09A94E9AE0AC}">
      <dgm:prSet/>
      <dgm:spPr/>
      <dgm:t>
        <a:bodyPr/>
        <a:lstStyle/>
        <a:p>
          <a:endParaRPr lang="en-GB" sz="2400"/>
        </a:p>
      </dgm:t>
    </dgm:pt>
    <dgm:pt modelId="{8576FD62-C631-4A39-B177-DD4A5750172F}" type="sibTrans" cxnId="{8B4DA7D5-9C59-4F2B-9FF9-09A94E9AE0AC}">
      <dgm:prSet/>
      <dgm:spPr/>
      <dgm:t>
        <a:bodyPr/>
        <a:lstStyle/>
        <a:p>
          <a:endParaRPr lang="en-GB" sz="2400"/>
        </a:p>
      </dgm:t>
    </dgm:pt>
    <dgm:pt modelId="{21208500-425B-4DA4-9AF3-D80A9215DF14}">
      <dgm:prSet custT="1"/>
      <dgm:spPr/>
      <dgm:t>
        <a:bodyPr/>
        <a:lstStyle/>
        <a:p>
          <a:r>
            <a:rPr lang="fi-FI" sz="1800" b="1" u="sng">
              <a:solidFill>
                <a:schemeClr val="bg1"/>
              </a:solidFill>
            </a:rPr>
            <a:t>Päivittää, kehittää ja vakiinnuttaa </a:t>
          </a:r>
          <a:r>
            <a:rPr lang="fi-FI" sz="1800"/>
            <a:t>opetuksen järjestäjien vaativan erityisen tuen yhteistyön organisointia </a:t>
          </a:r>
        </a:p>
      </dgm:t>
    </dgm:pt>
    <dgm:pt modelId="{27E4981F-0621-402D-B8DD-E5E07D5CF5B0}" type="parTrans" cxnId="{7DB1ABC9-3B5D-4807-BBC4-C13488A0C733}">
      <dgm:prSet/>
      <dgm:spPr/>
      <dgm:t>
        <a:bodyPr/>
        <a:lstStyle/>
        <a:p>
          <a:endParaRPr lang="en-GB" sz="2400"/>
        </a:p>
      </dgm:t>
    </dgm:pt>
    <dgm:pt modelId="{62A6DD1E-934D-490D-AF63-BD366F20DCB9}" type="sibTrans" cxnId="{7DB1ABC9-3B5D-4807-BBC4-C13488A0C733}">
      <dgm:prSet/>
      <dgm:spPr/>
      <dgm:t>
        <a:bodyPr/>
        <a:lstStyle/>
        <a:p>
          <a:endParaRPr lang="en-GB" sz="2400"/>
        </a:p>
      </dgm:t>
    </dgm:pt>
    <dgm:pt modelId="{2D9A7490-6C3E-4659-B163-72E3CFE14591}">
      <dgm:prSet custT="1"/>
      <dgm:spPr/>
      <dgm:t>
        <a:bodyPr/>
        <a:lstStyle/>
        <a:p>
          <a:r>
            <a:rPr lang="fi-FI" sz="1600"/>
            <a:t>Vaativan erityisen tuen kehittäminen, alueensa kuntien ja yksityisten opetuksen järjestäjien koulujen sekä yliopistojen harjoittelukoulujen </a:t>
          </a:r>
          <a:r>
            <a:rPr lang="fi-FI" sz="1600" b="0" u="sng">
              <a:solidFill>
                <a:schemeClr val="bg1"/>
              </a:solidFill>
            </a:rPr>
            <a:t>tukeminen ja ohjaaminen</a:t>
          </a:r>
          <a:r>
            <a:rPr lang="fi-FI" sz="1600" b="1">
              <a:solidFill>
                <a:schemeClr val="accent4"/>
              </a:solidFill>
            </a:rPr>
            <a:t> </a:t>
          </a:r>
          <a:r>
            <a:rPr lang="fi-FI" sz="1600"/>
            <a:t>vaativan erityisen tuen kysymyksissä</a:t>
          </a:r>
          <a:endParaRPr lang="en-GB" sz="1600"/>
        </a:p>
      </dgm:t>
    </dgm:pt>
    <dgm:pt modelId="{30457483-43CF-4F89-A1B8-429A00EAF0FD}" type="parTrans" cxnId="{02BEEB4F-677B-49FA-B40F-1667BD4D6C08}">
      <dgm:prSet/>
      <dgm:spPr/>
      <dgm:t>
        <a:bodyPr/>
        <a:lstStyle/>
        <a:p>
          <a:endParaRPr lang="en-GB" sz="2400"/>
        </a:p>
      </dgm:t>
    </dgm:pt>
    <dgm:pt modelId="{A96D1A54-3721-4362-97AC-36FDF23ADA3A}" type="sibTrans" cxnId="{02BEEB4F-677B-49FA-B40F-1667BD4D6C08}">
      <dgm:prSet/>
      <dgm:spPr/>
      <dgm:t>
        <a:bodyPr/>
        <a:lstStyle/>
        <a:p>
          <a:endParaRPr lang="en-GB" sz="2400"/>
        </a:p>
      </dgm:t>
    </dgm:pt>
    <dgm:pt modelId="{DF39CC47-C70B-438F-94C8-567FED3489E1}">
      <dgm:prSet custT="1"/>
      <dgm:spPr/>
      <dgm:t>
        <a:bodyPr/>
        <a:lstStyle/>
        <a:p>
          <a:r>
            <a:rPr lang="fi-FI" sz="2400"/>
            <a:t>Täydennyskoulutuksen </a:t>
          </a:r>
          <a:r>
            <a:rPr lang="fi-FI" sz="2400" u="sng">
              <a:solidFill>
                <a:schemeClr val="bg1"/>
              </a:solidFill>
            </a:rPr>
            <a:t>järjestäminen</a:t>
          </a:r>
        </a:p>
      </dgm:t>
    </dgm:pt>
    <dgm:pt modelId="{3BFF4E4F-D3BC-40FD-A0F0-A410C554153A}" type="parTrans" cxnId="{3A8829C1-0226-4D4C-B16D-9B062BBFE41A}">
      <dgm:prSet/>
      <dgm:spPr/>
      <dgm:t>
        <a:bodyPr/>
        <a:lstStyle/>
        <a:p>
          <a:endParaRPr lang="en-GB" sz="2400"/>
        </a:p>
      </dgm:t>
    </dgm:pt>
    <dgm:pt modelId="{7F66EF73-59F7-4674-B500-756C2B7EF3B2}" type="sibTrans" cxnId="{3A8829C1-0226-4D4C-B16D-9B062BBFE41A}">
      <dgm:prSet/>
      <dgm:spPr/>
      <dgm:t>
        <a:bodyPr/>
        <a:lstStyle/>
        <a:p>
          <a:endParaRPr lang="en-GB" sz="2400"/>
        </a:p>
      </dgm:t>
    </dgm:pt>
    <dgm:pt modelId="{88A1AF99-B634-48A3-8E87-5422D2D06809}" type="pres">
      <dgm:prSet presAssocID="{571AEC82-E4A7-4CDB-A8F4-29209586EBD3}" presName="Name0" presStyleCnt="0">
        <dgm:presLayoutVars>
          <dgm:dir/>
          <dgm:resizeHandles val="exact"/>
        </dgm:presLayoutVars>
      </dgm:prSet>
      <dgm:spPr/>
      <dgm:t>
        <a:bodyPr/>
        <a:lstStyle/>
        <a:p>
          <a:endParaRPr lang="fi-FI"/>
        </a:p>
      </dgm:t>
    </dgm:pt>
    <dgm:pt modelId="{B25F2EFE-6D73-4042-9E54-956E09FC0AAC}" type="pres">
      <dgm:prSet presAssocID="{571AEC82-E4A7-4CDB-A8F4-29209586EBD3}" presName="cycle" presStyleCnt="0"/>
      <dgm:spPr/>
    </dgm:pt>
    <dgm:pt modelId="{AB7FF481-4F5D-414E-9895-8F0B778656AE}" type="pres">
      <dgm:prSet presAssocID="{21208500-425B-4DA4-9AF3-D80A9215DF14}" presName="nodeFirstNode" presStyleLbl="node1" presStyleIdx="0" presStyleCnt="4" custRadScaleRad="100417" custRadScaleInc="2208">
        <dgm:presLayoutVars>
          <dgm:bulletEnabled val="1"/>
        </dgm:presLayoutVars>
      </dgm:prSet>
      <dgm:spPr/>
      <dgm:t>
        <a:bodyPr/>
        <a:lstStyle/>
        <a:p>
          <a:endParaRPr lang="fi-FI"/>
        </a:p>
      </dgm:t>
    </dgm:pt>
    <dgm:pt modelId="{C471C443-5FE0-4602-97AB-575F1E39E35A}" type="pres">
      <dgm:prSet presAssocID="{62A6DD1E-934D-490D-AF63-BD366F20DCB9}" presName="sibTransFirstNode" presStyleLbl="bgShp" presStyleIdx="0" presStyleCnt="1"/>
      <dgm:spPr/>
      <dgm:t>
        <a:bodyPr/>
        <a:lstStyle/>
        <a:p>
          <a:endParaRPr lang="fi-FI"/>
        </a:p>
      </dgm:t>
    </dgm:pt>
    <dgm:pt modelId="{DE166CFF-D103-4DD4-9634-27F71E1C9E06}" type="pres">
      <dgm:prSet presAssocID="{2D9A7490-6C3E-4659-B163-72E3CFE14591}" presName="nodeFollowingNodes" presStyleLbl="node1" presStyleIdx="1" presStyleCnt="4" custRadScaleRad="151773" custRadScaleInc="383">
        <dgm:presLayoutVars>
          <dgm:bulletEnabled val="1"/>
        </dgm:presLayoutVars>
      </dgm:prSet>
      <dgm:spPr/>
      <dgm:t>
        <a:bodyPr/>
        <a:lstStyle/>
        <a:p>
          <a:endParaRPr lang="fi-FI"/>
        </a:p>
      </dgm:t>
    </dgm:pt>
    <dgm:pt modelId="{BA9C1C42-56BF-4816-A897-83212132881C}" type="pres">
      <dgm:prSet presAssocID="{13241EDC-8F5C-4F67-B835-D829B84CD25F}" presName="nodeFollowingNodes" presStyleLbl="node1" presStyleIdx="2" presStyleCnt="4">
        <dgm:presLayoutVars>
          <dgm:bulletEnabled val="1"/>
        </dgm:presLayoutVars>
      </dgm:prSet>
      <dgm:spPr/>
      <dgm:t>
        <a:bodyPr/>
        <a:lstStyle/>
        <a:p>
          <a:endParaRPr lang="fi-FI"/>
        </a:p>
      </dgm:t>
    </dgm:pt>
    <dgm:pt modelId="{BA6E604A-FB62-40BA-B7D8-83FF0F56E410}" type="pres">
      <dgm:prSet presAssocID="{DF39CC47-C70B-438F-94C8-567FED3489E1}" presName="nodeFollowingNodes" presStyleLbl="node1" presStyleIdx="3" presStyleCnt="4" custRadScaleRad="157968" custRadScaleInc="-368">
        <dgm:presLayoutVars>
          <dgm:bulletEnabled val="1"/>
        </dgm:presLayoutVars>
      </dgm:prSet>
      <dgm:spPr/>
      <dgm:t>
        <a:bodyPr/>
        <a:lstStyle/>
        <a:p>
          <a:endParaRPr lang="fi-FI"/>
        </a:p>
      </dgm:t>
    </dgm:pt>
  </dgm:ptLst>
  <dgm:cxnLst>
    <dgm:cxn modelId="{7D1C0F66-5C68-496C-8918-89503BAA4C13}" type="presOf" srcId="{62A6DD1E-934D-490D-AF63-BD366F20DCB9}" destId="{C471C443-5FE0-4602-97AB-575F1E39E35A}" srcOrd="0" destOrd="0" presId="urn:microsoft.com/office/officeart/2005/8/layout/cycle3"/>
    <dgm:cxn modelId="{02BEEB4F-677B-49FA-B40F-1667BD4D6C08}" srcId="{571AEC82-E4A7-4CDB-A8F4-29209586EBD3}" destId="{2D9A7490-6C3E-4659-B163-72E3CFE14591}" srcOrd="1" destOrd="0" parTransId="{30457483-43CF-4F89-A1B8-429A00EAF0FD}" sibTransId="{A96D1A54-3721-4362-97AC-36FDF23ADA3A}"/>
    <dgm:cxn modelId="{9631E810-4C45-4913-81A3-7339AFC7A5B6}" type="presOf" srcId="{21208500-425B-4DA4-9AF3-D80A9215DF14}" destId="{AB7FF481-4F5D-414E-9895-8F0B778656AE}" srcOrd="0" destOrd="0" presId="urn:microsoft.com/office/officeart/2005/8/layout/cycle3"/>
    <dgm:cxn modelId="{1599CF48-EFE8-4F42-B49C-77274D845C26}" type="presOf" srcId="{571AEC82-E4A7-4CDB-A8F4-29209586EBD3}" destId="{88A1AF99-B634-48A3-8E87-5422D2D06809}" srcOrd="0" destOrd="0" presId="urn:microsoft.com/office/officeart/2005/8/layout/cycle3"/>
    <dgm:cxn modelId="{3A8829C1-0226-4D4C-B16D-9B062BBFE41A}" srcId="{571AEC82-E4A7-4CDB-A8F4-29209586EBD3}" destId="{DF39CC47-C70B-438F-94C8-567FED3489E1}" srcOrd="3" destOrd="0" parTransId="{3BFF4E4F-D3BC-40FD-A0F0-A410C554153A}" sibTransId="{7F66EF73-59F7-4674-B500-756C2B7EF3B2}"/>
    <dgm:cxn modelId="{8B4DA7D5-9C59-4F2B-9FF9-09A94E9AE0AC}" srcId="{571AEC82-E4A7-4CDB-A8F4-29209586EBD3}" destId="{13241EDC-8F5C-4F67-B835-D829B84CD25F}" srcOrd="2" destOrd="0" parTransId="{4454A4B0-205E-4029-9C0B-195EF682DDAF}" sibTransId="{8576FD62-C631-4A39-B177-DD4A5750172F}"/>
    <dgm:cxn modelId="{0E4B27D6-65A6-4AC7-AE64-246492B2EB84}" type="presOf" srcId="{DF39CC47-C70B-438F-94C8-567FED3489E1}" destId="{BA6E604A-FB62-40BA-B7D8-83FF0F56E410}" srcOrd="0" destOrd="0" presId="urn:microsoft.com/office/officeart/2005/8/layout/cycle3"/>
    <dgm:cxn modelId="{3D37F48E-6547-4C4C-A77D-DA34BC1658E5}" type="presOf" srcId="{2D9A7490-6C3E-4659-B163-72E3CFE14591}" destId="{DE166CFF-D103-4DD4-9634-27F71E1C9E06}" srcOrd="0" destOrd="0" presId="urn:microsoft.com/office/officeart/2005/8/layout/cycle3"/>
    <dgm:cxn modelId="{7DB1ABC9-3B5D-4807-BBC4-C13488A0C733}" srcId="{571AEC82-E4A7-4CDB-A8F4-29209586EBD3}" destId="{21208500-425B-4DA4-9AF3-D80A9215DF14}" srcOrd="0" destOrd="0" parTransId="{27E4981F-0621-402D-B8DD-E5E07D5CF5B0}" sibTransId="{62A6DD1E-934D-490D-AF63-BD366F20DCB9}"/>
    <dgm:cxn modelId="{632F7FD4-538A-48E6-A722-09708E58B633}" type="presOf" srcId="{13241EDC-8F5C-4F67-B835-D829B84CD25F}" destId="{BA9C1C42-56BF-4816-A897-83212132881C}" srcOrd="0" destOrd="0" presId="urn:microsoft.com/office/officeart/2005/8/layout/cycle3"/>
    <dgm:cxn modelId="{5414EBA2-65AB-49DD-A42C-C17D23D7DE1E}" type="presParOf" srcId="{88A1AF99-B634-48A3-8E87-5422D2D06809}" destId="{B25F2EFE-6D73-4042-9E54-956E09FC0AAC}" srcOrd="0" destOrd="0" presId="urn:microsoft.com/office/officeart/2005/8/layout/cycle3"/>
    <dgm:cxn modelId="{DD567969-AA30-425A-B059-314128FC5394}" type="presParOf" srcId="{B25F2EFE-6D73-4042-9E54-956E09FC0AAC}" destId="{AB7FF481-4F5D-414E-9895-8F0B778656AE}" srcOrd="0" destOrd="0" presId="urn:microsoft.com/office/officeart/2005/8/layout/cycle3"/>
    <dgm:cxn modelId="{B5748850-AAF9-4471-92F8-40C1429C4EE5}" type="presParOf" srcId="{B25F2EFE-6D73-4042-9E54-956E09FC0AAC}" destId="{C471C443-5FE0-4602-97AB-575F1E39E35A}" srcOrd="1" destOrd="0" presId="urn:microsoft.com/office/officeart/2005/8/layout/cycle3"/>
    <dgm:cxn modelId="{C65A126E-8E53-4198-B755-559947494BE0}" type="presParOf" srcId="{B25F2EFE-6D73-4042-9E54-956E09FC0AAC}" destId="{DE166CFF-D103-4DD4-9634-27F71E1C9E06}" srcOrd="2" destOrd="0" presId="urn:microsoft.com/office/officeart/2005/8/layout/cycle3"/>
    <dgm:cxn modelId="{67973441-C0B5-4579-824D-A535AE2E9E70}" type="presParOf" srcId="{B25F2EFE-6D73-4042-9E54-956E09FC0AAC}" destId="{BA9C1C42-56BF-4816-A897-83212132881C}" srcOrd="3" destOrd="0" presId="urn:microsoft.com/office/officeart/2005/8/layout/cycle3"/>
    <dgm:cxn modelId="{4EE5A2F6-6D96-4BEF-A281-4DE7849E2F34}" type="presParOf" srcId="{B25F2EFE-6D73-4042-9E54-956E09FC0AAC}" destId="{BA6E604A-FB62-40BA-B7D8-83FF0F56E41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16A32FE5-745B-4C33-8992-47915D5ECF40}" type="datetimeFigureOut">
              <a:rPr lang="en-GB" smtClean="0"/>
              <a:t>27/10/2017</a:t>
            </a:fld>
            <a:endParaRPr lang="en-GB"/>
          </a:p>
        </p:txBody>
      </p:sp>
      <p:sp>
        <p:nvSpPr>
          <p:cNvPr id="4" name="Alatunnisteen paikkamerkki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35A301BB-337F-4BDA-A3CC-4DA7519FA57E}" type="slidenum">
              <a:rPr lang="en-GB" smtClean="0"/>
              <a:t>‹#›</a:t>
            </a:fld>
            <a:endParaRPr lang="en-GB"/>
          </a:p>
        </p:txBody>
      </p:sp>
    </p:spTree>
    <p:extLst>
      <p:ext uri="{BB962C8B-B14F-4D97-AF65-F5344CB8AC3E}">
        <p14:creationId xmlns:p14="http://schemas.microsoft.com/office/powerpoint/2010/main" val="266725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D0C3487D-FF3F-4A0B-93E9-6BD6B5BA5FBC}" type="datetimeFigureOut">
              <a:rPr lang="en-GB" smtClean="0"/>
              <a:t>27/10/2017</a:t>
            </a:fld>
            <a:endParaRPr lang="en-GB"/>
          </a:p>
        </p:txBody>
      </p:sp>
      <p:sp>
        <p:nvSpPr>
          <p:cNvPr id="4" name="Dian kuvan paikkamerkki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51AE7A5F-B286-4A74-BDF3-E3630DCEA5E0}" type="slidenum">
              <a:rPr lang="en-GB" smtClean="0"/>
              <a:t>‹#›</a:t>
            </a:fld>
            <a:endParaRPr lang="en-GB"/>
          </a:p>
        </p:txBody>
      </p:sp>
    </p:spTree>
    <p:extLst>
      <p:ext uri="{BB962C8B-B14F-4D97-AF65-F5344CB8AC3E}">
        <p14:creationId xmlns:p14="http://schemas.microsoft.com/office/powerpoint/2010/main" val="284373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yvi-nettiposti.vy-verkko.fi/owa/#_msocom_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457200" defTabSz="457200">
              <a:spcBef>
                <a:spcPct val="20000"/>
              </a:spcBef>
              <a:buFont typeface="+mj-lt"/>
              <a:buAutoNum type="arabicPeriod"/>
            </a:pPr>
            <a:r>
              <a:rPr lang="fi-FI" sz="1400">
                <a:solidFill>
                  <a:prstClr val="black"/>
                </a:solidFill>
                <a:latin typeface="Arial"/>
                <a:cs typeface="Arial"/>
              </a:rPr>
              <a:t>Tuottaa määrällistä ja laadullista </a:t>
            </a:r>
            <a:r>
              <a:rPr lang="fi-FI" sz="1400" b="1">
                <a:solidFill>
                  <a:srgbClr val="00B0F0"/>
                </a:solidFill>
                <a:latin typeface="Arial"/>
                <a:cs typeface="Arial"/>
              </a:rPr>
              <a:t>tietoa</a:t>
            </a:r>
            <a:r>
              <a:rPr lang="fi-FI" sz="1400">
                <a:solidFill>
                  <a:prstClr val="black"/>
                </a:solidFill>
                <a:latin typeface="Arial"/>
                <a:cs typeface="Arial"/>
              </a:rPr>
              <a:t>, selkiyttää </a:t>
            </a:r>
            <a:r>
              <a:rPr lang="fi-FI" sz="1400" b="1">
                <a:solidFill>
                  <a:srgbClr val="4BACC6"/>
                </a:solidFill>
                <a:latin typeface="Arial"/>
                <a:cs typeface="Arial"/>
              </a:rPr>
              <a:t>käsitteistöä</a:t>
            </a:r>
            <a:r>
              <a:rPr lang="fi-FI" sz="1400">
                <a:solidFill>
                  <a:prstClr val="black"/>
                </a:solidFill>
                <a:latin typeface="Arial"/>
                <a:cs typeface="Arial"/>
              </a:rPr>
              <a:t> aihealueelta sekä tehdä </a:t>
            </a:r>
            <a:r>
              <a:rPr lang="fi-FI" sz="1400" b="1">
                <a:solidFill>
                  <a:srgbClr val="00B0F0"/>
                </a:solidFill>
                <a:latin typeface="Arial"/>
                <a:cs typeface="Arial"/>
              </a:rPr>
              <a:t>esityksiä</a:t>
            </a:r>
            <a:r>
              <a:rPr lang="fi-FI" sz="1400">
                <a:solidFill>
                  <a:prstClr val="black"/>
                </a:solidFill>
                <a:latin typeface="Arial"/>
                <a:cs typeface="Arial"/>
              </a:rPr>
              <a:t> tiedonkeruun kehittämisestä</a:t>
            </a:r>
          </a:p>
          <a:p>
            <a:pPr marL="457200" lvl="0" indent="-457200" defTabSz="457200">
              <a:spcBef>
                <a:spcPct val="20000"/>
              </a:spcBef>
              <a:buFont typeface="+mj-lt"/>
              <a:buAutoNum type="arabicPeriod"/>
            </a:pPr>
            <a:r>
              <a:rPr lang="fi-FI" sz="1400">
                <a:solidFill>
                  <a:prstClr val="black"/>
                </a:solidFill>
                <a:latin typeface="Arial"/>
                <a:cs typeface="Arial"/>
              </a:rPr>
              <a:t>Selvittää perusopetuksen yksittäisen tilastovuoden (lukuvuoden) ajalta ilman perusopetuksen päättötodistusta jääneiden oppilaiden määrä ja tilanne</a:t>
            </a:r>
          </a:p>
          <a:p>
            <a:pPr marL="457200" lvl="0" indent="-457200" defTabSz="457200">
              <a:spcBef>
                <a:spcPct val="20000"/>
              </a:spcBef>
              <a:buFont typeface="+mj-lt"/>
              <a:buAutoNum type="arabicPeriod"/>
            </a:pPr>
            <a:r>
              <a:rPr lang="fi-FI" sz="1400">
                <a:solidFill>
                  <a:prstClr val="black"/>
                </a:solidFill>
                <a:latin typeface="Arial"/>
                <a:cs typeface="Arial"/>
              </a:rPr>
              <a:t>Selvittää erilaisten </a:t>
            </a:r>
            <a:r>
              <a:rPr lang="fi-FI" sz="1400" b="1">
                <a:solidFill>
                  <a:srgbClr val="00B0F0"/>
                </a:solidFill>
                <a:latin typeface="Arial"/>
                <a:cs typeface="Arial"/>
              </a:rPr>
              <a:t>poikkeavien opetusjärjestelyjen laajuutta ja toimintatapoja</a:t>
            </a:r>
            <a:r>
              <a:rPr lang="fi-FI" sz="1400">
                <a:solidFill>
                  <a:prstClr val="black"/>
                </a:solidFill>
                <a:latin typeface="Arial"/>
                <a:cs typeface="Arial"/>
              </a:rPr>
              <a:t>, jotka liittyvät perusopetuslain 18 §:n mukaisiin järjestelyihin sekä muissa tilanteissa, joissa oppilas ei saa valtioneuvoston asetuksen (1435/2001) mukaista tuntimäärää opetusta.</a:t>
            </a:r>
          </a:p>
          <a:p>
            <a:pPr marL="457200" lvl="0" indent="-457200" defTabSz="457200">
              <a:spcBef>
                <a:spcPct val="20000"/>
              </a:spcBef>
              <a:buFont typeface="+mj-lt"/>
              <a:buAutoNum type="arabicPeriod"/>
            </a:pPr>
            <a:r>
              <a:rPr lang="fi-FI" sz="1400">
                <a:solidFill>
                  <a:prstClr val="black"/>
                </a:solidFill>
                <a:latin typeface="Arial"/>
                <a:cs typeface="Arial"/>
              </a:rPr>
              <a:t>Kehittää joustavaa koulupolkua ja sen nivelvaiheita varhaiskasvatuksesta toiselle asteelle ja työelämään. </a:t>
            </a:r>
          </a:p>
          <a:p>
            <a:endParaRPr lang="en-GB" sz="1000"/>
          </a:p>
        </p:txBody>
      </p:sp>
      <p:sp>
        <p:nvSpPr>
          <p:cNvPr id="4" name="Dian numeron paikkamerkki 3"/>
          <p:cNvSpPr>
            <a:spLocks noGrp="1"/>
          </p:cNvSpPr>
          <p:nvPr>
            <p:ph type="sldNum" sz="quarter" idx="10"/>
          </p:nvPr>
        </p:nvSpPr>
        <p:spPr/>
        <p:txBody>
          <a:bodyPr/>
          <a:lstStyle/>
          <a:p>
            <a:fld id="{51AE7A5F-B286-4A74-BDF3-E3630DCEA5E0}" type="slidenum">
              <a:rPr lang="en-GB" smtClean="0"/>
              <a:t>1</a:t>
            </a:fld>
            <a:endParaRPr lang="en-GB"/>
          </a:p>
        </p:txBody>
      </p:sp>
    </p:spTree>
    <p:extLst>
      <p:ext uri="{BB962C8B-B14F-4D97-AF65-F5344CB8AC3E}">
        <p14:creationId xmlns:p14="http://schemas.microsoft.com/office/powerpoint/2010/main" val="198434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530225" algn="just">
              <a:lnSpc>
                <a:spcPct val="115000"/>
              </a:lnSpc>
              <a:spcAft>
                <a:spcPts val="1000"/>
              </a:spcAft>
            </a:pPr>
            <a:r>
              <a:rPr lang="fi-FI" sz="12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Useat laillisuusvalvojat ovat kiinnittäneet huomiota, että kunnan perusopetuksen järjestämisvelvollisuuteen ei kuulu tilanteet, joissa oppilaan oppivelvollisuuden suorittaminen on viivästynyt sairauden tai vamman vuoksi ja oppilas on ylittänyt oppivelvollisuusiän saavuttamatta perusopetuksen päättötodistusta.</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530225" algn="just">
              <a:lnSpc>
                <a:spcPct val="115000"/>
              </a:lnSpc>
              <a:spcAft>
                <a:spcPts val="1000"/>
              </a:spcAft>
            </a:pPr>
            <a:r>
              <a:rPr lang="fi-FI" sz="12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Esimerkiksi vuonna 2015 eduskunnan oikeusasiamies (myöhemmin EOA) antoi päätöksen (</a:t>
            </a:r>
            <a:r>
              <a:rPr lang="fi-FI" sz="1200" err="1">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Dnro</a:t>
            </a:r>
            <a:r>
              <a:rPr lang="fi-FI" sz="12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5002/4/14) kanteluun, jonka mukaan oppilaalla oli oikeus saada perusopetusta oppivelvollisuusiän ylittämisestä huolimatta, vaikka perusopetuslain mukainen kunnan perusopetuksen järjestämisvelvollisuutta koskevan säännöksen sanamuoto ei tätä suoraan määrittele. Yllä esitetty lakimuutos mahdollistaisi perusopetuksen päättötodistuksen saavuttamisen tilanteissa, joissa oppilas ei pysty suorittamaan oppivelvollisuutta sairauden tai vamman vuoksi perusopetuslain 25 § :n 1 momentissa säädetyssä ajassa.</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530225" algn="just">
              <a:lnSpc>
                <a:spcPct val="115000"/>
              </a:lnSpc>
              <a:spcAft>
                <a:spcPts val="1000"/>
              </a:spcAft>
            </a:pPr>
            <a:r>
              <a:rPr lang="fi-FI" sz="12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Perusopetuslain 25 §:n säännöstä esitetään muutettavaksi siten, että oppivelvollisuuden jatkamista koskeva päätös voidaan tehdä kesken oppivelvollisuuden suorittamisen, mikäli vammaisuuden tai sairauden vuoksi ja on ilmeistä, että oppilas ei saavuta perusopetuksen päättötodistusta perusopetuslaissa 25 §:n 1 momentissa säädetyssä ajassa oppilaalle annetuista tukitoimista huolimatta. Tästä käytetään nimitystä jatkettu oppivelvollisuus.</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530225" algn="just">
              <a:lnSpc>
                <a:spcPct val="115000"/>
              </a:lnSpc>
              <a:spcAft>
                <a:spcPts val="1000"/>
              </a:spcAft>
            </a:pPr>
            <a:r>
              <a:rPr lang="fi-FI" sz="12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Lakimuutos laajentaa yksittäisen oppilaan oppivelvollisuusikää vuodella ja oppivelvollisuus päättyy sen kevät lukukauden lopussa kun oppilas täyttää 18 vuotta. Tällöin myös perusopetuslain 4 §:n mukainen kunnan opetuksen järjestämisvelvollisuus laajenee. Muutoksella ei laajenneta perusopetuslain 25.1 §:n mukaista määritelmää oppivelvollisuusikäisyydestä, vaan kunnan järjestämisvelvollisuus laajenee yksittäisiin tilanteisiin, joissa eikä ole saavuttanut perusopetuksen päättötodistusta oppivelvollisuusikäisenä vamman tai sairauden johdosta. Päätöksen myötä oppilaan oppivelvollisuus laajenee vuodella. Tällöin oppilaan oppivelvollisuus päättyy viimeistään sen kevät lukukauden päättyessä jolloin oppilas täyttää 18 vuotta, ellei oppilas saavuta perusopetuksen päättötodistusta aikaisemmin. Oppivelvollisuuden jatkaminen edellyttää hallintopäätöstä. Jatkettua oppivelvollisuutta koskevaa päätöstä ei voida tehdä perusopetuslain 25 § 2 momentin nojalla pidennetyn oppivelvollisuuden piiriin kuuluville oppilaille. Jatkettuun oppivelvollisuuteen ei sovelleta, mitä säädetään pidennetystä oppivelvollisuudesta, ellei toisin säädetä.</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530225" algn="just">
              <a:lnSpc>
                <a:spcPct val="115000"/>
              </a:lnSpc>
              <a:spcAft>
                <a:spcPts val="1000"/>
              </a:spcAft>
            </a:pPr>
            <a:r>
              <a:rPr lang="fi-FI" sz="12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Päätöksen jatketusta oppivelvollisuudesta yksittäisen oppilaan kohdalla tekee oppilaan kotikunta. Esityksen oppivelvollisuuden jatkamisesta voi tehdä 15 vuotta täyttänyt oppilas itse, oppilasta opettava opettaja, rehtori tai oppilaan huoltaja sekä tarvittaessa oppilaan muun laillinen edustaja. Jatkettua oppivelvollisuutta koskeva päätös voidaan tehdä vuosiluokilla 7-9, mikäli perusopetuksen päättötodistuksen saavuttaminen uhkaa jäädä saavuttamatta oppilaan vammaisuuden tai sairauden vuoksi ja on ilmeistä, että oppilas ei saavuta oppivelvollisuutta perusopetuslaissa 25 §:n 1 momentissa säädetyssä ajassa oppilaalle annetuista tukitoimista huolimatta. Hallintopäätöksen tekeminen edellyttää hallintomenettelyn mukaista oppilaan ja tämän huoltajan kuulemista. Oppilaan kotikunnan tulee hankkia päätöksen tekemiseksi tarvittavat selvitykset oppilaan oppivelvollisuuden suorittamiseksi sekä tehdä arvio oppilaan oppivelvollisuuden loppuunsaattamiseksi ja päättötodistuksen saavuttamiseksi.  Arvioinnissa tulee huomioida jos oppilaalle on tehty perusopetuslain 17 a §:n mukainen henkilökohtainen opetuksen järjestämistä koskeva suunnitelma (HOJKS) tai pedagoginen selvitys. Tarvittaessa arviointi on täydennettävä lääketieteellisellä asiantuntijalausunnolla. Arviointiin voi osallistua myös oppilashuollon ammattihenkilöitä.   Perusopetuslain 25 §:n 3 momentin mukaista jatkettua oppivelvollisuutta koskevaa päätöstä ei voida tehdä, mikäli on ilmeistä ettei oppilas tulisi oppivelvollisuuden jatkamisesta huolimatta saavuttamaan perusopetuksen päättötodistusta. Tällöin oppilas tulee ohjata oppilaan etu huomioiden, tarkoituksenmukaisimpaan koulutukseen, esimerkiksi aikuisten perusopetukseen tai valmistavaan opetukseen.</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530225" algn="just">
              <a:lnSpc>
                <a:spcPts val="1650"/>
              </a:lnSpc>
              <a:spcAft>
                <a:spcPts val="0"/>
              </a:spcAft>
            </a:pPr>
            <a:r>
              <a:rPr lang="fi-FI" sz="110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Tarkkaa tilastotietoa siitä kuinka moni vammaisuuden tai sairauden vuoksi ei saavuta perusopetuksen päättötodistusta ei ole. Tilastokeskus kerää tietoja peruskoulun koulupudokkaista lukuvuosittain. Koulupudokkaiksi tilastossa määritellään kokonaan oppivelvollisuutensa laiminlyöneet sekä ilman peruskoulun päättötodistusta eronneet oppivelvollisuusiän ohittaneet. Tilastokeskuksen mukaan ilman peruskoulun päättötodistusta eronneita oppivelvollisuusiän ohittaneita, jotka eivät suorittaneet oppivelvollisuusikäisinä suorittaneet peruskoulun koko oppimäärää oli lukuvuonna 2014-2015 yhteensä 301 ja lukuvuonna 2015-2016 yhteensä 315. Se kuinka moni ei saavuta perusopetuksen päättötodistusta vamman tai sairauden vuoksi ei ole kerättyä tilastotietoa. Lisäksi tähän ryhmään kuuluvien oppilaiden määrä voi vaihdella vuosittain. Kehittämisryhmän sairaala- ja laitosopetuksen asiantuntijoiden arvio oppivelvollisuusiän ylittäneistä, jotka sairauden tai vamman vuoksi eivät ole saavuttaneet päättötodistusta on 50-150 oppilasta vuosittain. </a:t>
            </a:r>
            <a:r>
              <a:rPr lang="fi-FI" sz="110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[LK1]</a:t>
            </a:r>
            <a:r>
              <a:rPr lang="fi-FI" sz="110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80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110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Lisäkustannukset aiheutuvat enimmillään yhdellä lukuvuodella jatketusta oppivelvollisuuden suorittamisesta. Kehittämisryhmä esittää, että opetus- ja kulttuuriministeriö käynnistää kehittämisehdotusta koskevan lainvalmistelun.</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01971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828040" algn="just">
              <a:lnSpc>
                <a:spcPct val="115000"/>
              </a:lnSpc>
              <a:spcAft>
                <a:spcPts val="1000"/>
              </a:spcAft>
            </a:pPr>
            <a:r>
              <a:rPr lang="fi-FI">
                <a:solidFill>
                  <a:srgbClr val="000000"/>
                </a:solidFill>
                <a:latin typeface="Times New Roman" panose="02020603050405020304" pitchFamily="18" charset="0"/>
                <a:ea typeface="Calibri" panose="020F0502020204030204" pitchFamily="34" charset="0"/>
                <a:cs typeface="Calibri" panose="020F0502020204030204" pitchFamily="34" charset="0"/>
              </a:rPr>
              <a:t>Viime vuosina on saatu hyviä kokemuksia etäyhteyksien avulla tapahtuvan opetuksen kehittämishankkeista erityisesti esimerkiksi syöpälasten opetuksessa. Perusopetuksen loppuun saattamisen turvaamiseksi on tärkeää saada kokemuksia etäopetuksesta myös muiden oppilasryhmien (</a:t>
            </a:r>
            <a:r>
              <a:rPr lang="fi-FI" err="1">
                <a:solidFill>
                  <a:srgbClr val="000000"/>
                </a:solidFill>
                <a:latin typeface="Times New Roman" panose="02020603050405020304" pitchFamily="18" charset="0"/>
                <a:ea typeface="Calibri" panose="020F0502020204030204" pitchFamily="34" charset="0"/>
                <a:cs typeface="Calibri" panose="020F0502020204030204" pitchFamily="34" charset="0"/>
              </a:rPr>
              <a:t>kotiinjäävät</a:t>
            </a:r>
            <a:r>
              <a:rPr lang="fi-FI">
                <a:solidFill>
                  <a:srgbClr val="000000"/>
                </a:solidFill>
                <a:latin typeface="Times New Roman" panose="02020603050405020304" pitchFamily="18" charset="0"/>
                <a:ea typeface="Calibri" panose="020F0502020204030204" pitchFamily="34" charset="0"/>
                <a:cs typeface="Calibri" panose="020F0502020204030204" pitchFamily="34" charset="0"/>
              </a:rPr>
              <a:t>, psyykkisesti oireilevat) kohdalla. Kehittämishankkeissa tulee turvata erityisesti vertaisryhmään kuuluminen ja oppilaiden paluu takaisin omaan lähikouluun, jonka oppilaita nämä lapset ja nuoret ovat. Vuosina 2017-2019 on käynnissä opetus- ja kulttuuriministeriön rahoittama </a:t>
            </a:r>
            <a:r>
              <a:rPr lang="fi-FI" err="1">
                <a:solidFill>
                  <a:srgbClr val="000000"/>
                </a:solidFill>
                <a:latin typeface="Times New Roman" panose="02020603050405020304" pitchFamily="18" charset="0"/>
                <a:ea typeface="Calibri" panose="020F0502020204030204" pitchFamily="34" charset="0"/>
                <a:cs typeface="Calibri" panose="020F0502020204030204" pitchFamily="34" charset="0"/>
              </a:rPr>
              <a:t>Tuuve</a:t>
            </a:r>
            <a:r>
              <a:rPr lang="fi-FI">
                <a:solidFill>
                  <a:srgbClr val="000000"/>
                </a:solidFill>
                <a:latin typeface="Times New Roman" panose="02020603050405020304" pitchFamily="18" charset="0"/>
                <a:ea typeface="Calibri" panose="020F0502020204030204" pitchFamily="34" charset="0"/>
                <a:cs typeface="Calibri" panose="020F0502020204030204" pitchFamily="34" charset="0"/>
              </a:rPr>
              <a:t>- kehittämishanke (tuettua verkko-oppimista erityistilanteissa), joka kuvataan sivuilla 69</a:t>
            </a:r>
          </a:p>
          <a:p>
            <a:pPr marL="1651000" indent="-1651000" algn="just">
              <a:lnSpc>
                <a:spcPct val="115000"/>
              </a:lnSpc>
              <a:spcAft>
                <a:spcPts val="10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Kehittämisehdotus on linjassa LAPE-hankkeen Varhaiskasvatus, koulu ja oppilaitos lasten ja nuorten hyvinvoinnin tukena - kehittämiskokonaisuuden toimenpiteeseen 2.2 Kehitetään opiskeluhuollon ja erityistason palvelujen sekä esiopetuksen, koulun ja oppilaitosten yhteistyökäytänteitä vastaamaan paljon tukea tarvitsevien lasten ja nuorten sekä heidän perheidensä tarpeisiin liittyen kehitetään perusopetukseen verkko-oppimismalli, jossa voidaan tarvittaessa räätälöidä yksilöllisiin tarpeisiin soveltuvia oppimispolkuja etäopetusta ja ohjauksellista etätukea hyödyntäen. Toimintamallien kehittämisessä huomioidaan lapsen ja nuoren ryhmään liittymisen ja kuulumisen tarve sekä mahdollisuus kehittää vuorovaikutustaitoja.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980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20688" y="1262063"/>
            <a:ext cx="5964237" cy="3355975"/>
          </a:xfrm>
        </p:spPr>
      </p:sp>
      <p:sp>
        <p:nvSpPr>
          <p:cNvPr id="3" name="Huomautusten paikkamerkki 2"/>
          <p:cNvSpPr>
            <a:spLocks noGrp="1"/>
          </p:cNvSpPr>
          <p:nvPr>
            <p:ph type="body" idx="1"/>
          </p:nvPr>
        </p:nvSpPr>
        <p:spPr/>
        <p:txBody>
          <a:bodyPr/>
          <a:lstStyle/>
          <a:p>
            <a:r>
              <a:rPr lang="fi-FI"/>
              <a:t>Opetus- ja kulttuuriministeriö ja Kuntaliiton yhteistyössä laativat syksyllä 2017 ohjeistuksen perusopetuslain 4 a §:n mukaisen sairaalaopetuksen järjestämisestä.  Ohjeistuksessa kiinnitetään huomiota perusopetuslain 4 a §:n 2 ja 3 momentteihin sisältyviin kuulemisvelvoitteisiin ja kuntien yhteistyövelvoitteisiin. Ohjeistuksen tulee sisältää seuraavat kokonaisuudet: </a:t>
            </a:r>
          </a:p>
          <a:p>
            <a:r>
              <a:rPr lang="fi-FI"/>
              <a:t>1)	Kuinka oppilaan hoidosta vastaavan sairaalan tai muun erikoissairaanhoidon toimintayksikön sijaintikunta ja oppilaan opetuksen järjestäjä sekä oppilaan kotikuntalain mukainen kotikunta sopivat yhdessä opetuksen järjestämisestä perusopetuslain 4 a §:n 2 momentin mukaisesti.</a:t>
            </a:r>
          </a:p>
          <a:p>
            <a:endParaRPr lang="fi-FI"/>
          </a:p>
          <a:p>
            <a:r>
              <a:rPr lang="fi-FI"/>
              <a:t>2)	 Kuinka oppilasta, tämän huoltajia, oppilaan omaa koulua ja oppilashuollosta vastaavia henkilöitä kuullaan perusopetuslain 4 a §:n 2 momentin mukaisesti. </a:t>
            </a:r>
          </a:p>
          <a:p>
            <a:endParaRPr lang="fi-FI"/>
          </a:p>
          <a:p>
            <a:r>
              <a:rPr lang="fi-FI"/>
              <a:t>3)	Kuinka perusopetuslain 4 a §:n 3 momentin mukaan oppilaan opetuksen järjestäjä ja hoidosta vastaavan sairaala tai muun erikoissairaanhoidon toimintayksikön sijaintikunta moniammatillisessa yhteistyössä sopivat ja järjestävät oppilaan siirtymisen kannalta välttämätön tuen opetuksen järjestämiseksi oppilaan siirtyessä sairaalaopetukseen ja takaisin.</a:t>
            </a:r>
          </a:p>
          <a:p>
            <a:endParaRPr lang="fi-FI"/>
          </a:p>
          <a:p>
            <a:r>
              <a:rPr lang="fi-FI" err="1"/>
              <a:t>Sosiaali</a:t>
            </a:r>
            <a:r>
              <a:rPr lang="fi-FI"/>
              <a:t>- ja terveysministeriö on käynnistänyt kuntoutuksen uudistamista koskevan työn perustamalla uudistamiskomitean, jonka työ linkittyy </a:t>
            </a:r>
            <a:r>
              <a:rPr lang="fi-FI" err="1"/>
              <a:t>sosiaali</a:t>
            </a:r>
            <a:r>
              <a:rPr lang="fi-FI"/>
              <a:t>- ja terveydenhuollon kokonaisuudistukseen (STM 33:00/2016). Kuntoutus ei ole Suomessa yhtenäinen järjestelmä, vaan sen kokonaisuus koostuu useista osajärjestelmistä. Kuntoutusta koskeva sääntely on jakaantunut useisiin säädöksiin. Opetus- ja kulttuuriministeriö yhdessä </a:t>
            </a:r>
            <a:r>
              <a:rPr lang="fi-FI" err="1"/>
              <a:t>sosiaali</a:t>
            </a:r>
            <a:r>
              <a:rPr lang="fi-FI"/>
              <a:t>- ja terveysministeriön kanssa syksyllä 2017 kuntoutuskomitean työskentelyn päätyttyä selvittää, kuinka moni perusopetuksen oppilas on erityishuoltolain tai lääkinnällisen kuntoutuksen asetuksen nojalla lyhytaikaisissa asumispalveluissa tai laitoshoidossa tai kuntoutus- tai tutkimusjaksolla kotikuntansa ulkopuolella sekä miten erityishuoltolain tai lääkinnällisen kuntoutuksen asetuksen nojalla annettava kuntoutus järjestetään oppivelvollisuusikäisille lapsille ja nuorille. Opetus- ja kulttuuriministeriö tekee selvitystyön päätettyä tarvittavat lainsäädännön muutokset oppilaan oikeuden saada perusopetusta turvaamiseksi.  </a:t>
            </a:r>
          </a:p>
          <a:p>
            <a:endParaRPr lang="fi-FI"/>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50048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96863" y="1252538"/>
            <a:ext cx="5964237" cy="3355975"/>
          </a:xfrm>
        </p:spPr>
      </p:sp>
      <p:sp>
        <p:nvSpPr>
          <p:cNvPr id="3" name="Huomautusten paikkamerkki 2"/>
          <p:cNvSpPr>
            <a:spLocks noGrp="1"/>
          </p:cNvSpPr>
          <p:nvPr>
            <p:ph type="body" idx="1"/>
          </p:nvPr>
        </p:nvSpPr>
        <p:spPr/>
        <p:txBody>
          <a:bodyPr/>
          <a:lstStyle/>
          <a:p>
            <a:r>
              <a:rPr lang="fi-FI"/>
              <a:t>Oikeus saada perusopetuslaissa tarkoitettua opetusta kuuluu yhtäläisesti myös kodin ulkopuolelle sijoitetuille lapsille ja nuorille. Lastensuojelulain nojalla sijoitetun lapsen perusopetuksen järjestäminen ja opetukseen ohjaaminen on sekä sijoittajakunnan että sijoituskunnan yhteinen vastuu. Lastensuojelulaki sisältää säännökset velvollisuudesta tehdä yhteistyötä kunnan eri hallintokuntien, muiden viranomaisten, muiden kuntien ja kuntayhtymien sekä muiden palveluja järjestävien yhteisöjen ja laitosten kanssa riittävien ja tarvetta vastaavien palvelujen järjestämiseksi ja asiantuntemuksen turvaamiseksi kunnassa. Sosiaalihuoltolain 41 § velvoittaa eri toimijoiden kanssa tehtävään yhteistyöhön siten, että sosiaalihuollon ja tarvittaessa muiden hallinnonalojen palvelut muodostavat asiakkaan edun mukaisen kokonaisuuden. Työntekijän on oltava tarpeen mukaan yhteydessä eri yhteistyötahoihin ja asiantuntijoihin sekä tarvittaessa henkilön omaisiin ja muihin hänelle läheisiin henkilöihin siten kuin tässä laissa tarkemmin säädetään.</a:t>
            </a:r>
          </a:p>
          <a:p>
            <a:endParaRPr lang="fi-FI"/>
          </a:p>
          <a:p>
            <a:r>
              <a:rPr lang="fi-FI"/>
              <a:t>Osana vuoden 2015 peruspalveluiden arviointia selvitettiin lastensuojelulaitoksiin ja perhekoteihin sijoitettujen lasten perusopetuksen toteutumista. Selvityksen perusteella suurimmat haasteet sijoituslasten opetuksen järjestämisessä johtuvat lasten vaativan erityisen tuen tarpeesta ja siitä, että heidän ongelmistaan ei saada vastaanottavan kunnan opetustoimeen riittävästi tietoa. Kehittämisryhmä on kiinnittänyt huomiota tilanteisiin, joissa lastensuojelulain nojalla sijoitetun oppilaan oikeus saada perusopetusta ei ole toteutunut perusopetuslain mukaisesti (OKV/1154/1/2015). Asiaan on kiinnitetty huomiota myös lapsi- ja perhepalveluiden muutosohjelmassa.</a:t>
            </a:r>
          </a:p>
          <a:p>
            <a:r>
              <a:rPr lang="fi-FI"/>
              <a:t>	</a:t>
            </a:r>
          </a:p>
          <a:p>
            <a:r>
              <a:rPr lang="fi-FI"/>
              <a:t>On keskeistä, että sijoittavan ja vastaanottavan kunnan viranhaltijat vaihtavat keskenään riittävästi tietoja oppilaan opetuksen järjestämiseksi. </a:t>
            </a:r>
          </a:p>
          <a:p>
            <a:endParaRPr lang="fi-FI"/>
          </a:p>
          <a:p>
            <a:r>
              <a:rPr lang="fi-FI"/>
              <a:t>Yhteistyön kehittämisessä voidaan hyödyntää Pesäpuu ry:n SISUKAS -mallia, joka tarjoaa työkaluja alakouluikäisten sijoitettujen lasten koulunkäynnin ja </a:t>
            </a:r>
            <a:r>
              <a:rPr lang="fi-FI" err="1"/>
              <a:t>psykososiaalisen</a:t>
            </a:r>
            <a:r>
              <a:rPr lang="fi-FI"/>
              <a:t> hyvinvoinnin varhaiseen tukemiseen, suojaavien tekijöiden vahvistamiseen sekä monitoimijaisen yhteistyön haastaviin solmukohtiin www.sijoitettulapsikoulussa.fi.</a:t>
            </a:r>
          </a:p>
          <a:p>
            <a:r>
              <a:rPr lang="fi-FI"/>
              <a:t>Vuoden 2017 aikana opetus- ja kulttuuriministeriö sekä </a:t>
            </a:r>
            <a:r>
              <a:rPr lang="fi-FI" err="1"/>
              <a:t>sosiaali</a:t>
            </a:r>
            <a:r>
              <a:rPr lang="fi-FI"/>
              <a:t>- ja terveysministeriö ja Kuntaliitto ohjeistavat kodin ulkopuolelle sijoitettujen oppivelvollisuusikäisten perusopetuksen järjestämisestä valtakunnallisesti, jotta oikeus saada perusopetusta ei vaarantuisi. </a:t>
            </a:r>
          </a:p>
          <a:p>
            <a:endParaRPr lang="fi-FI"/>
          </a:p>
          <a:p>
            <a:endParaRPr lang="fi-FI"/>
          </a:p>
          <a:p>
            <a:r>
              <a:rPr lang="fi-FI"/>
              <a:t>Kehitetään sivistys-, </a:t>
            </a:r>
            <a:r>
              <a:rPr lang="fi-FI" err="1"/>
              <a:t>sosiaali</a:t>
            </a:r>
            <a:r>
              <a:rPr lang="fi-FI"/>
              <a:t>- ja terveystoimen yhteistyökäytäntöjä tukea tarvitsevien oppilaiden osalta.</a:t>
            </a:r>
          </a:p>
          <a:p>
            <a:r>
              <a:rPr lang="fi-FI"/>
              <a:t>Koulujen ja lastensuojeluviranomaisten yhteistyötä on kehitettävä niin, että saadaan yhteiset linjaukset arvioitaessa ja päätettäessä tarvittavista tukitoimista ja voidaan sopia työn- ja vastuunjaosta. On hyvin paljon tilanteita, joissa koulu kokee, että vaikka on tehty lukuisia lastensuojeluilmoituksia, oppilas ja perhe eivät ole saaneet tarvittavaa ja riittävää tukea. Toisaalta lastensuojelussa nähdään, että koulu on tehnyt ilmoituksia liian helposti. Yhteisiä linjauksia tarvitaan esimerkiksi siihen, milloin ja missä tilanteissa oppilaan jatkuneisiin poissaoloihin tarvitaan lastensuojelun toimenpiteitä tai oppilas ja perhe tarvitsevat ohjausta terveydenhuollon palvelujen piiriin. </a:t>
            </a:r>
          </a:p>
          <a:p>
            <a:r>
              <a:rPr lang="fi-FI"/>
              <a:t>	Terveydenhuollon palvelut, kuten terapiat ja kuntoutus tukevat oppilaan arkea ja siten 	myös koulunkäyntiä. Riittävän varhainen tuki on myös niiden osalta tärkeää. On 	tilanteita, että nämä palvelut tulevat koulunkäynnin 	kannalta liian myöhäisessä 	vaiheessa, jolloin oppilaan koulunkäynnin vaikeudet ovat jo ehtineet kasaantua. 	Tästä esimerkkinä vaikkapa neuropsykiatrisen ns. </a:t>
            </a:r>
            <a:r>
              <a:rPr lang="fi-FI" err="1"/>
              <a:t>Nepsy</a:t>
            </a:r>
            <a:r>
              <a:rPr lang="fi-FI"/>
              <a:t>-valmennuksen aloittaminen 	vasta yläkoulun päättövaiheessa.</a:t>
            </a: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04515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828040" indent="635" algn="just">
              <a:lnSpc>
                <a:spcPct val="150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Tämä on hieman muuttunut –katso raportti!</a:t>
            </a:r>
          </a:p>
          <a:p>
            <a:pPr marL="828040" indent="635" algn="just">
              <a:lnSpc>
                <a:spcPct val="150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Koulujen ja lastensuojeluviranomaisten yhteistyötä on kehitettävä niin, että saadaan yhteiset linjaukset arvioitaessa ja päätettäessä tarvittavista tukitoimista ja voidaan sopia työn- ja vastuunjaosta. On hyvin paljon tilanteita, joissa koulu kokee, että vaikka on tehty lukuisia lastensuojeluilmoituksia, oppilas ja perhe eivät ole saaneet tarvittavaa ja riittävää tukea. Toisaalta lastensuojelussa nähdään, että koulu on tehnyt ilmoituksia liian helposti. Yhteisiä linjauksia tarvitaan esimerkiksi siihen, milloin ja missä tilanteissa oppilaan jatkuneisiin poissaoloihin tarvitaan lastensuojelun toimenpiteitä tai oppilas ja perhe tarvitsevat ohjausta terveydenhuollon palvelujen piiriin. </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	Terveydenhuollon palvelut, kuten t</a:t>
            </a:r>
            <a:r>
              <a:rPr lang="fi-FI">
                <a:latin typeface="Times New Roman" panose="02020603050405020304" pitchFamily="18" charset="0"/>
                <a:ea typeface="Calibri" panose="020F0502020204030204" pitchFamily="34" charset="0"/>
                <a:cs typeface="Times New Roman" panose="02020603050405020304" pitchFamily="18" charset="0"/>
              </a:rPr>
              <a:t>erapiat ja kuntoutus tukevat oppilaan arkea ja siten 	myös koulunkäyntiä. Riittävän varhainen tuki on myös niiden osalta tärkeää. On 	tilanteita, että nämä palvelut tulevat koulunkäynnin 	kannalta liian myöhäisessä 	vaiheessa, jolloin oppilaan koulunkäynnin vaikeudet ovat jo ehtineet kasaantua. 	Tästä esimerkkinä vaikkapa neuropsykiatrisen ns. </a:t>
            </a:r>
            <a:r>
              <a:rPr lang="fi-FI" err="1">
                <a:latin typeface="Times New Roman" panose="02020603050405020304" pitchFamily="18" charset="0"/>
                <a:ea typeface="Calibri" panose="020F0502020204030204" pitchFamily="34" charset="0"/>
                <a:cs typeface="Times New Roman" panose="02020603050405020304" pitchFamily="18" charset="0"/>
              </a:rPr>
              <a:t>Nepsy</a:t>
            </a:r>
            <a:r>
              <a:rPr lang="fi-FI">
                <a:latin typeface="Times New Roman" panose="02020603050405020304" pitchFamily="18" charset="0"/>
                <a:ea typeface="Calibri" panose="020F0502020204030204" pitchFamily="34" charset="0"/>
                <a:cs typeface="Times New Roman" panose="02020603050405020304" pitchFamily="18" charset="0"/>
              </a:rPr>
              <a:t>-valmennuksen aloittaminen 	vasta yläkoulun päättövaiheessa.</a:t>
            </a:r>
            <a:endParaRPr lang="fi-FI">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1000"/>
              </a:spcAft>
            </a:pPr>
            <a:r>
              <a:rPr lang="fi-FI" b="1" i="1">
                <a:latin typeface="Times New Roman" panose="02020603050405020304" pitchFamily="18" charset="0"/>
                <a:ea typeface="Calibri" panose="020F0502020204030204" pitchFamily="34" charset="0"/>
                <a:cs typeface="Calibri" panose="020F0502020204030204" pitchFamily="34"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49926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828040" algn="just">
              <a:lnSpc>
                <a:spcPct val="115000"/>
              </a:lnSpc>
              <a:spcAft>
                <a:spcPts val="10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VETURI-tutkimus- ja kehittämishankkeessa (2012-2015) kerättiin kansallisesti useilla tavoilla tietoja vaativan erityisen tuen toteuttamisesta ja toteutumisesta. Tulokset osoittivat muun muassa, että opettajien kelpoisuuksissa, opetusjärjestelyissä (mm. opetusryhmävalinnat, opetusmenetelmät), integraation ja inkluusion toteuttamisessa, erityisen tuen päätöksissä (määrät, perusteet) sekä moniammatillisen työn toteuttamisessa oli suuria kunta- ja koulukohtaisia eroja. Huolestuttavan vähän havaintoja saatiin esimerkiksi oppimisen tavoitteiden asettamisesta, vaikka vastaajien mukaan opetusta ohjaa eniten oppilaan tarvitsema tuki, sen määrä tai laatu. HOJKS, joka on eräs erityisen tuen tärkeimmistä työkaluista näyttäytyi tulosten mukaan pääosin vain ”paperityönä”, ei oppilaan oppimisen ja opettajan pedagogisen työn apuna, jollaiseksi sitä tulisi kehittää. Toiminta-alueittain järjestettävässä opetuksessa ei ollut havaittavissa kansallisten pedagogisten kehittämishankkeiden (esim. kelpo) tuloksia, vaan opetusta toteutettiin usein varsin konservatiivisin menetelmin ilman tavoitteellista oppimista. Mainintoja erityisen tuen päätöksen purkamisesta ei tuloksissa tullut esille. Opinto-ohjauksen vähäisyys näkyi erityisesti kehitysvammaisten oppilaiden opetuksessa, joka saattaa vaikuttaa jatko-opintoihin ohjautumisen sijasta päiväkeskustyöhön tai eläkkeelle.</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Monivuotisella</a:t>
            </a:r>
            <a:r>
              <a:rPr lang="fi-FI" sz="1200" b="1">
                <a:effectLst/>
                <a:latin typeface="Times New Roman" panose="02020603050405020304" pitchFamily="18" charset="0"/>
                <a:ea typeface="Calibri" panose="020F0502020204030204" pitchFamily="34" charset="0"/>
                <a:cs typeface="Times New Roman" panose="02020603050405020304" pitchFamily="18" charset="0"/>
              </a:rPr>
              <a:t> pitkittäistutkimuksella </a:t>
            </a:r>
            <a:r>
              <a:rPr lang="fi-FI" sz="1200">
                <a:effectLst/>
                <a:latin typeface="Times New Roman" panose="02020603050405020304" pitchFamily="18" charset="0"/>
                <a:ea typeface="Calibri" panose="020F0502020204030204" pitchFamily="34" charset="0"/>
                <a:cs typeface="Times New Roman" panose="02020603050405020304" pitchFamily="18" charset="0"/>
              </a:rPr>
              <a:t>kartoitetaan vaativan erityisen tuen toteuttamista ja toteutumista,</a:t>
            </a:r>
            <a:r>
              <a:rPr lang="fi-FI" sz="1200" b="1">
                <a:effectLst/>
                <a:latin typeface="Times New Roman" panose="02020603050405020304" pitchFamily="18" charset="0"/>
                <a:ea typeface="Calibri" panose="020F0502020204030204" pitchFamily="34" charset="0"/>
                <a:cs typeface="Times New Roman" panose="02020603050405020304" pitchFamily="18" charset="0"/>
              </a:rPr>
              <a:t> </a:t>
            </a:r>
            <a:r>
              <a:rPr lang="fi-FI" sz="1200">
                <a:effectLst/>
                <a:latin typeface="Times New Roman" panose="02020603050405020304" pitchFamily="18" charset="0"/>
                <a:ea typeface="Calibri" panose="020F0502020204030204" pitchFamily="34" charset="0"/>
                <a:cs typeface="Times New Roman" panose="02020603050405020304" pitchFamily="18" charset="0"/>
              </a:rPr>
              <a:t>tuen laatua ja vaikuttavuutta varhaiskasvatuksessa, ja </a:t>
            </a:r>
            <a:r>
              <a:rPr lang="fi-FI" sz="1200" err="1">
                <a:effectLst/>
                <a:latin typeface="Times New Roman" panose="02020603050405020304" pitchFamily="18" charset="0"/>
                <a:ea typeface="Calibri" panose="020F0502020204030204" pitchFamily="34" charset="0"/>
                <a:cs typeface="Times New Roman" panose="02020603050405020304" pitchFamily="18" charset="0"/>
              </a:rPr>
              <a:t>esi</a:t>
            </a:r>
            <a:r>
              <a:rPr lang="fi-FI" sz="1200">
                <a:effectLst/>
                <a:latin typeface="Times New Roman" panose="02020603050405020304" pitchFamily="18" charset="0"/>
                <a:ea typeface="Calibri" panose="020F0502020204030204" pitchFamily="34" charset="0"/>
                <a:cs typeface="Times New Roman" panose="02020603050405020304" pitchFamily="18" charset="0"/>
              </a:rPr>
              <a:t>- ja perusopetuksessa</a:t>
            </a:r>
            <a:r>
              <a:rPr lang="fi-FI" sz="1200" b="1">
                <a:effectLst/>
                <a:latin typeface="Times New Roman" panose="02020603050405020304" pitchFamily="18" charset="0"/>
                <a:ea typeface="Calibri" panose="020F0502020204030204" pitchFamily="34" charset="0"/>
                <a:cs typeface="Times New Roman" panose="02020603050405020304" pitchFamily="18" charset="0"/>
              </a:rPr>
              <a:t>. </a:t>
            </a:r>
            <a:r>
              <a:rPr lang="fi-FI" sz="1200">
                <a:effectLst/>
                <a:latin typeface="Times New Roman" panose="02020603050405020304" pitchFamily="18" charset="0"/>
                <a:ea typeface="Calibri" panose="020F0502020204030204" pitchFamily="34" charset="0"/>
                <a:cs typeface="Times New Roman" panose="02020603050405020304" pitchFamily="18" charset="0"/>
              </a:rPr>
              <a:t>Tutkimuksessa tulee hyödyntää kaikki vaativaan erityiseen tukeen liittyvä data, jota jo kerätään eri tahoilla (Tilastokeskus, Valtiontalouden tarkastusvirasto, Opetushallitus, Terveyden ja hyvinvoinnin laitos, Aluehallintovirastot jne.)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sz="1200">
                <a:effectLst/>
                <a:latin typeface="Times New Roman" panose="02020603050405020304" pitchFamily="18" charset="0"/>
                <a:ea typeface="Calibri" panose="020F0502020204030204" pitchFamily="34" charset="0"/>
                <a:cs typeface="Calibri" panose="020F0502020204030204" pitchFamily="34" charset="0"/>
              </a:rPr>
              <a:t>Pitkittäistutkimusaineistoon kuuluvaksi osa-aineistoksi on tarpeen </a:t>
            </a:r>
            <a:r>
              <a:rPr lang="fi-FI" sz="1200" b="1">
                <a:effectLst/>
                <a:latin typeface="Times New Roman" panose="02020603050405020304" pitchFamily="18" charset="0"/>
                <a:ea typeface="Calibri" panose="020F0502020204030204" pitchFamily="34" charset="0"/>
                <a:cs typeface="Calibri" panose="020F0502020204030204" pitchFamily="34" charset="0"/>
              </a:rPr>
              <a:t>vuosittain</a:t>
            </a:r>
            <a:r>
              <a:rPr lang="fi-FI" sz="1200">
                <a:effectLst/>
                <a:latin typeface="Times New Roman" panose="02020603050405020304" pitchFamily="18" charset="0"/>
                <a:ea typeface="Calibri" panose="020F0502020204030204" pitchFamily="34" charset="0"/>
                <a:cs typeface="Calibri" panose="020F0502020204030204" pitchFamily="34" charset="0"/>
              </a:rPr>
              <a:t> kartoittaa vaativaa erityistä tukea tarjoavien yksiköiden ja kuntien (muun muassa koulukotien koulut, Valteri-koulut, sairaalaopetus ja Elmeri-koulut sekä kuntien peruskoulut, joiden alueella toimii yksityisiä lastensuojelulaitoksia ja yksiköitä, joissa on oppivelvollisuusikäisiä kuntoutus- tai tutkimusjaksoilla) oppilaiden opetuksen perusopetuslain mukainen toteutuminen. </a:t>
            </a:r>
          </a:p>
          <a:p>
            <a:pPr marL="1656080" algn="just">
              <a:lnSpc>
                <a:spcPct val="115000"/>
              </a:lnSpc>
              <a:spcAft>
                <a:spcPts val="1000"/>
              </a:spcAft>
            </a:pPr>
            <a:r>
              <a:rPr lang="fi-FI" sz="1200">
                <a:effectLst/>
                <a:latin typeface="Times New Roman" panose="02020603050405020304" pitchFamily="18" charset="0"/>
                <a:ea typeface="Calibri" panose="020F0502020204030204" pitchFamily="34" charset="0"/>
                <a:cs typeface="Calibri" panose="020F0502020204030204" pitchFamily="34" charset="0"/>
              </a:rPr>
              <a:t>Tulosten perusteella opetus- ja kulttuuriministeriö ja Opetushallitus arvioivat valtakunnallisesti vaativan erityisen tuen palveluiden saavutettavuutta. Palveluverkosto tukee ja täydentää kunnallisia oppimisen ja koulunkäynnin tuen palveluja.</a:t>
            </a:r>
          </a:p>
          <a:p>
            <a:pPr marL="1656080" algn="just">
              <a:lnSpc>
                <a:spcPct val="115000"/>
              </a:lnSpc>
              <a:spcAft>
                <a:spcPts val="1000"/>
              </a:spcAft>
            </a:pPr>
            <a:r>
              <a:rPr lang="fi-FI" sz="1200">
                <a:effectLst/>
                <a:latin typeface="Times New Roman" panose="02020603050405020304" pitchFamily="18" charset="0"/>
                <a:ea typeface="Calibri" panose="020F0502020204030204" pitchFamily="34" charset="0"/>
                <a:cs typeface="Calibri" panose="020F0502020204030204" pitchFamily="34" charset="0"/>
              </a:rPr>
              <a:t>Vaikka terveydentila sallisi, oppilaan oikeus saada opetusta opetussuunnitelman ja tuntijakoasetuksen mukaisesti ei kansallisesti toteudu.  (Tilannekartoituksella tarkoitetaan mm. kouluilta tietoja siitä, onko oppilaita esimerkiksi erotettu määräaikaisesti, onko hänellä lastensuojelun </a:t>
            </a:r>
            <a:r>
              <a:rPr lang="fi-FI" sz="1200" err="1">
                <a:effectLst/>
                <a:latin typeface="Times New Roman" panose="02020603050405020304" pitchFamily="18" charset="0"/>
                <a:ea typeface="Calibri" panose="020F0502020204030204" pitchFamily="34" charset="0"/>
                <a:cs typeface="Calibri" panose="020F0502020204030204" pitchFamily="34" charset="0"/>
              </a:rPr>
              <a:t>asiakkuus</a:t>
            </a:r>
            <a:r>
              <a:rPr lang="fi-FI" sz="1200">
                <a:effectLst/>
                <a:latin typeface="Times New Roman" panose="02020603050405020304" pitchFamily="18" charset="0"/>
                <a:ea typeface="Calibri" panose="020F0502020204030204" pitchFamily="34" charset="0"/>
                <a:cs typeface="Calibri" panose="020F0502020204030204" pitchFamily="34" charset="0"/>
              </a:rPr>
              <a:t> ja miten näiden oppilaiden opetus ja oppilashuoltopalvelut toteutuvat.)</a:t>
            </a:r>
          </a:p>
          <a:p>
            <a:pPr marL="1656080" algn="just">
              <a:lnSpc>
                <a:spcPct val="115000"/>
              </a:lnSpc>
              <a:spcAft>
                <a:spcPts val="1000"/>
              </a:spcAft>
            </a:pPr>
            <a:r>
              <a:rPr lang="fi-FI" sz="1200">
                <a:effectLst/>
                <a:latin typeface="Times New Roman" panose="02020603050405020304" pitchFamily="18" charset="0"/>
                <a:ea typeface="Calibri" panose="020F0502020204030204" pitchFamily="34" charset="0"/>
                <a:cs typeface="Calibri" panose="020F0502020204030204" pitchFamily="34" charset="0"/>
              </a:rPr>
              <a:t>Terveyspalvelujen järjestämiseen tarvitaan Aluehallintoviraston lupa ja sosiaalipalvelujen järjestämiseen ilmoitus Aluehallintovirastoon. On ilmennyt, että oppivelvolliset, jotka ovat jopa useita kuukausia yhden lukuvuoden aikana tutkimus- ja kuntoutusjaksoilla esimerkiksi kehitysvammapsykiatrian yksiköissä, eivät saa koko aikana opetusta, vaan heille on kirjoitettu sairauslomaa jaksojen ajalle. </a:t>
            </a: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4204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Muuttunut hieman!</a:t>
            </a:r>
          </a:p>
          <a:p>
            <a:endParaRPr lang="fi-FI"/>
          </a:p>
          <a:p>
            <a:r>
              <a:rPr lang="fi-FI"/>
              <a:t>Nivelvaiheen suunnittelu aloitetaan jo seitsemännen vuosiluokan aikana. Kolmiportaisen tuen ohella joustavat ratkaisut korostuvat.</a:t>
            </a:r>
          </a:p>
          <a:p>
            <a:r>
              <a:rPr lang="fi-FI"/>
              <a:t>Yhdenvertaisuuslaki (325/2014) korostaa kohtuullisten mukautusten toteuttamista vammaisen | vaativan erityisen tuen opiskelijan koulutuksen järjestämisessä.</a:t>
            </a:r>
          </a:p>
          <a:p>
            <a:r>
              <a:rPr lang="fi-FI"/>
              <a:t>Oppilailla, joilla on vaativan erityisen tuen tarpeita, on oltava mahdollisuus opinto-ohjaukseen ja työhönvalmennukseen. Opinto-ohjausta tulee vahvistaa jo perusopetuksessa ja sen tulee jatkua koko toisen asteen ajan. </a:t>
            </a:r>
          </a:p>
          <a:p>
            <a:r>
              <a:rPr lang="fi-FI"/>
              <a:t>Työhönvalmennusta järjestävät kunnat ja kuntayhtymät, TE-toimistot ja Kela.</a:t>
            </a:r>
          </a:p>
          <a:p>
            <a:r>
              <a:rPr lang="fi-FI"/>
              <a:t>Toisen asteen koulutuksen hakumenettely tulee olla saavutettava myös vaativan erityisen tuen oppilaille.</a:t>
            </a:r>
          </a:p>
          <a:p>
            <a:r>
              <a:rPr lang="fi-FI"/>
              <a:t>Erityisen tuen ja vaativan erityisen tuen resursointia myös muualle kuin erityistehtävän saaneisiin oppilaitoksiin tulee laajentaa: vammaisilla | vaativan erityisen tuen opiskelijoilla pitää tuen tarpeestaan huolimatta olla lähtökohtaisesti yhdenvertaiset kouluttautumismahdollisuudet kuin muilla. </a:t>
            </a:r>
          </a:p>
          <a:p>
            <a:r>
              <a:rPr lang="fi-FI"/>
              <a:t>Ammatillisen koulutuksen ja lukiokoulutuksen toteuttamista kaikille sopivan suunnittelun lähtökohdista tulee edistää </a:t>
            </a:r>
          </a:p>
          <a:p>
            <a:r>
              <a:rPr lang="fi-FI"/>
              <a:t>Ammatillisessa koulutuksessa ja lukiokoulutuksessa tulee toteuttaa vammaisten | vaativan erityisen tuen opiskelijoiden tarvitsemia kohtuullisia mukautuksia ja tietoisuutta kohtuullisten mukautusten mahdollisuuksista tulee lisätä. </a:t>
            </a:r>
          </a:p>
          <a:p>
            <a:r>
              <a:rPr lang="fi-FI"/>
              <a:t>Edellä mainittu edellyttää, että lukiolaissa säädetään opiskelijan oikeudesta saada erityisopetusta. </a:t>
            </a:r>
          </a:p>
          <a:p>
            <a:r>
              <a:rPr lang="fi-FI"/>
              <a:t>Tutkinnonosien suorittaneiden opiskelijoiden opiskelu- ja työllistymismahdollisuuksia on selkiytettävä ja selvitettävä. Tutkintojärjestelmän sääntelyn keventäminen ei saa heikentää vertailukelpoisuutta eri oppilaitoksista samalla tutkintonimikkeellä valmistuneiden kesken. </a:t>
            </a:r>
          </a:p>
          <a:p>
            <a:r>
              <a:rPr lang="fi-FI"/>
              <a:t>Tuetun oppisopimuskoulutuksen käyttöä vaativaa erityistä tukea tarvitsevien ja vammaisten henkilöiden kouluttautumisessa ammattiin on kehitettävä ja selvitettävä. Mallia on laajennettava nykyistä useammille koulutustasoille ja -aloille.</a:t>
            </a:r>
          </a:p>
          <a:p>
            <a:r>
              <a:rPr lang="fi-FI"/>
              <a:t>Työhön ja itsenäiseen elämään valmentavan koulutuksen (</a:t>
            </a:r>
            <a:r>
              <a:rPr lang="fi-FI" err="1"/>
              <a:t>Telma</a:t>
            </a:r>
            <a:r>
              <a:rPr lang="fi-FI"/>
              <a:t>) tulee mahdollistaa joustava siirtyminen esimerkiksi valmentavaan ammatilliseen koulutukseen (Valmaan) tai osatutkinnon suorittamiseen. </a:t>
            </a:r>
            <a:r>
              <a:rPr lang="fi-FI" err="1"/>
              <a:t>Telman</a:t>
            </a:r>
            <a:r>
              <a:rPr lang="fi-FI"/>
              <a:t> tavoitteena tulee olla opiskelijan yksilöllisiin vahvuuksiin ja kiinnostuksen kohteisiin perustavan koulutus- ja työelämäpolun löytyminen.</a:t>
            </a:r>
          </a:p>
          <a:p>
            <a:r>
              <a:rPr lang="fi-FI"/>
              <a:t>Ammatilliseen koulutukseen valmentavan koulutuksen (Valma) tavoitteita tulee kirkastaa ja se tulee mahdollistaa joustavasti vammaisille opiskelijoille. Ammatilliseen koulutukseen valmentavan koulutuksen tulee antaa opiskelijoille valmiudet hakeutua ammatilliseen tutkintokoulutukseen sekä vahvistaa opiskelijoiden edellytyksiä suorittaa ammatillinen tutkinto.</a:t>
            </a: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7661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indent="828040" algn="just">
              <a:lnSpc>
                <a:spcPct val="115000"/>
              </a:lnSpc>
              <a:spcAft>
                <a:spcPts val="1000"/>
              </a:spcAft>
            </a:pPr>
            <a:r>
              <a:rPr lang="fi-FI" sz="1200" b="1">
                <a:effectLst/>
                <a:latin typeface="Times New Roman" panose="02020603050405020304" pitchFamily="18" charset="0"/>
                <a:ea typeface="Calibri" panose="020F0502020204030204" pitchFamily="34" charset="0"/>
                <a:cs typeface="Times New Roman" panose="02020603050405020304" pitchFamily="18" charset="0"/>
              </a:rPr>
              <a:t>Opettajien ja opinto-ohjaajien peruskoulutus:</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2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Kaikkien opettajaopiskelijoiden opetusharjoittelukohteiden ja niissä tapahtuvan ohjauksen tulee varmistaa, että opiskelijat saavat realistiset valmiudet aloittaa opintojen jälkeinen työskentely koulussa. Opettajat kaipaavat käytännön neuvoja ja harjoittelua erityisen tuen oppilaiden kanssa toimimiseen.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Opettajankoulutuksessa opintojen aikana suositellaan yhteistyötä psykologian- ja sosiaalitieteiden kanssa. Yhteiset opintosisällöt ja – tehtävät käynnistävät luonnollisen yhteistyön esim. yhteisöllisen oppilas- ja opiskeluhuollon kehittämiseen ja sen käytäntöihin.</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2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Erityisopettajakoulutuksessa varmistetaan vaativan erityisen tuen opintojen osuus painottaen varhaista havainnointia ja interventioita. On tarpeen myös vahvistaa </a:t>
            </a:r>
            <a:r>
              <a:rPr lang="fi-FI" sz="1200" err="1">
                <a:effectLst/>
                <a:latin typeface="Times New Roman" panose="02020603050405020304" pitchFamily="18" charset="0"/>
                <a:ea typeface="Calibri" panose="020F0502020204030204" pitchFamily="34" charset="0"/>
                <a:cs typeface="Times New Roman" panose="02020603050405020304" pitchFamily="18" charset="0"/>
              </a:rPr>
              <a:t>konsultatiivisen</a:t>
            </a:r>
            <a:r>
              <a:rPr lang="fi-FI" sz="1200">
                <a:effectLst/>
                <a:latin typeface="Times New Roman" panose="02020603050405020304" pitchFamily="18" charset="0"/>
                <a:ea typeface="Calibri" panose="020F0502020204030204" pitchFamily="34" charset="0"/>
                <a:cs typeface="Times New Roman" panose="02020603050405020304" pitchFamily="18" charset="0"/>
              </a:rPr>
              <a:t> työotteen osaamista.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457200" algn="just">
              <a:lnSpc>
                <a:spcPct val="115000"/>
              </a:lnSpc>
              <a:spcAft>
                <a:spcPts val="12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Opinto-ohjaajakoulutukseen tulee lisätä erityispedagogiikan sisältöjä sekä osaamista vaativaan erityiseen tukeen liittyen.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1000"/>
              </a:spcAft>
            </a:pPr>
            <a:r>
              <a:rPr lang="fi-FI" sz="1200" b="1">
                <a:effectLst/>
                <a:latin typeface="Times New Roman" panose="02020603050405020304" pitchFamily="18" charset="0"/>
                <a:ea typeface="Calibri" panose="020F0502020204030204" pitchFamily="34" charset="0"/>
                <a:cs typeface="Calibri" panose="020F0502020204030204" pitchFamily="34" charset="0"/>
              </a:rPr>
              <a:t>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457200" indent="370840" algn="just">
              <a:lnSpc>
                <a:spcPct val="115000"/>
              </a:lnSpc>
              <a:spcAft>
                <a:spcPts val="1000"/>
              </a:spcAft>
            </a:pPr>
            <a:r>
              <a:rPr lang="fi-FI" sz="1200" b="1">
                <a:effectLst/>
                <a:latin typeface="Times New Roman" panose="02020603050405020304" pitchFamily="18" charset="0"/>
                <a:ea typeface="Calibri" panose="020F0502020204030204" pitchFamily="34" charset="0"/>
                <a:cs typeface="Calibri" panose="020F0502020204030204" pitchFamily="34" charset="0"/>
              </a:rPr>
              <a:t>Täydennys- ja muu lisäkoulutus: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Opettajien ja muiden oppilaan | opiskelijan kanssa työskentelevien ammattilaisten täydennyskoulutuksessa  on painotettava pedagogisen ohjaamisen ja työn substanssin osaamista.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Sivistysjohdon ja rehtoreiden osaamista tuen järjestämisessä vahvistetaan kehittämällä johtamisen koulutuksia.</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2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Opettajankouluttajien osaamisen säännöllisestä päivittämisestä huolehditaan opetus- ja kulttuuriministeriön opettajankoulutuksen kehittämisohjelman mukaisesti. </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50000"/>
              </a:lnSpc>
              <a:spcAft>
                <a:spcPts val="1000"/>
              </a:spcAft>
            </a:pPr>
            <a:r>
              <a:rPr lang="fi-FI" sz="1200">
                <a:effectLst/>
                <a:latin typeface="Times New Roman" panose="02020603050405020304" pitchFamily="18" charset="0"/>
                <a:ea typeface="Calibri" panose="020F0502020204030204" pitchFamily="34" charset="0"/>
                <a:cs typeface="Times New Roman" panose="02020603050405020304" pitchFamily="18" charset="0"/>
              </a:rPr>
              <a:t>Vaativien ryhmien muodollisesti kelpoisista erityisopettajista, erityisluokanopettajista ja kehitysvammaisten erityisopettajista on pulaa. Opetustoimessa työskentelee monenlaista koulutusta ja kokemusta omaavia asiantuntijoita, joilta puuttuu muodollinen kelpoisuus</a:t>
            </a:r>
            <a:r>
              <a:rPr lang="fi-FI"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i-FI" sz="1200">
                <a:effectLst/>
                <a:latin typeface="Times New Roman" panose="02020603050405020304" pitchFamily="18" charset="0"/>
                <a:ea typeface="Calibri" panose="020F0502020204030204" pitchFamily="34" charset="0"/>
                <a:cs typeface="Times New Roman" panose="02020603050405020304" pitchFamily="18" charset="0"/>
              </a:rPr>
              <a:t>Tarvitaan muodollisen kelpoisuuden tuottavia räätälöityjä opettajakoulutuksia, joita toteutetaan erillisellä määrärahalla </a:t>
            </a:r>
            <a:r>
              <a:rPr lang="fi-FI" sz="1200" err="1">
                <a:effectLst/>
                <a:latin typeface="Times New Roman" panose="02020603050405020304" pitchFamily="18" charset="0"/>
                <a:ea typeface="Calibri" panose="020F0502020204030204" pitchFamily="34" charset="0"/>
                <a:cs typeface="Times New Roman" panose="02020603050405020304" pitchFamily="18" charset="0"/>
              </a:rPr>
              <a:t>tiettyinä</a:t>
            </a:r>
            <a:r>
              <a:rPr lang="fi-FI" sz="1200">
                <a:effectLst/>
                <a:latin typeface="Times New Roman" panose="02020603050405020304" pitchFamily="18" charset="0"/>
                <a:ea typeface="Calibri" panose="020F0502020204030204" pitchFamily="34" charset="0"/>
                <a:cs typeface="Times New Roman" panose="02020603050405020304" pitchFamily="18" charset="0"/>
              </a:rPr>
              <a:t> aikoina, ei kuitenkaan vuosittain.</a:t>
            </a:r>
            <a:endParaRPr lang="fi-FI" sz="1200">
              <a:effectLst/>
              <a:latin typeface="Times New Roman" panose="02020603050405020304" pitchFamily="18" charset="0"/>
              <a:ea typeface="Calibri" panose="020F0502020204030204" pitchFamily="34" charset="0"/>
              <a:cs typeface="Calibri" panose="020F0502020204030204" pitchFamily="34" charset="0"/>
            </a:endParaRP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915800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just">
              <a:lnSpc>
                <a:spcPct val="115000"/>
              </a:lnSpc>
              <a:spcAft>
                <a:spcPts val="1000"/>
              </a:spcAft>
            </a:pP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Muuttunut hieman!</a:t>
            </a:r>
          </a:p>
          <a:p>
            <a:pPr algn="just">
              <a:lnSpc>
                <a:spcPct val="115000"/>
              </a:lnSpc>
              <a:spcAft>
                <a:spcPts val="1000"/>
              </a:spcAft>
            </a:pP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Koulukuntoisuus termi korvataan käsitteellä koulunkäyntikyky.</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Aft>
                <a:spcPts val="1000"/>
              </a:spcAft>
            </a:pPr>
            <a:r>
              <a:rPr lang="fi-FI">
                <a:solidFill>
                  <a:srgbClr val="000000"/>
                </a:solidFill>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Koulunkäyntikykyä ei ole mielekästä arvioida pelkästään sairauden, diagnoosin tai käyttäytymisen perusteella, vaan on otettava huomioon myös toimintaympäristö.</a:t>
            </a: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Koulukuntoisuuteen vaikuttavat välillisesti myös koulun toimintakulttuuri ja siihen liittyvät asenteet</a:t>
            </a:r>
            <a:r>
              <a:rPr lang="fi-FI">
                <a:latin typeface="Times New Roman" panose="02020603050405020304" pitchFamily="18" charset="0"/>
                <a:ea typeface="Times New Roman" panose="02020603050405020304" pitchFamily="18" charset="0"/>
                <a:cs typeface="Times New Roman" panose="02020603050405020304" pitchFamily="18" charset="0"/>
              </a:rPr>
              <a:t> sekä opetushenkilöstön pedagoginen osaaminen ja oppilaan tilanteeseen sopivien toimintamallien hallinta. Kehittämisryhmä korostaa koulun toimintakulttuurin ja -ympäristön vahvistamista ja </a:t>
            </a:r>
            <a:r>
              <a:rPr lang="fi-FI" strike="sngStrike">
                <a:latin typeface="Times New Roman" panose="02020603050405020304" pitchFamily="18" charset="0"/>
                <a:ea typeface="Times New Roman" panose="02020603050405020304" pitchFamily="18" charset="0"/>
                <a:cs typeface="Times New Roman" panose="02020603050405020304" pitchFamily="18" charset="0"/>
              </a:rPr>
              <a:t>konservatiivisen</a:t>
            </a:r>
            <a:r>
              <a:rPr lang="fi-FI">
                <a:latin typeface="Times New Roman" panose="02020603050405020304" pitchFamily="18" charset="0"/>
                <a:ea typeface="Times New Roman" panose="02020603050405020304" pitchFamily="18" charset="0"/>
                <a:cs typeface="Times New Roman" panose="02020603050405020304" pitchFamily="18" charset="0"/>
              </a:rPr>
              <a:t> oppilaan poislähettämisen kulttuurin toimintatapojen hylkäämistä. Koulukuntoisuuden määrittelyssä tarvitaan tiivistä yhteistyötä oppilaan ja huoltajan kanssa. Opetustoimen lisäksi tarvitaan moniammatillista yhteistyötä ainakin </a:t>
            </a:r>
            <a:r>
              <a:rPr lang="fi-FI" err="1">
                <a:latin typeface="Times New Roman" panose="02020603050405020304" pitchFamily="18" charset="0"/>
                <a:ea typeface="Times New Roman" panose="02020603050405020304" pitchFamily="18" charset="0"/>
                <a:cs typeface="Times New Roman" panose="02020603050405020304" pitchFamily="18" charset="0"/>
              </a:rPr>
              <a:t>sosiaali</a:t>
            </a:r>
            <a:r>
              <a:rPr lang="fi-FI">
                <a:latin typeface="Times New Roman" panose="02020603050405020304" pitchFamily="18" charset="0"/>
                <a:ea typeface="Times New Roman" panose="02020603050405020304" pitchFamily="18" charset="0"/>
                <a:cs typeface="Times New Roman" panose="02020603050405020304" pitchFamily="18" charset="0"/>
              </a:rPr>
              <a:t>- ja terveydenhuollon toimijoiden kanssa. </a:t>
            </a:r>
            <a:endParaRPr lang="fi-FI">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Koulunkäyntikyvyn | koulukuntoisuuden arviointiprosessi käynnistetään moniammatillisesti viipymättä kun signaaleja arvioinnin tarpeesta ilmenee, esimerkiksi heti, kun oppilaalle alkaa kertyä epäselviä poissaoloja tai akuutissa väkivalta- tai muussa kriisitilanteessa tai niiden uhatessa. Moniammatillisella arviointiprosessilla tarkoitetaan taulukon </a:t>
            </a:r>
            <a:r>
              <a:rPr lang="fi-FI">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x</a:t>
            </a:r>
            <a:r>
              <a:rPr lang="fi-FI">
                <a:latin typeface="Times New Roman" panose="02020603050405020304" pitchFamily="18" charset="0"/>
                <a:ea typeface="Times New Roman" panose="02020603050405020304" pitchFamily="18" charset="0"/>
                <a:cs typeface="Times New Roman" panose="02020603050405020304" pitchFamily="18" charset="0"/>
              </a:rPr>
              <a:t> mukaista kolmitahoista arviointia, jossa arvioidaan 1) oppilaan vointi, 2) koulun ja ryhmän tilanne sekä 3) muiden tahojen järjestämä tuki. Koulun ja ryhmän tilanteen arvioinnissa suositaan ryhmän ulkopuolisen toimijan suorittamaa havainnointia. Arvioinnin tulosten perusteella suunnitellaan</a:t>
            </a: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ja </a:t>
            </a:r>
            <a:r>
              <a:rPr lang="fi-FI"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vastuutetaan</a:t>
            </a: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tarvittavat jatkotoimenpiteet. </a:t>
            </a:r>
            <a:endParaRPr lang="fi-FI">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Arvioinnin pohjalta tulee tehdä suunnitelma, jossa sovitaan käytännön toimenpiteistä ja työnjaosta eri toimijoiden kesken. Lisäksi on sovittava, miten oppilaan tilannetta seurataan ja milloin tilannetta arvioidaan. Ensisijaisena tavoitteena on rauhoittaa ja </a:t>
            </a:r>
            <a:r>
              <a:rPr lang="fi-FI">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vakauttaa koulunkäyntitilanne sekä </a:t>
            </a: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varmistaa oppilaan oikeus saada opetussuunnitelman mukaista opetusta jokaisena koulupäivänä. Arviointiprosessin aikana oppilaan opetus voidaan järjestää erityisin opetusjärjestelyin (Perusopetuslaki 18§) </a:t>
            </a:r>
            <a:r>
              <a:rPr lang="fi-FI"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Huomioidaan myös vuosiluokkiin sitomattoman opetuksen järjestämismahdollisuudet</a:t>
            </a: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(ks. perusopetuksen opetussuunnitelman perusteet) </a:t>
            </a:r>
            <a:endParaRPr lang="fi-FI">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Jos oppilaalla on paljon poissaoloja, ensimmäiseksi yritetään käynnistää koulunkäynti. Tällöin on mietittävä, miten oppiminen onnistuu, tarvitaanko lyhennettyjä koulupäiviä, erityisopettajan tukea, yksin vai yhdessä oppimista ja tämän rinnalla useimmiten myös </a:t>
            </a:r>
            <a:r>
              <a:rPr lang="fi-FI"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sosiaali</a:t>
            </a:r>
            <a:r>
              <a:rPr lang="fi-FI">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ja terveystoimen toimenpiteitä.</a:t>
            </a:r>
            <a:endParaRPr lang="fi-FI">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Kun lapsella, oppilaalla tai opiskelijalla on neuvolan ja opiskeluhuollon ammattihenkilöiden arvion mukaan tarve päästä nopeutetussa menettelyssä mielenterveyspalveluihin, on hoidon tarpeen edellyttämät tutkimukset ja erikoislääkärin arviointi toteutettava </a:t>
            </a:r>
            <a:r>
              <a:rPr lang="fi-FI">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viipymättä</a:t>
            </a:r>
            <a:r>
              <a:rPr lang="fi-FI">
                <a:latin typeface="Times New Roman" panose="02020603050405020304" pitchFamily="18" charset="0"/>
                <a:ea typeface="Times New Roman" panose="02020603050405020304" pitchFamily="18"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Koulunkäynnin voi estää ainoastaan akuutti kriisitilanne, muu hyvin vahva psyykkisistä syistä johtuva toimintakyvyttömyys tai vakava somaattinen sairaus.</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Aft>
                <a:spcPts val="1000"/>
              </a:spcAft>
            </a:pPr>
            <a:r>
              <a:rPr lang="fi-FI" b="1" i="1">
                <a:latin typeface="Times New Roman" panose="02020603050405020304" pitchFamily="18" charset="0"/>
                <a:ea typeface="Calibri" panose="020F0502020204030204" pitchFamily="34"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15000"/>
              </a:lnSpc>
              <a:spcAft>
                <a:spcPts val="1000"/>
              </a:spcAft>
            </a:pPr>
            <a:r>
              <a:rPr lang="fi-FI">
                <a:solidFill>
                  <a:srgbClr val="FF0000"/>
                </a:solidFill>
                <a:latin typeface="Times New Roman" panose="02020603050405020304" pitchFamily="18" charset="0"/>
                <a:ea typeface="Calibri" panose="020F0502020204030204" pitchFamily="34" charset="0"/>
                <a:cs typeface="Calibri" panose="020F0502020204030204" pitchFamily="34"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1000"/>
              </a:spcAft>
            </a:pPr>
            <a:r>
              <a:rPr lang="fi-FI">
                <a:latin typeface="Times New Roman" panose="02020603050405020304" pitchFamily="18" charset="0"/>
                <a:ea typeface="Calibri" panose="020F0502020204030204" pitchFamily="34" charset="0"/>
                <a:cs typeface="Times New Roman" panose="02020603050405020304" pitchFamily="18" charset="0"/>
              </a:rPr>
              <a:t>TAULUKKO Koulukuntoisuuden | koulunkäyntikyvyn arvioinnin elementit. (Mukaillen </a:t>
            </a:r>
            <a:r>
              <a:rPr lang="fi-FI" err="1">
                <a:latin typeface="Times New Roman" panose="02020603050405020304" pitchFamily="18" charset="0"/>
                <a:ea typeface="Calibri" panose="020F0502020204030204" pitchFamily="34" charset="0"/>
                <a:cs typeface="Times New Roman" panose="02020603050405020304" pitchFamily="18" charset="0"/>
              </a:rPr>
              <a:t>Puustjärvi</a:t>
            </a:r>
            <a:r>
              <a:rPr lang="fi-FI">
                <a:latin typeface="Times New Roman" panose="02020603050405020304" pitchFamily="18" charset="0"/>
                <a:ea typeface="Calibri" panose="020F0502020204030204" pitchFamily="34" charset="0"/>
                <a:cs typeface="Times New Roman" panose="02020603050405020304" pitchFamily="18" charset="0"/>
              </a:rPr>
              <a:t> 2016).  </a:t>
            </a:r>
            <a:endParaRPr lang="fi-FI">
              <a:latin typeface="Times New Roman" panose="02020603050405020304" pitchFamily="18" charset="0"/>
              <a:ea typeface="Calibri" panose="020F0502020204030204" pitchFamily="34" charset="0"/>
              <a:cs typeface="Calibri" panose="020F0502020204030204" pitchFamily="34" charset="0"/>
            </a:endParaRPr>
          </a:p>
          <a:p>
            <a:pPr marL="828040" algn="just">
              <a:lnSpc>
                <a:spcPct val="150000"/>
              </a:lnSpc>
              <a:spcAft>
                <a:spcPts val="1000"/>
              </a:spcAft>
            </a:pPr>
            <a:r>
              <a:rPr lang="fi-FI">
                <a:latin typeface="Times New Roman" panose="02020603050405020304" pitchFamily="18" charset="0"/>
                <a:ea typeface="Calibri" panose="020F0502020204030204" pitchFamily="34"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fi-FI" b="1">
                <a:latin typeface="Times New Roman" panose="02020603050405020304" pitchFamily="18" charset="0"/>
                <a:ea typeface="Calibri" panose="020F0502020204030204" pitchFamily="34" charset="0"/>
                <a:cs typeface="Times New Roman" panose="02020603050405020304" pitchFamily="18" charset="0"/>
              </a:rPr>
              <a:t>Lapsen vointi: mitä on oireen/käyttäytymisen taustalla?</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fi-FI" b="1">
                <a:latin typeface="Times New Roman" panose="02020603050405020304" pitchFamily="18" charset="0"/>
                <a:ea typeface="Calibri" panose="020F0502020204030204" pitchFamily="34"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fi-FI" b="1">
                <a:latin typeface="Times New Roman" panose="02020603050405020304" pitchFamily="18" charset="0"/>
                <a:ea typeface="Calibri" panose="020F0502020204030204" pitchFamily="34" charset="0"/>
                <a:cs typeface="Times New Roman" panose="02020603050405020304" pitchFamily="18" charset="0"/>
              </a:rPr>
              <a:t> Koulun ja ryhmän tilanne</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fi-FI" b="1">
                <a:latin typeface="Times New Roman" panose="02020603050405020304" pitchFamily="18" charset="0"/>
                <a:ea typeface="Calibri" panose="020F0502020204030204" pitchFamily="34"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fi-FI" b="1">
                <a:latin typeface="Times New Roman" panose="02020603050405020304" pitchFamily="18" charset="0"/>
                <a:ea typeface="Calibri" panose="020F0502020204030204" pitchFamily="34" charset="0"/>
                <a:cs typeface="Times New Roman" panose="02020603050405020304" pitchFamily="18" charset="0"/>
              </a:rPr>
              <a:t>Muiden tahojen järjestämä tuki </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fi-FI" b="1">
                <a:latin typeface="Times New Roman" panose="02020603050405020304" pitchFamily="18" charset="0"/>
                <a:ea typeface="Calibri" panose="020F0502020204030204" pitchFamily="34"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oppimiskyky</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yhteistyökyky, ryhmätaidot</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motivaatio</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psyykkinen ja fyysinen terveydentila</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oireita lievittävät ja provosoivat tekijät ja tilanteet</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kotitilanne</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koettu stressi (kiusaaminen, ympäristön aiheuttama kuormittuminen)</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toiminnanohjauksen taidot</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fi-FI" b="1">
                <a:latin typeface="Times New Roman" panose="02020603050405020304" pitchFamily="18" charset="0"/>
                <a:ea typeface="Calibri" panose="020F0502020204030204" pitchFamily="34"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ryhmän kokonaistilanne – onko kyse yksilön vai ryhmän ongelmasta?</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tukitoimet ja niiden teho ja riittävyys</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lapsen ja ryhmän turvallisuus </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opettajan näkökulma ja jaksaminen</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fyysisen tai psyykkisen sairauden hoito ja sen toteutuminen</a:t>
            </a:r>
            <a:endParaRPr lang="fi-FI">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a:latin typeface="Times New Roman" panose="02020603050405020304" pitchFamily="18" charset="0"/>
                <a:ea typeface="Calibri" panose="020F0502020204030204" pitchFamily="34" charset="0"/>
                <a:cs typeface="Times New Roman" panose="02020603050405020304" pitchFamily="18" charset="0"/>
              </a:rPr>
              <a:t>lastensuojelun tukimuodot</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Aft>
                <a:spcPts val="1000"/>
              </a:spcAft>
            </a:pPr>
            <a:r>
              <a:rPr lang="fi-FI">
                <a:solidFill>
                  <a:srgbClr val="FF0000"/>
                </a:solidFill>
                <a:latin typeface="Times New Roman" panose="02020603050405020304" pitchFamily="18" charset="0"/>
                <a:ea typeface="Calibri" panose="020F0502020204030204" pitchFamily="34" charset="0"/>
                <a:cs typeface="Calibri" panose="020F0502020204030204" pitchFamily="34"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825500" algn="just">
              <a:lnSpc>
                <a:spcPct val="115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825500" algn="just">
              <a:lnSpc>
                <a:spcPct val="115000"/>
              </a:lnSpc>
              <a:spcAft>
                <a:spcPts val="1000"/>
              </a:spcAft>
            </a:pPr>
            <a:r>
              <a:rPr lang="fi-FI" b="1">
                <a:latin typeface="Times New Roman" panose="02020603050405020304" pitchFamily="18" charset="0"/>
                <a:ea typeface="Times New Roman" panose="02020603050405020304" pitchFamily="18" charset="0"/>
                <a:cs typeface="Times New Roman" panose="02020603050405020304" pitchFamily="18" charset="0"/>
              </a:rPr>
              <a:t>Kehittämisryhmä korostaa, että oppilaalla on aina oikeus saada perusopetusta </a:t>
            </a:r>
            <a:endParaRPr lang="fi-FI">
              <a:latin typeface="Times New Roman" panose="02020603050405020304" pitchFamily="18" charset="0"/>
              <a:ea typeface="Calibri" panose="020F0502020204030204" pitchFamily="34" charset="0"/>
              <a:cs typeface="Calibri" panose="020F0502020204030204" pitchFamily="34" charset="0"/>
            </a:endParaRPr>
          </a:p>
          <a:p>
            <a:pPr marL="825500" algn="just">
              <a:lnSpc>
                <a:spcPct val="115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Erityisillä opetusjärjestelyillä voidaan, kuten säännöksessä (Perusopetuslaki 18§) sanotaan, järjestää oppilaan opetus toisin kuin perusopetuslaissa säädetään tai opetussuunnitelman perusteissa määrätään. Näistä esimerkkinä oppiaineen oppimäärän opiskelusta vapauttaminen ja viikkotuntimäärän alentaminen. Jos valtioneuvoston asetuksesta perusopetuslaissa tarkoitetun opetuksen valtakunnallisista tavoitteista ja </a:t>
            </a:r>
            <a:r>
              <a:rPr lang="fi-FI" b="1">
                <a:latin typeface="Times New Roman" panose="02020603050405020304" pitchFamily="18" charset="0"/>
                <a:ea typeface="Times New Roman" panose="02020603050405020304" pitchFamily="18" charset="0"/>
                <a:cs typeface="Times New Roman" panose="02020603050405020304" pitchFamily="18" charset="0"/>
              </a:rPr>
              <a:t>perusopetuksen tuntijaosta</a:t>
            </a:r>
            <a:r>
              <a:rPr lang="fi-FI">
                <a:latin typeface="Times New Roman" panose="02020603050405020304" pitchFamily="18" charset="0"/>
                <a:ea typeface="Times New Roman" panose="02020603050405020304" pitchFamily="18" charset="0"/>
                <a:cs typeface="Times New Roman" panose="02020603050405020304" pitchFamily="18" charset="0"/>
              </a:rPr>
              <a:t> (1435/2001) poiketaan </a:t>
            </a:r>
            <a:r>
              <a:rPr lang="fi-FI" b="1">
                <a:latin typeface="Times New Roman" panose="02020603050405020304" pitchFamily="18" charset="0"/>
                <a:ea typeface="Times New Roman" panose="02020603050405020304" pitchFamily="18" charset="0"/>
                <a:cs typeface="Times New Roman" panose="02020603050405020304" pitchFamily="18" charset="0"/>
              </a:rPr>
              <a:t>yksittäisen oppilaan kohdalla</a:t>
            </a:r>
            <a:r>
              <a:rPr lang="fi-FI">
                <a:latin typeface="Times New Roman" panose="02020603050405020304" pitchFamily="18" charset="0"/>
                <a:ea typeface="Times New Roman" panose="02020603050405020304" pitchFamily="18" charset="0"/>
                <a:cs typeface="Times New Roman" panose="02020603050405020304" pitchFamily="18" charset="0"/>
              </a:rPr>
              <a:t>, esimerkiksi viikoittaista tuntimäärää alennetaan, oppilas vapautetaan jonkin oppiaineen opiskelusta tai </a:t>
            </a:r>
            <a:r>
              <a:rPr lang="fi-FI" b="1">
                <a:latin typeface="Times New Roman" panose="02020603050405020304" pitchFamily="18" charset="0"/>
                <a:ea typeface="Times New Roman" panose="02020603050405020304" pitchFamily="18" charset="0"/>
                <a:cs typeface="Times New Roman" panose="02020603050405020304" pitchFamily="18" charset="0"/>
              </a:rPr>
              <a:t>opetus poikkeaa jonkin oppiaineen kohdalla vuosiluokan tuntimääristä, tulee tästä päättää perusopetuslain 18 §:n nojalla. Erityistä tukea saavilla päätös tehdään osana erityisen tuen päätöstä, muilla asiasta tehdään erillinen hallintopäätös</a:t>
            </a:r>
            <a:r>
              <a:rPr lang="fi-FI">
                <a:latin typeface="Times New Roman" panose="02020603050405020304" pitchFamily="18" charset="0"/>
                <a:ea typeface="Times New Roman" panose="02020603050405020304" pitchFamily="18"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0"/>
              </a:spcAft>
            </a:pPr>
            <a:r>
              <a:rPr lang="fi-FI" sz="110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825500" algn="just">
              <a:lnSpc>
                <a:spcPct val="115000"/>
              </a:lnSpc>
              <a:spcAft>
                <a:spcPts val="0"/>
              </a:spcAft>
            </a:pPr>
            <a:r>
              <a:rPr lang="fi-FI">
                <a:latin typeface="Times New Roman" panose="02020603050405020304" pitchFamily="18" charset="0"/>
                <a:ea typeface="Times New Roman" panose="02020603050405020304" pitchFamily="18" charset="0"/>
                <a:cs typeface="Times New Roman" panose="02020603050405020304" pitchFamily="18" charset="0"/>
              </a:rPr>
              <a:t>Erityistä tukea saavalla on tehtävä pedagoginen selvitys, josta löytyy selkeä perustelu kaikkiin erityisen tuen päätöksessä päätettäviin asioihin. Selvitystä voidaan täydentää asiantuntijalausunnolla. Jos päätös tehdään terveydellisistä syistä, tarvitaan lääketieteellinen lausunto. </a:t>
            </a:r>
            <a:r>
              <a:rPr lang="fi-FI" b="1">
                <a:latin typeface="Times New Roman" panose="02020603050405020304" pitchFamily="18" charset="0"/>
                <a:ea typeface="Times New Roman" panose="02020603050405020304" pitchFamily="18" charset="0"/>
                <a:cs typeface="Times New Roman" panose="02020603050405020304" pitchFamily="18" charset="0"/>
              </a:rPr>
              <a:t>Ellei poikkeaminen ole tilapäinen, esimerkiksi sairaudesta johtuen, tulee siitä aina tehdä päätös. Erityistä tukea saavan oppilaan </a:t>
            </a:r>
            <a:r>
              <a:rPr lang="fi-FI" b="1" err="1">
                <a:latin typeface="Times New Roman" panose="02020603050405020304" pitchFamily="18" charset="0"/>
                <a:ea typeface="Times New Roman" panose="02020603050405020304" pitchFamily="18" charset="0"/>
                <a:cs typeface="Times New Roman" panose="02020603050405020304" pitchFamily="18" charset="0"/>
              </a:rPr>
              <a:t>HOJKSissa</a:t>
            </a:r>
            <a:r>
              <a:rPr lang="fi-FI" b="1">
                <a:latin typeface="Times New Roman" panose="02020603050405020304" pitchFamily="18" charset="0"/>
                <a:ea typeface="Times New Roman" panose="02020603050405020304" pitchFamily="18" charset="0"/>
                <a:cs typeface="Times New Roman" panose="02020603050405020304" pitchFamily="18" charset="0"/>
              </a:rPr>
              <a:t> kuvataan hänen opetuksensa järjestäminen. Muille oppilaille on laadittava oppimissuunnitelma, jossa kuvataan miten oppilaan opetus järjestetään toisin.</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Aft>
                <a:spcPts val="0"/>
              </a:spcAft>
            </a:pPr>
            <a:r>
              <a:rPr lang="fi-FI">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825500" algn="just">
              <a:lnSpc>
                <a:spcPct val="115000"/>
              </a:lnSpc>
              <a:spcAft>
                <a:spcPts val="0"/>
              </a:spcAft>
            </a:pPr>
            <a:r>
              <a:rPr lang="fi-FI">
                <a:latin typeface="Times New Roman" panose="02020603050405020304" pitchFamily="18" charset="0"/>
                <a:ea typeface="Times New Roman" panose="02020603050405020304" pitchFamily="18" charset="0"/>
                <a:cs typeface="Times New Roman" panose="02020603050405020304" pitchFamily="18" charset="0"/>
              </a:rPr>
              <a:t>Pääsääntöisesti kaikkien oppilaiden, myös toiminta-alueittain opiskelevan on saatava sama määrä opetusta viikoittain kuin ko. luokka-asteella on muillakin oppilailla ja noudatetaan valtioneuvoston yllä mainittua asetusta. Se, että oppilaalla on jokin vamma, sairaus, </a:t>
            </a:r>
            <a:r>
              <a:rPr lang="fi-FI" err="1">
                <a:latin typeface="Times New Roman" panose="02020603050405020304" pitchFamily="18" charset="0"/>
                <a:ea typeface="Times New Roman" panose="02020603050405020304" pitchFamily="18" charset="0"/>
                <a:cs typeface="Times New Roman" panose="02020603050405020304" pitchFamily="18" charset="0"/>
              </a:rPr>
              <a:t>sosioemotionaalisia</a:t>
            </a:r>
            <a:r>
              <a:rPr lang="fi-FI">
                <a:latin typeface="Times New Roman" panose="02020603050405020304" pitchFamily="18" charset="0"/>
                <a:ea typeface="Times New Roman" panose="02020603050405020304" pitchFamily="18" charset="0"/>
                <a:cs typeface="Times New Roman" panose="02020603050405020304" pitchFamily="18" charset="0"/>
              </a:rPr>
              <a:t> vaikeuksia, neuropsykiatrisia  oireita tms., ei sinällään ole peruste, jolla tuntimäärää voidaan alentaa, vaan koulun tulee järjestää tarvittavat, opetukseen osallistumisen edellyttämät tukitoimet. Poikkeaminen Perusopetuslain 18 §:n mukaan perustellaan </a:t>
            </a:r>
            <a:r>
              <a:rPr lang="fi-FI" b="1">
                <a:latin typeface="Times New Roman" panose="02020603050405020304" pitchFamily="18" charset="0"/>
                <a:ea typeface="Times New Roman" panose="02020603050405020304" pitchFamily="18" charset="0"/>
                <a:cs typeface="Times New Roman" panose="02020603050405020304" pitchFamily="18" charset="0"/>
              </a:rPr>
              <a:t>vain oppilaasta lähtevällä syyllä</a:t>
            </a:r>
            <a:r>
              <a:rPr lang="fi-FI">
                <a:latin typeface="Times New Roman" panose="02020603050405020304" pitchFamily="18" charset="0"/>
                <a:ea typeface="Times New Roman" panose="02020603050405020304" pitchFamily="18" charset="0"/>
                <a:cs typeface="Times New Roman" panose="02020603050405020304" pitchFamily="18" charset="0"/>
              </a:rPr>
              <a:t> </a:t>
            </a:r>
            <a:r>
              <a:rPr lang="fi-FI" b="1">
                <a:latin typeface="Times New Roman" panose="02020603050405020304" pitchFamily="18" charset="0"/>
                <a:ea typeface="Times New Roman" panose="02020603050405020304" pitchFamily="18" charset="0"/>
                <a:cs typeface="Times New Roman" panose="02020603050405020304" pitchFamily="18" charset="0"/>
              </a:rPr>
              <a:t>ja oppilaan edulla</a:t>
            </a:r>
            <a:r>
              <a:rPr lang="fi-FI">
                <a:latin typeface="Times New Roman" panose="02020603050405020304" pitchFamily="18" charset="0"/>
                <a:ea typeface="Times New Roman" panose="02020603050405020304" pitchFamily="18" charset="0"/>
                <a:cs typeface="Times New Roman" panose="02020603050405020304" pitchFamily="18" charset="0"/>
              </a:rPr>
              <a:t>, esimerkiksi sairaus, jolloin fyysinen terveys on niin heikko, että sairaudesta johtuen oppilas ei jaksa olla koulussa. Jos viikkotuntimäärää alennetaan, päätetään samalla miten pitkäksi ajaksi päätös tehdään. Pääsääntönä on, että aina olisi pyrittävä vähitellen, kuitenkin </a:t>
            </a:r>
            <a:r>
              <a:rPr lang="fi-FI" b="1">
                <a:latin typeface="Times New Roman" panose="02020603050405020304" pitchFamily="18" charset="0"/>
                <a:ea typeface="Times New Roman" panose="02020603050405020304" pitchFamily="18" charset="0"/>
                <a:cs typeface="Times New Roman" panose="02020603050405020304" pitchFamily="18" charset="0"/>
              </a:rPr>
              <a:t>mahdollisimman pian, normaaliin viikkotuntimäärään</a:t>
            </a:r>
            <a:r>
              <a:rPr lang="fi-FI">
                <a:latin typeface="Times New Roman" panose="02020603050405020304" pitchFamily="18" charset="0"/>
                <a:ea typeface="Times New Roman" panose="02020603050405020304" pitchFamily="18" charset="0"/>
                <a:cs typeface="Times New Roman" panose="02020603050405020304" pitchFamily="18" charset="0"/>
              </a:rPr>
              <a:t>.</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Aft>
                <a:spcPts val="0"/>
              </a:spcAft>
            </a:pPr>
            <a:r>
              <a:rPr lang="fi-FI">
                <a:latin typeface="Times New Roman" panose="02020603050405020304" pitchFamily="18" charset="0"/>
                <a:ea typeface="Times New Roman" panose="02020603050405020304" pitchFamily="18"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825500" algn="just">
              <a:lnSpc>
                <a:spcPct val="115000"/>
              </a:lnSpc>
              <a:spcAft>
                <a:spcPts val="0"/>
              </a:spcAft>
            </a:pPr>
            <a:r>
              <a:rPr lang="fi-FI">
                <a:latin typeface="Times New Roman" panose="02020603050405020304" pitchFamily="18" charset="0"/>
                <a:ea typeface="Times New Roman" panose="02020603050405020304" pitchFamily="18" charset="0"/>
                <a:cs typeface="Times New Roman" panose="02020603050405020304" pitchFamily="18" charset="0"/>
              </a:rPr>
              <a:t>Jos oppilaan viikkotuntimäärää alennetaan, on samassa yhteydessä myös määriteltävä, mitä oppiaineita päätös koskee, siis mitä tunteja vähennetään. Tämä on tärkeää, koska se vaikuttaa myös arviointiin. Jos oppilas vapautetaan jostakin oppiaineesta tai viikkotuntimäärää jossakin oppiaineessa alennetaan, ei hänen tarvitse suorittaa väliin jääneitä opintoja tai tehtäviä myöhemmin. Mutta esimerkiksi tukiopetuksen avulla on pidettävä huolta siitä, että oppilas saa riittävät pohjatiedot opintoja jatkettaessa.</a:t>
            </a:r>
            <a:endParaRPr lang="fi-FI">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Aft>
                <a:spcPts val="1000"/>
              </a:spcAft>
            </a:pPr>
            <a:r>
              <a:rPr lang="fi-FI">
                <a:latin typeface="Times New Roman" panose="02020603050405020304" pitchFamily="18" charset="0"/>
                <a:ea typeface="Times New Roman" panose="02020603050405020304" pitchFamily="18" charset="0"/>
                <a:cs typeface="Times New Roman" panose="02020603050405020304" pitchFamily="18"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marL="1651000" algn="just">
              <a:lnSpc>
                <a:spcPct val="115000"/>
              </a:lnSpc>
              <a:spcAft>
                <a:spcPts val="1000"/>
              </a:spcAft>
            </a:pPr>
            <a:r>
              <a:rPr lang="fi-FI">
                <a:latin typeface="Times New Roman" panose="02020603050405020304" pitchFamily="18" charset="0"/>
                <a:ea typeface="Calibri" panose="020F0502020204030204" pitchFamily="34" charset="0"/>
                <a:cs typeface="Times New Roman" panose="02020603050405020304" pitchFamily="18" charset="0"/>
              </a:rPr>
              <a:t>Kehittämisehdotus on linjassa LAPE-hankkeen Varhaiskasvatus, koulu ja oppilaitos lasten ja nuorten hyvinvoinnin tukena - kehittämiskokonaisuuden toimenpiteeseen 2.2 Kehitetään opiskeluhuollon ja erityistason palvelujen sekä esiopetuksen, koulun ja oppilaitosten yhteistyökäytänteitä vastaamaan paljon tukea tarvitsevien lasten ja nuorten sekä heidän perheidensä tarpeisiin liittyen mallinnetaan koulukuntoisuuden/opiskelukyvyn monialaisen arvioinnin hyvä toimintamalli. </a:t>
            </a:r>
            <a:endParaRPr lang="fi-FI">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1000"/>
              </a:spcAft>
            </a:pPr>
            <a:r>
              <a:rPr lang="fi-FI">
                <a:solidFill>
                  <a:srgbClr val="FF0000"/>
                </a:solidFill>
                <a:latin typeface="Times New Roman" panose="02020603050405020304" pitchFamily="18" charset="0"/>
                <a:ea typeface="Calibri" panose="020F0502020204030204" pitchFamily="34" charset="0"/>
                <a:cs typeface="Calibri" panose="020F0502020204030204" pitchFamily="34"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1000"/>
              </a:spcAft>
            </a:pPr>
            <a:r>
              <a:rPr lang="fi-FI">
                <a:solidFill>
                  <a:srgbClr val="FF0000"/>
                </a:solidFill>
                <a:latin typeface="Times New Roman" panose="02020603050405020304" pitchFamily="18" charset="0"/>
                <a:ea typeface="Calibri" panose="020F0502020204030204" pitchFamily="34" charset="0"/>
                <a:cs typeface="Calibri" panose="020F0502020204030204" pitchFamily="34"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1000"/>
              </a:spcAft>
            </a:pPr>
            <a:r>
              <a:rPr lang="fi-FI">
                <a:solidFill>
                  <a:srgbClr val="FF0000"/>
                </a:solidFill>
                <a:latin typeface="Times New Roman" panose="02020603050405020304" pitchFamily="18" charset="0"/>
                <a:ea typeface="Calibri" panose="020F0502020204030204" pitchFamily="34" charset="0"/>
                <a:cs typeface="Calibri" panose="020F0502020204030204" pitchFamily="34"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1000"/>
              </a:spcAft>
            </a:pPr>
            <a:r>
              <a:rPr lang="fi-FI">
                <a:solidFill>
                  <a:srgbClr val="FF0000"/>
                </a:solidFill>
                <a:latin typeface="Times New Roman" panose="02020603050405020304" pitchFamily="18" charset="0"/>
                <a:ea typeface="Calibri" panose="020F0502020204030204" pitchFamily="34" charset="0"/>
                <a:cs typeface="Calibri" panose="020F0502020204030204" pitchFamily="34"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pPr>
              <a:lnSpc>
                <a:spcPct val="115000"/>
              </a:lnSpc>
              <a:spcAft>
                <a:spcPts val="1000"/>
              </a:spcAft>
            </a:pPr>
            <a:r>
              <a:rPr lang="fi-FI">
                <a:solidFill>
                  <a:srgbClr val="FF0000"/>
                </a:solidFill>
                <a:latin typeface="Times New Roman" panose="02020603050405020304" pitchFamily="18" charset="0"/>
                <a:ea typeface="Calibri" panose="020F0502020204030204" pitchFamily="34" charset="0"/>
                <a:cs typeface="Calibri" panose="020F0502020204030204" pitchFamily="34" charset="0"/>
              </a:rPr>
              <a:t> </a:t>
            </a:r>
            <a:endParaRPr lang="fi-FI">
              <a:latin typeface="Times New Roman" panose="02020603050405020304" pitchFamily="18" charset="0"/>
              <a:ea typeface="Calibri" panose="020F0502020204030204" pitchFamily="34" charset="0"/>
              <a:cs typeface="Calibri" panose="020F0502020204030204" pitchFamily="34" charset="0"/>
            </a:endParaRP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t>18</a:t>
            </a:fld>
            <a:endParaRPr lang="en-GB"/>
          </a:p>
        </p:txBody>
      </p:sp>
    </p:spTree>
    <p:extLst>
      <p:ext uri="{BB962C8B-B14F-4D97-AF65-F5344CB8AC3E}">
        <p14:creationId xmlns:p14="http://schemas.microsoft.com/office/powerpoint/2010/main" val="1443071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t>20</a:t>
            </a:fld>
            <a:endParaRPr lang="en-GB"/>
          </a:p>
        </p:txBody>
      </p:sp>
    </p:spTree>
    <p:extLst>
      <p:ext uri="{BB962C8B-B14F-4D97-AF65-F5344CB8AC3E}">
        <p14:creationId xmlns:p14="http://schemas.microsoft.com/office/powerpoint/2010/main" val="105195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32500" lnSpcReduction="20000"/>
          </a:bodyPr>
          <a:lstStyle/>
          <a:p>
            <a:r>
              <a:rPr lang="fi-FI" sz="1800"/>
              <a:t>Perusopetuslaki ja -asetus mahdollistavat erityiset opetusjärjestelyt (</a:t>
            </a:r>
            <a:r>
              <a:rPr lang="fi-FI" sz="1800" err="1"/>
              <a:t>PoL</a:t>
            </a:r>
            <a:r>
              <a:rPr lang="fi-FI" sz="1800"/>
              <a:t> 18 §)</a:t>
            </a:r>
          </a:p>
          <a:p>
            <a:endParaRPr lang="fi-FI" sz="1800"/>
          </a:p>
          <a:p>
            <a:r>
              <a:rPr lang="fi-FI" sz="1800"/>
              <a:t>Oppilaan opiskelu voidaan järjestää osittain toisin kuin tässä laissa ja sen nojalla säädetään ja määrätään, jos:</a:t>
            </a:r>
          </a:p>
          <a:p>
            <a:r>
              <a:rPr lang="fi-FI" sz="1800"/>
              <a:t>1. oppilaalla katsotaan joltakin osin ennestään olevan perusopetuksen oppimäärää vastaavat tiedot ja taidot;</a:t>
            </a:r>
          </a:p>
          <a:p>
            <a:r>
              <a:rPr lang="fi-FI" sz="1800"/>
              <a:t>2. perusopetuksen oppimäärän suorittaminen olisi oppilaalle </a:t>
            </a:r>
            <a:r>
              <a:rPr lang="fi-FI" sz="1800">
                <a:solidFill>
                  <a:srgbClr val="FF0000"/>
                </a:solidFill>
              </a:rPr>
              <a:t>olosuhteet ja aikaisemmat opinnot huomioon ottaen joltakin osin kohtuutonta;</a:t>
            </a:r>
            <a:r>
              <a:rPr lang="fi-FI" sz="1800"/>
              <a:t> tai</a:t>
            </a:r>
          </a:p>
          <a:p>
            <a:r>
              <a:rPr lang="fi-FI" sz="1800"/>
              <a:t>3. se on perusteltua oppilaan</a:t>
            </a:r>
            <a:r>
              <a:rPr lang="fi-FI" sz="1800">
                <a:solidFill>
                  <a:srgbClr val="FF0000"/>
                </a:solidFill>
              </a:rPr>
              <a:t> terveydentilaan </a:t>
            </a:r>
            <a:r>
              <a:rPr lang="fi-FI" sz="1800"/>
              <a:t>liittyvistä syistä.</a:t>
            </a:r>
          </a:p>
          <a:p>
            <a:endParaRPr lang="fi-FI" sz="1800"/>
          </a:p>
          <a:p>
            <a:pPr lvl="0" defTabSz="914400" fontAlgn="base">
              <a:spcBef>
                <a:spcPct val="20000"/>
              </a:spcBef>
              <a:spcAft>
                <a:spcPct val="0"/>
              </a:spcAft>
            </a:pPr>
            <a:r>
              <a:rPr lang="fi-FI" sz="1800" kern="0">
                <a:solidFill>
                  <a:srgbClr val="000000"/>
                </a:solidFill>
                <a:latin typeface="Arial"/>
              </a:rPr>
              <a:t>Jos oppilaan huoltaja ei ole tehnyt esitystä opiskelun järjestämisestä 1 momentissa tarkoitetulla tai sen nojalla säädetyllä tavalla, on huoltajalle varattava tilaisuus tulla kuulluksi ennen päätöksen tekemistä.</a:t>
            </a:r>
          </a:p>
          <a:p>
            <a:pPr lvl="0" defTabSz="914400" fontAlgn="base">
              <a:spcBef>
                <a:spcPct val="20000"/>
              </a:spcBef>
              <a:spcAft>
                <a:spcPct val="0"/>
              </a:spcAft>
            </a:pPr>
            <a:endParaRPr lang="fi-FI" sz="1800" kern="0">
              <a:solidFill>
                <a:srgbClr val="000000"/>
              </a:solidFill>
              <a:latin typeface="Arial"/>
            </a:endParaRPr>
          </a:p>
          <a:p>
            <a:pPr marL="609600" lvl="0" indent="-609600" defTabSz="914400" fontAlgn="base">
              <a:spcBef>
                <a:spcPct val="20000"/>
              </a:spcBef>
              <a:spcAft>
                <a:spcPct val="0"/>
              </a:spcAft>
              <a:buFontTx/>
              <a:buChar char="-"/>
            </a:pPr>
            <a:r>
              <a:rPr lang="fi-FI" sz="1800" kern="0">
                <a:solidFill>
                  <a:srgbClr val="000000"/>
                </a:solidFill>
                <a:latin typeface="Arial"/>
              </a:rPr>
              <a:t>Oppilas voidaan vapauttaa kokonaan koulunkäynnistä määräajaksi</a:t>
            </a:r>
          </a:p>
          <a:p>
            <a:pPr marL="609600" lvl="0" indent="-609600" defTabSz="914400" fontAlgn="base">
              <a:spcBef>
                <a:spcPct val="20000"/>
              </a:spcBef>
              <a:spcAft>
                <a:spcPct val="0"/>
              </a:spcAft>
              <a:buFontTx/>
              <a:buChar char="-"/>
            </a:pPr>
            <a:r>
              <a:rPr lang="fi-FI" sz="1800" kern="0">
                <a:solidFill>
                  <a:srgbClr val="000000"/>
                </a:solidFill>
                <a:latin typeface="Arial"/>
              </a:rPr>
              <a:t>Oppilas voidaan vapauttaa yksittäisen oppiaineiden opiskelusta</a:t>
            </a:r>
          </a:p>
          <a:p>
            <a:pPr marL="609600" lvl="0" indent="-609600" defTabSz="914400" fontAlgn="base">
              <a:spcBef>
                <a:spcPct val="20000"/>
              </a:spcBef>
              <a:spcAft>
                <a:spcPct val="0"/>
              </a:spcAft>
              <a:buFontTx/>
              <a:buChar char="-"/>
            </a:pPr>
            <a:r>
              <a:rPr lang="fi-FI" sz="1800" kern="0">
                <a:solidFill>
                  <a:srgbClr val="000000"/>
                </a:solidFill>
                <a:latin typeface="Arial"/>
              </a:rPr>
              <a:t>Oppilaalle tulee tehdä oppimissuunnitelma, jossa kuvataan miten hänen opiskelunsa järjestetään.</a:t>
            </a:r>
          </a:p>
          <a:p>
            <a:pPr marL="609600" lvl="0" indent="-609600" defTabSz="914400" fontAlgn="base">
              <a:spcBef>
                <a:spcPct val="20000"/>
              </a:spcBef>
              <a:spcAft>
                <a:spcPct val="0"/>
              </a:spcAft>
              <a:buFontTx/>
              <a:buChar char="-"/>
            </a:pPr>
            <a:endParaRPr lang="fi-FI" sz="1800" kern="0">
              <a:solidFill>
                <a:srgbClr val="000000"/>
              </a:solidFill>
              <a:latin typeface="Arial"/>
            </a:endParaRPr>
          </a:p>
          <a:p>
            <a:pPr lvl="0" defTabSz="914400" fontAlgn="base">
              <a:spcBef>
                <a:spcPct val="20000"/>
              </a:spcBef>
              <a:spcAft>
                <a:spcPct val="0"/>
              </a:spcAft>
            </a:pPr>
            <a:r>
              <a:rPr lang="fi-FI" sz="1800" kern="0">
                <a:solidFill>
                  <a:srgbClr val="000000"/>
                </a:solidFill>
                <a:latin typeface="Arial"/>
              </a:rPr>
              <a:t>Oppivelvollisuuden voi Suomessa suorittaa muullakin tavalla kuin käymällä koulua, esimerkiksi opiskelemalla kotona. </a:t>
            </a:r>
          </a:p>
          <a:p>
            <a:pPr lvl="0" defTabSz="914400" fontAlgn="base">
              <a:spcBef>
                <a:spcPct val="20000"/>
              </a:spcBef>
              <a:spcAft>
                <a:spcPct val="0"/>
              </a:spcAft>
            </a:pPr>
            <a:r>
              <a:rPr lang="fi-FI" sz="1800" kern="0">
                <a:solidFill>
                  <a:srgbClr val="000000"/>
                </a:solidFill>
                <a:latin typeface="Arial"/>
              </a:rPr>
              <a:t>Jos huoltaja päätyy tällaiseen ratkaisuun, vastuu opintojen järjestämisestä ja esimerkiksi oppikirjojen ja muun oppimateriaalin hankkimisesta siirtyy hänelle.</a:t>
            </a:r>
          </a:p>
          <a:p>
            <a:pPr lvl="0" defTabSz="914400" fontAlgn="base">
              <a:spcBef>
                <a:spcPct val="20000"/>
              </a:spcBef>
              <a:spcAft>
                <a:spcPct val="0"/>
              </a:spcAft>
            </a:pPr>
            <a:r>
              <a:rPr lang="fi-FI" sz="1800" kern="0">
                <a:solidFill>
                  <a:srgbClr val="000000"/>
                </a:solidFill>
                <a:latin typeface="Arial"/>
              </a:rPr>
              <a:t>Oppivelvollisuuden suorittaminen muulla tavoin </a:t>
            </a:r>
            <a:r>
              <a:rPr lang="fi-FI" sz="1800" kern="0">
                <a:solidFill>
                  <a:srgbClr val="DFEAFE">
                    <a:lumMod val="50000"/>
                  </a:srgbClr>
                </a:solidFill>
                <a:latin typeface="Arial"/>
              </a:rPr>
              <a:t>ei edellytä lupaa viranomaisilta.</a:t>
            </a:r>
            <a:r>
              <a:rPr lang="fi-FI" sz="1800" kern="0">
                <a:solidFill>
                  <a:srgbClr val="000000"/>
                </a:solidFill>
                <a:latin typeface="Arial"/>
              </a:rPr>
              <a:t> </a:t>
            </a:r>
            <a:r>
              <a:rPr lang="fi-FI" sz="1800" kern="0">
                <a:solidFill>
                  <a:srgbClr val="DFEAFE">
                    <a:lumMod val="50000"/>
                  </a:srgbClr>
                </a:solidFill>
                <a:latin typeface="Arial"/>
              </a:rPr>
              <a:t>Asiasta päättää huoltaja</a:t>
            </a:r>
            <a:r>
              <a:rPr lang="fi-FI" sz="1800" kern="0">
                <a:solidFill>
                  <a:srgbClr val="000000"/>
                </a:solidFill>
                <a:latin typeface="Arial"/>
              </a:rPr>
              <a:t>, joka sen jälkeen myös </a:t>
            </a:r>
            <a:r>
              <a:rPr lang="fi-FI" sz="1800" kern="0">
                <a:solidFill>
                  <a:srgbClr val="DFEAFE">
                    <a:lumMod val="50000"/>
                  </a:srgbClr>
                </a:solidFill>
                <a:latin typeface="Arial"/>
              </a:rPr>
              <a:t>vastaa oppivelvollisen opintojen järjestelyistä</a:t>
            </a:r>
            <a:r>
              <a:rPr lang="fi-FI" sz="1800" kern="0">
                <a:solidFill>
                  <a:srgbClr val="000000"/>
                </a:solidFill>
                <a:latin typeface="Arial"/>
              </a:rPr>
              <a:t>. Kunnalla ei ole velvollisuutta järjestää opetusta huoltajan päätöksellä muualla kuin koulussa opiskelevalle oppivelvolliselle</a:t>
            </a:r>
          </a:p>
          <a:p>
            <a:pPr lvl="0" defTabSz="914400" fontAlgn="base">
              <a:spcBef>
                <a:spcPct val="20000"/>
              </a:spcBef>
              <a:spcAft>
                <a:spcPct val="0"/>
              </a:spcAft>
            </a:pPr>
            <a:endParaRPr lang="fi-FI" sz="1800" kern="0">
              <a:solidFill>
                <a:srgbClr val="000000"/>
              </a:solidFill>
              <a:latin typeface="Arial"/>
            </a:endParaRPr>
          </a:p>
          <a:p>
            <a:pPr lvl="0" defTabSz="914400" fontAlgn="base">
              <a:spcBef>
                <a:spcPct val="20000"/>
              </a:spcBef>
              <a:spcAft>
                <a:spcPct val="0"/>
              </a:spcAft>
            </a:pPr>
            <a:r>
              <a:rPr lang="fi-FI" sz="1800" b="1" kern="0">
                <a:solidFill>
                  <a:srgbClr val="000000"/>
                </a:solidFill>
                <a:latin typeface="Arial"/>
              </a:rPr>
              <a:t>Valaise tutkimus 2012 – 2013</a:t>
            </a:r>
          </a:p>
          <a:p>
            <a:pPr lvl="0" defTabSz="914400" fontAlgn="base">
              <a:spcBef>
                <a:spcPct val="20000"/>
              </a:spcBef>
              <a:spcAft>
                <a:spcPct val="0"/>
              </a:spcAft>
            </a:pPr>
            <a:r>
              <a:rPr lang="fi-FI" sz="1800" kern="0">
                <a:solidFill>
                  <a:srgbClr val="000000"/>
                </a:solidFill>
                <a:latin typeface="Arial"/>
              </a:rPr>
              <a:t>Vastaukset 1113 rehtorilta tai koulunjohtajalta.</a:t>
            </a:r>
          </a:p>
          <a:p>
            <a:pPr lvl="0" defTabSz="914400" fontAlgn="base">
              <a:spcBef>
                <a:spcPct val="20000"/>
              </a:spcBef>
              <a:spcAft>
                <a:spcPct val="0"/>
              </a:spcAft>
            </a:pPr>
            <a:r>
              <a:rPr lang="fi-FI" sz="1800" kern="0">
                <a:solidFill>
                  <a:srgbClr val="000000"/>
                </a:solidFill>
                <a:latin typeface="Arial"/>
              </a:rPr>
              <a:t>Poikkeavia opetusjärjestelyjä on 20 %:lla kouluista.</a:t>
            </a:r>
          </a:p>
          <a:p>
            <a:pPr lvl="0" defTabSz="914400" fontAlgn="base">
              <a:spcBef>
                <a:spcPct val="20000"/>
              </a:spcBef>
              <a:spcAft>
                <a:spcPct val="0"/>
              </a:spcAft>
            </a:pPr>
            <a:r>
              <a:rPr lang="fi-FI" sz="1800" kern="0">
                <a:solidFill>
                  <a:srgbClr val="000000"/>
                </a:solidFill>
                <a:latin typeface="Arial"/>
              </a:rPr>
              <a:t>Poikkeavista järjestelyistä tavallisin oli sairaalaopetuksessa opiskelevat oppilaat. Näitä oppilaita oli noin joka kuudennessa vastanneista kouluista.</a:t>
            </a:r>
          </a:p>
          <a:p>
            <a:pPr lvl="0" defTabSz="914400" fontAlgn="base">
              <a:spcBef>
                <a:spcPct val="20000"/>
              </a:spcBef>
              <a:spcAft>
                <a:spcPct val="0"/>
              </a:spcAft>
            </a:pPr>
            <a:endParaRPr lang="fi-FI" sz="1800" kern="0">
              <a:solidFill>
                <a:srgbClr val="000000"/>
              </a:solidFill>
              <a:latin typeface="Arial"/>
            </a:endParaRPr>
          </a:p>
          <a:p>
            <a:pPr lvl="0" defTabSz="914400" fontAlgn="base">
              <a:spcBef>
                <a:spcPct val="20000"/>
              </a:spcBef>
              <a:spcAft>
                <a:spcPct val="0"/>
              </a:spcAft>
            </a:pPr>
            <a:r>
              <a:rPr lang="fi-FI" sz="1800" kern="0">
                <a:solidFill>
                  <a:srgbClr val="000000"/>
                </a:solidFill>
                <a:latin typeface="Arial"/>
              </a:rPr>
              <a:t>Tutkimuksessa myös ilmoitettiin, että 85 kouluista ilmoitti, että oppilaista on kotiopetuksessa, mutta vain 37 huoltajien anomuksesta!</a:t>
            </a:r>
          </a:p>
          <a:p>
            <a:pPr lvl="0" defTabSz="914400" fontAlgn="base">
              <a:spcBef>
                <a:spcPct val="20000"/>
              </a:spcBef>
              <a:spcAft>
                <a:spcPct val="0"/>
              </a:spcAft>
            </a:pPr>
            <a:endParaRPr lang="fi-FI" sz="1800" kern="0">
              <a:solidFill>
                <a:srgbClr val="000000"/>
              </a:solidFill>
              <a:latin typeface="Arial"/>
            </a:endParaRPr>
          </a:p>
          <a:p>
            <a:pPr lvl="0" defTabSz="914400" fontAlgn="base">
              <a:spcBef>
                <a:spcPct val="20000"/>
              </a:spcBef>
              <a:spcAft>
                <a:spcPct val="0"/>
              </a:spcAft>
            </a:pPr>
            <a:r>
              <a:rPr lang="fi-FI" sz="1800" kern="0">
                <a:solidFill>
                  <a:srgbClr val="000000"/>
                </a:solidFill>
                <a:latin typeface="Arial"/>
              </a:rPr>
              <a:t>Lisäperusteet kotiopetukseen siirtymiselle ilmoitettiin seuraavasti: </a:t>
            </a:r>
          </a:p>
          <a:p>
            <a:pPr marL="609600" lvl="0" indent="-609600" defTabSz="914400" fontAlgn="base">
              <a:spcBef>
                <a:spcPct val="20000"/>
              </a:spcBef>
              <a:spcAft>
                <a:spcPct val="0"/>
              </a:spcAft>
              <a:buFont typeface="Arial" panose="020B0604020202020204" pitchFamily="34" charset="0"/>
              <a:buChar char="•"/>
            </a:pPr>
            <a:r>
              <a:rPr lang="fi-FI" sz="1800" kern="0">
                <a:solidFill>
                  <a:srgbClr val="000000"/>
                </a:solidFill>
                <a:latin typeface="Arial"/>
              </a:rPr>
              <a:t>terveydelliset syyt (38 koulua), </a:t>
            </a:r>
          </a:p>
          <a:p>
            <a:pPr marL="609600" lvl="0" indent="-609600" defTabSz="914400" fontAlgn="base">
              <a:spcBef>
                <a:spcPct val="20000"/>
              </a:spcBef>
              <a:spcAft>
                <a:spcPct val="0"/>
              </a:spcAft>
              <a:buFont typeface="Arial" panose="020B0604020202020204" pitchFamily="34" charset="0"/>
              <a:buChar char="•"/>
            </a:pPr>
            <a:r>
              <a:rPr lang="fi-FI" sz="1800" kern="0">
                <a:solidFill>
                  <a:srgbClr val="000000"/>
                </a:solidFill>
                <a:latin typeface="Arial"/>
              </a:rPr>
              <a:t>opetus järjestetty lastensuojelun piiriin kuuluvassa toimintayksikössä oman kunnan alueella (46 koulua), </a:t>
            </a:r>
          </a:p>
          <a:p>
            <a:pPr marL="609600" lvl="0" indent="-609600" defTabSz="914400" fontAlgn="base">
              <a:spcBef>
                <a:spcPct val="20000"/>
              </a:spcBef>
              <a:spcAft>
                <a:spcPct val="0"/>
              </a:spcAft>
              <a:buFont typeface="Arial" panose="020B0604020202020204" pitchFamily="34" charset="0"/>
              <a:buChar char="•"/>
            </a:pPr>
            <a:r>
              <a:rPr lang="fi-FI" sz="1800" kern="0">
                <a:solidFill>
                  <a:srgbClr val="000000"/>
                </a:solidFill>
                <a:latin typeface="Arial"/>
              </a:rPr>
              <a:t>opetus järjestetty lastensuojelun piiriin kuuluvassa yksikössä toisen kunnan alueella (43 koulua).</a:t>
            </a:r>
          </a:p>
          <a:p>
            <a:pPr lvl="0" defTabSz="914400" fontAlgn="base">
              <a:spcBef>
                <a:spcPct val="20000"/>
              </a:spcBef>
              <a:spcAft>
                <a:spcPct val="0"/>
              </a:spcAft>
            </a:pPr>
            <a:r>
              <a:rPr lang="fi-FI" sz="1800" kern="0">
                <a:solidFill>
                  <a:srgbClr val="000000"/>
                </a:solidFill>
                <a:latin typeface="Arial"/>
              </a:rPr>
              <a:t>Toiseksi yleisin poikkeuksellinen koulunkäyntijärjestely oli ”Tilapäisesti koulunkäyntivaikeuksien takia kotiopetukseen siirretyt oppilaat”, joita oli 67 koululla.</a:t>
            </a:r>
          </a:p>
          <a:p>
            <a:pPr lvl="0" defTabSz="914400" fontAlgn="base">
              <a:spcBef>
                <a:spcPct val="20000"/>
              </a:spcBef>
              <a:spcAft>
                <a:spcPct val="0"/>
              </a:spcAft>
            </a:pPr>
            <a:endParaRPr lang="fi-FI" sz="1300" kern="0">
              <a:solidFill>
                <a:srgbClr val="000000"/>
              </a:solidFill>
              <a:latin typeface="Arial"/>
            </a:endParaRPr>
          </a:p>
          <a:p>
            <a:pPr lvl="0" defTabSz="914400" fontAlgn="base">
              <a:spcBef>
                <a:spcPct val="20000"/>
              </a:spcBef>
              <a:spcAft>
                <a:spcPct val="0"/>
              </a:spcAft>
            </a:pPr>
            <a:endParaRPr lang="fi-FI" sz="1000" kern="0">
              <a:solidFill>
                <a:srgbClr val="000000"/>
              </a:solidFill>
              <a:latin typeface="Arial"/>
            </a:endParaRPr>
          </a:p>
          <a:p>
            <a:pPr lvl="0" defTabSz="914400" fontAlgn="base">
              <a:spcBef>
                <a:spcPct val="20000"/>
              </a:spcBef>
              <a:spcAft>
                <a:spcPct val="0"/>
              </a:spcAft>
            </a:pPr>
            <a:r>
              <a:rPr lang="fi-FI" sz="2000" kern="0">
                <a:solidFill>
                  <a:srgbClr val="000000"/>
                </a:solidFill>
                <a:latin typeface="Arial"/>
              </a:rPr>
              <a:t>Työryhmän puheenjohtajaksi opetus- ja kulttuuriministeriö kutsui opetusneuvos Jussi Pihkalan ja jäseniksi lakimies Minna Antilan Kuntaliitosta, hallitusneuvos Anne-Marie </a:t>
            </a:r>
            <a:r>
              <a:rPr lang="fi-FI" sz="2000" kern="0" err="1">
                <a:solidFill>
                  <a:srgbClr val="000000"/>
                </a:solidFill>
                <a:latin typeface="Arial"/>
              </a:rPr>
              <a:t>Brissonin</a:t>
            </a:r>
            <a:r>
              <a:rPr lang="fi-FI" sz="2000" kern="0">
                <a:solidFill>
                  <a:srgbClr val="000000"/>
                </a:solidFill>
                <a:latin typeface="Arial"/>
              </a:rPr>
              <a:t> opetus- ja kulttuuriministeriöstä, lakimies Merike Helanderin lapsiasiainvaltuutetun toimistosta, ohjaavan opettajan Merja Koiviston Valteri-koulusta, opetusneuvos Pirjo Koivulan Opetushallituksesta, dosentti Elina Kontulan Helsingin yliopistosta, johtaja Anita Lammassaari </a:t>
            </a:r>
            <a:r>
              <a:rPr lang="fi-FI" sz="2000" kern="0" err="1">
                <a:solidFill>
                  <a:srgbClr val="000000"/>
                </a:solidFill>
                <a:latin typeface="Arial"/>
              </a:rPr>
              <a:t>Kolpeneen</a:t>
            </a:r>
            <a:r>
              <a:rPr lang="fi-FI" sz="2000" kern="0">
                <a:solidFill>
                  <a:srgbClr val="000000"/>
                </a:solidFill>
                <a:latin typeface="Arial"/>
              </a:rPr>
              <a:t> palvelukeskuksen kuntayhtymästä, erityisasiantuntija Päivi Lyhykäisen </a:t>
            </a:r>
            <a:r>
              <a:rPr lang="fi-FI" sz="2000" kern="0" err="1">
                <a:solidFill>
                  <a:srgbClr val="000000"/>
                </a:solidFill>
                <a:latin typeface="Arial"/>
              </a:rPr>
              <a:t>OAJ:sta</a:t>
            </a:r>
            <a:r>
              <a:rPr lang="fi-FI" sz="2000" kern="0">
                <a:solidFill>
                  <a:srgbClr val="000000"/>
                </a:solidFill>
                <a:latin typeface="Arial"/>
              </a:rPr>
              <a:t>, johtavan rehtorin Anne Martikainen Valteri-koulusta, toiminnanjohtajan Marianne Ohtosen Kehitysvammaliitosta, hallitussihteeri Annika Parsons </a:t>
            </a:r>
            <a:r>
              <a:rPr lang="fi-FI" sz="2000" kern="0" err="1">
                <a:solidFill>
                  <a:srgbClr val="000000"/>
                </a:solidFill>
                <a:latin typeface="Arial"/>
              </a:rPr>
              <a:t>sosiaali</a:t>
            </a:r>
            <a:r>
              <a:rPr lang="fi-FI" sz="2000" kern="0">
                <a:solidFill>
                  <a:srgbClr val="000000"/>
                </a:solidFill>
                <a:latin typeface="Arial"/>
              </a:rPr>
              <a:t>- ja terveysministeriöstä, perusopetusjohtaja Mari </a:t>
            </a:r>
            <a:r>
              <a:rPr lang="fi-FI" sz="2000" kern="0" err="1">
                <a:solidFill>
                  <a:srgbClr val="000000"/>
                </a:solidFill>
                <a:latin typeface="Arial"/>
              </a:rPr>
              <a:t>Routti</a:t>
            </a:r>
            <a:r>
              <a:rPr lang="fi-FI" sz="2000" kern="0">
                <a:solidFill>
                  <a:srgbClr val="000000"/>
                </a:solidFill>
                <a:latin typeface="Arial"/>
              </a:rPr>
              <a:t> Lappeenrannan kaupungista, Markku Niemelä Rinnekoti-säätiöstä ja rehtori Mika </a:t>
            </a:r>
            <a:r>
              <a:rPr lang="fi-FI" sz="2000" kern="0" err="1">
                <a:solidFill>
                  <a:srgbClr val="000000"/>
                </a:solidFill>
                <a:latin typeface="Arial"/>
              </a:rPr>
              <a:t>Saatsi</a:t>
            </a:r>
            <a:r>
              <a:rPr lang="fi-FI" sz="2000" kern="0">
                <a:solidFill>
                  <a:srgbClr val="000000"/>
                </a:solidFill>
                <a:latin typeface="Arial"/>
              </a:rPr>
              <a:t> Kalliomaan koulusta. </a:t>
            </a:r>
          </a:p>
          <a:p>
            <a:pPr lvl="0" defTabSz="914400" fontAlgn="base">
              <a:spcBef>
                <a:spcPct val="20000"/>
              </a:spcBef>
              <a:spcAft>
                <a:spcPct val="0"/>
              </a:spcAft>
            </a:pPr>
            <a:endParaRPr lang="fi-FI" sz="2000" kern="0">
              <a:solidFill>
                <a:srgbClr val="000000"/>
              </a:solidFill>
              <a:latin typeface="Arial"/>
            </a:endParaRPr>
          </a:p>
          <a:p>
            <a:pPr lvl="0" defTabSz="914400" fontAlgn="base">
              <a:spcBef>
                <a:spcPct val="20000"/>
              </a:spcBef>
              <a:spcAft>
                <a:spcPct val="0"/>
              </a:spcAft>
            </a:pPr>
            <a:r>
              <a:rPr lang="fi-FI" sz="2000" kern="0">
                <a:solidFill>
                  <a:srgbClr val="000000"/>
                </a:solidFill>
                <a:latin typeface="Arial"/>
              </a:rPr>
              <a:t>Ulkopuolisina asiantuntijoina työryhmän työskentelyyn johtaja Matti Salminen Valtion lastensuojeluyksiköstä sekä vastaava johtaja ja koordinoiva rehtori ja Jani </a:t>
            </a:r>
            <a:r>
              <a:rPr lang="fi-FI" sz="2000" kern="0" err="1">
                <a:solidFill>
                  <a:srgbClr val="000000"/>
                </a:solidFill>
                <a:latin typeface="Arial"/>
              </a:rPr>
              <a:t>Melig</a:t>
            </a:r>
            <a:r>
              <a:rPr lang="fi-FI" sz="2000" kern="0">
                <a:solidFill>
                  <a:srgbClr val="000000"/>
                </a:solidFill>
                <a:latin typeface="Arial"/>
              </a:rPr>
              <a:t> Valtion </a:t>
            </a:r>
            <a:r>
              <a:rPr lang="fi-FI" sz="2000" kern="0" err="1">
                <a:solidFill>
                  <a:srgbClr val="000000"/>
                </a:solidFill>
                <a:latin typeface="Arial"/>
              </a:rPr>
              <a:t>koulukodeista.Työryhmän</a:t>
            </a:r>
            <a:r>
              <a:rPr lang="fi-FI" sz="2000" kern="0">
                <a:solidFill>
                  <a:srgbClr val="000000"/>
                </a:solidFill>
                <a:latin typeface="Arial"/>
              </a:rPr>
              <a:t> sihteereinä toimivat projektipäällikkö Terhi Ojala Helsingin yliopistosta ja ylitarkastaja Kirsi Lamberg opetus- ja kulttuuriministeriöstä. </a:t>
            </a:r>
          </a:p>
          <a:p>
            <a:pPr lvl="0" defTabSz="914400" fontAlgn="base">
              <a:spcBef>
                <a:spcPct val="20000"/>
              </a:spcBef>
              <a:spcAft>
                <a:spcPct val="0"/>
              </a:spcAft>
            </a:pPr>
            <a:endParaRPr lang="fi-FI" sz="1800" kern="0">
              <a:solidFill>
                <a:srgbClr val="000000"/>
              </a:solidFill>
              <a:latin typeface="Arial"/>
            </a:endParaRPr>
          </a:p>
          <a:p>
            <a:pPr lvl="0" defTabSz="914400" fontAlgn="base">
              <a:spcBef>
                <a:spcPct val="20000"/>
              </a:spcBef>
              <a:spcAft>
                <a:spcPct val="0"/>
              </a:spcAft>
            </a:pPr>
            <a:endParaRPr lang="fi-FI" sz="100"/>
          </a:p>
        </p:txBody>
      </p:sp>
      <p:sp>
        <p:nvSpPr>
          <p:cNvPr id="4" name="Dian numeron paikkamerkki 3"/>
          <p:cNvSpPr>
            <a:spLocks noGrp="1"/>
          </p:cNvSpPr>
          <p:nvPr>
            <p:ph type="sldNum" sz="quarter" idx="10"/>
          </p:nvPr>
        </p:nvSpPr>
        <p:spPr/>
        <p:txBody>
          <a:bodyPr/>
          <a:lstStyle/>
          <a:p>
            <a:fld id="{8D037958-751F-6746-9BD0-6263F9039ADA}" type="slidenum">
              <a:rPr lang="fi-FI" smtClean="0">
                <a:solidFill>
                  <a:prstClr val="black"/>
                </a:solidFill>
              </a:rPr>
              <a:pPr/>
              <a:t>2</a:t>
            </a:fld>
            <a:endParaRPr lang="fi-FI">
              <a:solidFill>
                <a:prstClr val="black"/>
              </a:solidFill>
            </a:endParaRPr>
          </a:p>
        </p:txBody>
      </p:sp>
    </p:spTree>
    <p:extLst>
      <p:ext uri="{BB962C8B-B14F-4D97-AF65-F5344CB8AC3E}">
        <p14:creationId xmlns:p14="http://schemas.microsoft.com/office/powerpoint/2010/main" val="2829263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t>21</a:t>
            </a:fld>
            <a:endParaRPr lang="en-GB"/>
          </a:p>
        </p:txBody>
      </p:sp>
    </p:spTree>
    <p:extLst>
      <p:ext uri="{BB962C8B-B14F-4D97-AF65-F5344CB8AC3E}">
        <p14:creationId xmlns:p14="http://schemas.microsoft.com/office/powerpoint/2010/main" val="182001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t>3</a:t>
            </a:fld>
            <a:endParaRPr lang="en-GB"/>
          </a:p>
        </p:txBody>
      </p:sp>
    </p:spTree>
    <p:extLst>
      <p:ext uri="{BB962C8B-B14F-4D97-AF65-F5344CB8AC3E}">
        <p14:creationId xmlns:p14="http://schemas.microsoft.com/office/powerpoint/2010/main" val="214091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t>4</a:t>
            </a:fld>
            <a:endParaRPr lang="en-GB"/>
          </a:p>
        </p:txBody>
      </p:sp>
    </p:spTree>
    <p:extLst>
      <p:ext uri="{BB962C8B-B14F-4D97-AF65-F5344CB8AC3E}">
        <p14:creationId xmlns:p14="http://schemas.microsoft.com/office/powerpoint/2010/main" val="291053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t>5</a:t>
            </a:fld>
            <a:endParaRPr lang="en-GB"/>
          </a:p>
        </p:txBody>
      </p:sp>
    </p:spTree>
    <p:extLst>
      <p:ext uri="{BB962C8B-B14F-4D97-AF65-F5344CB8AC3E}">
        <p14:creationId xmlns:p14="http://schemas.microsoft.com/office/powerpoint/2010/main" val="3751860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latin typeface="Arial" panose="020B0604020202020204" pitchFamily="34" charset="0"/>
                <a:cs typeface="Arial" panose="020B0604020202020204" pitchFamily="34" charset="0"/>
              </a:rPr>
              <a:t>Lailla taataan muun muassa lapsen oikeus tarvitsemaansa oikea-aikaiseen ja lapsen tarpeiden mukaiseen tukeen, varmistetaan henkilöstön riittävyys ja erityispedagoginen osaaminen sekä edistetään jatkumoa esiopetukseen ja perusopetukseen tuen järjestämisessä.  Lain uudistuksen jälkeen toteutetaan valtakunnallinen varhaisen tuen toimenpideohjelma varhaiskasvatuksessa ja esiopetuksessa.</a:t>
            </a:r>
            <a:endParaRPr lang="en-GB" sz="1200">
              <a:latin typeface="Arial" panose="020B0604020202020204" pitchFamily="34" charset="0"/>
              <a:cs typeface="Arial" panose="020B0604020202020204" pitchFamily="34" charset="0"/>
            </a:endParaRP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38538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Kehittämisehdotus on linjassa LAPE-hankkeen Varhaiskasvatus, koulu ja oppilaitos lasten ja nuorten hyvinvoinnin tukena - kehittämiskokonaisuuden toimenpiteeseen 2.4 Mallinnetaan esiopetuksen yksilökohtainen oppilashuolto liittyen kootaan valtakunnallisesti monialainen työryhmä, jonka tehtävänä on esiopetuksen opiskeluhuollon  mallin laatiminen. Mallissa huomioidaan monialainen työ ja tietosuoja sekä lasten ja vanhempien osallisuus. Hyödynnetään jo tehtyä paikallista kehittämistyötä. </a:t>
            </a: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7429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VIP-toiminnan tavoitteena on päivittää, kehittää ja vakiinnuttaa opetuksen järjestäjien vaativan erityisen tuen yhteistyön organisointia. Toiminnan lähtökohta on luoda ja kehittää varhaiskasvatuksen, </a:t>
            </a:r>
            <a:r>
              <a:rPr lang="fi-FI" err="1"/>
              <a:t>esi</a:t>
            </a:r>
            <a:r>
              <a:rPr lang="fi-FI"/>
              <a:t>-, perus- ja lisäopetuksen opetuksellisia rakenteita, toimintamuotoja ja -menetelmiä, jotka jatkumona takaavat laadukkaan ja oikea-aikaisen tuen oppilaalle mahdollisimman varhaisessa vaiheessa ennaltaehkäisevää työotetta painottaen. Toiminnan vakiinnuttaminen on pitkän tähtäyksen tavoite, jonka ytimenä on kaikkien oppilaiden oikeus perusopetuksen toteutumiseen ja oppilaille tarjottavan opetuksen laatu.</a:t>
            </a:r>
          </a:p>
          <a:p>
            <a:r>
              <a:rPr lang="fi-FI"/>
              <a:t>Verkostojen tehtävänä on vaativan erityisen tuen kehittäminen, alueensa kuntien ja yksityisten opetuksen järjestäjien koulujen sekä yliopistojen harjoittelukoulujen tukeminen ja ohjaaminen vaativan erityisen tuen kysymyksissä sekä yksittäisten opettajien konsultointi vaativan erityisen tuen suunnittelussa, toteutuksessa ja arvioinnissa. Verkostojen tehtävänä on myös täydennyskoulutuksen järjestäminen. </a:t>
            </a:r>
          </a:p>
          <a:p>
            <a:r>
              <a:rPr lang="fi-FI"/>
              <a:t>Verkostoja luomalla parannetaan kuntien ja yksityisten opetuksen järjestäjien mahdollisuuksia hyödyntää sairaalakoulujen, Elmeri-koulujen, koulukotikoulujen, yliopistojen erityispedagogiikan tutkimus- ja koulutusyksiköiden sekä Valterin osaamista.</a:t>
            </a:r>
          </a:p>
          <a:p>
            <a:r>
              <a:rPr lang="fi-FI"/>
              <a:t>Kunnissa on vaativaa erityistä tukea tarvitsevien oppilaiden palvelujen ja ohjaus- ja konsultaatiopalvelujen tarve, joka liittyy esimerkiksi </a:t>
            </a:r>
            <a:r>
              <a:rPr lang="fi-FI" err="1"/>
              <a:t>psykososiaalisiin</a:t>
            </a:r>
            <a:r>
              <a:rPr lang="fi-FI"/>
              <a:t>, mielenterveyden ja kuntoutuksen haasteisiin. Tätä osaamista on edellä mainituilla tahoilla, joiden avulla saadaan alueelliset tarpeet tyydytettyä ko. toimijoiden sijaitessa maantieteellisesti melko kattavasti. </a:t>
            </a:r>
          </a:p>
          <a:p>
            <a:r>
              <a:rPr lang="fi-FI"/>
              <a:t>Verkostojen kehittämisessä huomioidaan mukana olevien yksikköjen koko, resurssit ja ylläpitäjien erilaisuus. Valteri-koulu ja viisi koulukotia ovat valtion ylläpitämiä. Elmeri-koulut ovat kuntien, kuntayhtymien ja yksityisten ylläpitämiä. Sairaalaopetus on kuntien ylläpitämää. (Valterin keskeinen tehtävä on tukea lähikouluperiaatteen toteutumista). Painopisteen siirtäminen entistä nopeammin lähikoulujen ohjaus- ja palvelutehtäviin tukee laajaa ja haasteellista oppilasjoukkoa ja se on myös oppilaskohtaisilta kustannuksiltaan tehokkaampaa. Verkostojen kehittämisessä otetaan huomioon myös oppimiskeskustoiminnan ulkomaiset kehityssuunnat (esim. uusi Norjan malli, jossa toimii neljä alueellista osaamiskeskusta).</a:t>
            </a:r>
          </a:p>
          <a:p>
            <a:r>
              <a:rPr lang="fi-FI"/>
              <a:t>Verkostomaisen toiminnan käynnistämisen koordinoinnista vastaa </a:t>
            </a:r>
            <a:r>
              <a:rPr lang="fi-FI" err="1"/>
              <a:t>oppimis</a:t>
            </a:r>
            <a:r>
              <a:rPr lang="fi-FI"/>
              <a:t>- ja ohjauskeskus Valteri. </a:t>
            </a: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t>8</a:t>
            </a:fld>
            <a:endParaRPr lang="en-GB"/>
          </a:p>
        </p:txBody>
      </p:sp>
    </p:spTree>
    <p:extLst>
      <p:ext uri="{BB962C8B-B14F-4D97-AF65-F5344CB8AC3E}">
        <p14:creationId xmlns:p14="http://schemas.microsoft.com/office/powerpoint/2010/main" val="275635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Ohjaus- ja palveluverkostojen kehittämisessä huomioidaan yhteydet Lapsi- ja perhepalveluiden muutosohjelman (LAPE) myötä rakentuviin vaativan erityisen tason </a:t>
            </a:r>
            <a:r>
              <a:rPr lang="fi-FI" err="1"/>
              <a:t>osaamis</a:t>
            </a:r>
            <a:r>
              <a:rPr lang="fi-FI"/>
              <a:t>- ja tukikeskusverkostoihin sekä aluehallintovirastojen toimintaan. VIP-verkoston toimijat ja toiminta-alueet ovat kuvattu kartassa x. VIP-verkosto toimii viidellä alueella, jotka myötäilevät tulevia </a:t>
            </a:r>
            <a:r>
              <a:rPr lang="fi-FI" err="1"/>
              <a:t>sosiaali</a:t>
            </a:r>
            <a:r>
              <a:rPr lang="fi-FI"/>
              <a:t>- ja terveydenhuollon yhteistyöalueita. Kartasta puuttuvat yliopistolliset toimijat ja kunnalliset ja yksityiset erityiskoulut, yksityiset koulukodit sekä varhaiskasvatukset erityistahot?</a:t>
            </a:r>
          </a:p>
          <a:p>
            <a:r>
              <a:rPr lang="fi-FI"/>
              <a:t>VIP-verkoston toimintaan kytketään myös varhaiskasvatuksen näkökulma jatkossa.</a:t>
            </a:r>
          </a:p>
          <a:p>
            <a:r>
              <a:rPr lang="fi-FI"/>
              <a:t>LAPE-muutosohjelmassa perustetaan viidelle </a:t>
            </a:r>
            <a:r>
              <a:rPr lang="fi-FI" err="1"/>
              <a:t>sote</a:t>
            </a:r>
            <a:r>
              <a:rPr lang="fi-FI"/>
              <a:t>-uudistuksessa muodostuvalle yhteistyöalueelle osin verkostorakenteiset lasten, nuorten ja perheiden palveluiden </a:t>
            </a:r>
            <a:r>
              <a:rPr lang="fi-FI" err="1"/>
              <a:t>osaamis</a:t>
            </a:r>
            <a:r>
              <a:rPr lang="fi-FI"/>
              <a:t>- ja tukikeskukset. Keskuksiin kootaan kaikkein vaativinta erityisosaamista ja erikoistumista edellyttävät lasten, nuorten ja perheiden </a:t>
            </a:r>
            <a:r>
              <a:rPr lang="fi-FI" err="1"/>
              <a:t>sote</a:t>
            </a:r>
            <a:r>
              <a:rPr lang="fi-FI"/>
              <a:t>-palvelut. Muut lasten, nuorten ja perheiden vaativimmat palvelut liittyvät tai linkittyvät keskusten verkostorakenteeseen asiakaslähtöisyyden ja integraation periaattein. Näin voidaan varmistaa vaativimpien palveluiden alueellisesti kattava saatavuus sekä palveluiden käyttäjille, erityisesti useita palveluja samanaikaisesti tarvitseville helposti avautuvat palveluiden kokonaisuudet. </a:t>
            </a:r>
          </a:p>
          <a:p>
            <a:r>
              <a:rPr lang="fi-FI"/>
              <a:t>Keskusten tehtäviin kuuluvat myös maakuntien välisen yhteistyön ohjaus ja koordinointi vaativien palveluiden suhteen sekä yhteistyö maakuntien, yliopistojen, yliopistollisten sairaaloiden ja sosiaalialan osaamiskeskusten kanssa tutkimus- ja kehittämistoiminnan sekä tiedolla ohjaamisen vahvistamiseksi. </a:t>
            </a:r>
          </a:p>
          <a:p>
            <a:r>
              <a:rPr lang="fi-FI" err="1"/>
              <a:t>Osaamis</a:t>
            </a:r>
            <a:r>
              <a:rPr lang="fi-FI"/>
              <a:t>- ja tukikeskukset voivat toimia VIP-verkostojen yhteistyökumppanina tuoden tarpeen mukaan osaamisensa VIP-verkoston käyttöön kaikissa verkoston tehtävissä mahdollistaen ja koordinoiden esimerkiksi lastenpsykiatrisen ja nuorisopsykiatrisen konsultaation saatavuutta varhaiskasvatuksessa ja kouluissa sekä yhteistyön alueellisten ja kansallisten toimintamallien kehittämisessä. </a:t>
            </a:r>
          </a:p>
          <a:p>
            <a:r>
              <a:rPr lang="fi-FI"/>
              <a:t>Opetus- ja kulttuuriministeriön ja Opetushallituksen tulossopimuksen 2017 mukaisesti erityisen tuen osaamista ja kehittämistoimenpiteitä edistetään.</a:t>
            </a:r>
          </a:p>
          <a:p>
            <a:endParaRPr lang="en-GB"/>
          </a:p>
        </p:txBody>
      </p:sp>
      <p:sp>
        <p:nvSpPr>
          <p:cNvPr id="4" name="Dian numeron paikkamerkki 3"/>
          <p:cNvSpPr>
            <a:spLocks noGrp="1"/>
          </p:cNvSpPr>
          <p:nvPr>
            <p:ph type="sldNum" sz="quarter" idx="10"/>
          </p:nvPr>
        </p:nvSpPr>
        <p:spPr/>
        <p:txBody>
          <a:bodyPr/>
          <a:lstStyle/>
          <a:p>
            <a:fld id="{51AE7A5F-B286-4A74-BDF3-E3630DCEA5E0}" type="slidenum">
              <a:rPr lang="en-GB" smtClean="0"/>
              <a:t>9</a:t>
            </a:fld>
            <a:endParaRPr lang="en-GB"/>
          </a:p>
        </p:txBody>
      </p:sp>
    </p:spTree>
    <p:extLst>
      <p:ext uri="{BB962C8B-B14F-4D97-AF65-F5344CB8AC3E}">
        <p14:creationId xmlns:p14="http://schemas.microsoft.com/office/powerpoint/2010/main" val="71266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Sisällön paikkamerkki 2"/>
          <p:cNvSpPr>
            <a:spLocks noGrp="1"/>
          </p:cNvSpPr>
          <p:nvPr>
            <p:ph idx="1"/>
          </p:nvPr>
        </p:nvSpPr>
        <p:spPr/>
        <p:txBody>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86931954-5C8D-4E9B-9B4A-5203BCE0D529}" type="datetime1">
              <a:rPr lang="fi-FI" smtClean="0">
                <a:solidFill>
                  <a:prstClr val="black"/>
                </a:solidFill>
              </a:rPr>
              <a:pPr defTabSz="457200"/>
              <a:t>27.10.2017</a:t>
            </a:fld>
            <a:endParaRPr lang="fi-FI">
              <a:solidFill>
                <a:prstClr val="black"/>
              </a:solidFill>
            </a:endParaRPr>
          </a:p>
        </p:txBody>
      </p:sp>
      <p:sp>
        <p:nvSpPr>
          <p:cNvPr id="8"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207120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274639"/>
            <a:ext cx="2743200" cy="5851525"/>
          </a:xfrm>
        </p:spPr>
        <p:txBody>
          <a:bodyPr vert="eaVert"/>
          <a:lstStyle/>
          <a:p>
            <a:r>
              <a:rPr lang="fi-FI"/>
              <a:t>Muokkaa perustyylejä osoitt.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14926B57-7C3B-41DA-BF37-7F72ACD9C6D8}" type="datetime1">
              <a:rPr lang="fi-FI" smtClean="0">
                <a:solidFill>
                  <a:prstClr val="black"/>
                </a:solidFill>
              </a:rPr>
              <a:pPr defTabSz="457200"/>
              <a:t>27.10.2017</a:t>
            </a:fld>
            <a:endParaRPr lang="fi-FI">
              <a:solidFill>
                <a:prstClr val="black"/>
              </a:solidFill>
            </a:endParaRPr>
          </a:p>
        </p:txBody>
      </p:sp>
      <p:sp>
        <p:nvSpPr>
          <p:cNvPr id="5"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37435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Otsikkodia">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609600" y="1525590"/>
            <a:ext cx="10972800" cy="44354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17071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kuvalla">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948569" y="2490996"/>
            <a:ext cx="5307088" cy="2461986"/>
          </a:xfrm>
        </p:spPr>
        <p:txBody>
          <a:bodyPr anchor="t">
            <a:normAutofit/>
          </a:bodyPr>
          <a:lstStyle>
            <a:lvl1pPr algn="l">
              <a:defRPr sz="3600" b="1" cap="none"/>
            </a:lvl1pPr>
          </a:lstStyle>
          <a:p>
            <a:r>
              <a:rPr lang="fi-FI"/>
              <a:t>Lisää otsikko napsauttamalla</a:t>
            </a:r>
          </a:p>
        </p:txBody>
      </p:sp>
      <p:sp>
        <p:nvSpPr>
          <p:cNvPr id="9" name="Tekstin paikkamerkki 2"/>
          <p:cNvSpPr>
            <a:spLocks noGrp="1"/>
          </p:cNvSpPr>
          <p:nvPr>
            <p:ph type="body" idx="11"/>
          </p:nvPr>
        </p:nvSpPr>
        <p:spPr>
          <a:xfrm>
            <a:off x="948569" y="1382468"/>
            <a:ext cx="5307088" cy="110852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7" name="Kuvan paikkamerkki 5"/>
          <p:cNvSpPr>
            <a:spLocks noGrp="1"/>
          </p:cNvSpPr>
          <p:nvPr>
            <p:ph type="pic" sz="quarter" idx="13"/>
          </p:nvPr>
        </p:nvSpPr>
        <p:spPr>
          <a:xfrm rot="120000">
            <a:off x="6349278" y="871812"/>
            <a:ext cx="4356537" cy="3858118"/>
          </a:xfrm>
          <a:prstGeom prst="rect">
            <a:avLst/>
          </a:prstGeom>
          <a:ln w="76200" cmpd="sng">
            <a:solidFill>
              <a:schemeClr val="bg1"/>
            </a:solidFill>
          </a:ln>
          <a:effectLst>
            <a:outerShdw blurRad="50800" dist="38100" dir="2700000" algn="tl" rotWithShape="0">
              <a:prstClr val="black">
                <a:alpha val="40000"/>
              </a:prstClr>
            </a:outerShdw>
          </a:effectLst>
        </p:spPr>
        <p:txBody>
          <a:bodyPr vert="horz"/>
          <a:lstStyle/>
          <a:p>
            <a:pPr lvl="0"/>
            <a:r>
              <a:rPr lang="fi-FI" noProof="0"/>
              <a:t>Lisää kuva napsauttamalla kuvaketta</a:t>
            </a:r>
          </a:p>
        </p:txBody>
      </p:sp>
      <p:sp>
        <p:nvSpPr>
          <p:cNvPr id="10" name="Päivämäärän paikkamerkki 1"/>
          <p:cNvSpPr>
            <a:spLocks noGrp="1"/>
          </p:cNvSpPr>
          <p:nvPr>
            <p:ph type="dt" sz="half" idx="2"/>
          </p:nvPr>
        </p:nvSpPr>
        <p:spPr>
          <a:xfrm>
            <a:off x="607788" y="6315074"/>
            <a:ext cx="1055913" cy="274324"/>
          </a:xfrm>
          <a:prstGeom prst="rect">
            <a:avLst/>
          </a:prstGeom>
        </p:spPr>
        <p:txBody>
          <a:bodyPr vert="horz" lIns="91440" tIns="45720" rIns="91440" bIns="45720" rtlCol="0" anchor="ctr"/>
          <a:lstStyle>
            <a:lvl1pPr algn="l">
              <a:defRPr sz="1100" b="1">
                <a:solidFill>
                  <a:schemeClr val="tx1"/>
                </a:solidFill>
                <a:latin typeface="Calibri" panose="020F0502020204030204" pitchFamily="34" charset="0"/>
                <a:ea typeface="Tahoma" panose="020B0604030504040204" pitchFamily="34" charset="0"/>
                <a:cs typeface="Arial" panose="020B0604020202020204" pitchFamily="34" charset="0"/>
              </a:defRPr>
            </a:lvl1pPr>
          </a:lstStyle>
          <a:p>
            <a:fld id="{322A73A0-8BC8-49D8-A7D5-036D1A6840F2}" type="datetime1">
              <a:rPr lang="fi-FI" smtClean="0">
                <a:solidFill>
                  <a:prstClr val="black"/>
                </a:solidFill>
              </a:rPr>
              <a:pPr/>
              <a:t>27.10.2017</a:t>
            </a:fld>
            <a:endParaRPr lang="fi-FI">
              <a:solidFill>
                <a:prstClr val="black"/>
              </a:solidFill>
            </a:endParaRPr>
          </a:p>
        </p:txBody>
      </p:sp>
      <p:sp>
        <p:nvSpPr>
          <p:cNvPr id="11" name="Alatunnisteen paikkamerkki 2"/>
          <p:cNvSpPr>
            <a:spLocks noGrp="1"/>
          </p:cNvSpPr>
          <p:nvPr>
            <p:ph type="ftr" sz="quarter" idx="3"/>
          </p:nvPr>
        </p:nvSpPr>
        <p:spPr>
          <a:xfrm>
            <a:off x="1663701" y="6315075"/>
            <a:ext cx="5742132" cy="274325"/>
          </a:xfrm>
          <a:prstGeom prst="rect">
            <a:avLst/>
          </a:prstGeom>
        </p:spPr>
        <p:txBody>
          <a:bodyPr vert="horz" lIns="91440" tIns="45720" rIns="91440" bIns="45720" rtlCol="0" anchor="ctr"/>
          <a:lstStyle>
            <a:lvl1pPr algn="l">
              <a:lnSpc>
                <a:spcPct val="100000"/>
              </a:lnSpc>
              <a:defRPr sz="1100" b="1">
                <a:solidFill>
                  <a:schemeClr val="tx1"/>
                </a:solidFill>
                <a:latin typeface="Calibri" panose="020F0502020204030204" pitchFamily="34" charset="0"/>
                <a:ea typeface="Adobe Heiti Std R" pitchFamily="34" charset="-128"/>
                <a:cs typeface="Arial" panose="020B0604020202020204" pitchFamily="34" charset="0"/>
              </a:defRPr>
            </a:lvl1pPr>
          </a:lstStyle>
          <a:p>
            <a:endParaRPr lang="fi-FI">
              <a:solidFill>
                <a:prstClr val="black"/>
              </a:solidFill>
            </a:endParaRPr>
          </a:p>
        </p:txBody>
      </p:sp>
    </p:spTree>
    <p:extLst>
      <p:ext uri="{BB962C8B-B14F-4D97-AF65-F5344CB8AC3E}">
        <p14:creationId xmlns:p14="http://schemas.microsoft.com/office/powerpoint/2010/main" val="375885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ilman kuvaa">
    <p:spTree>
      <p:nvGrpSpPr>
        <p:cNvPr id="1" name=""/>
        <p:cNvGrpSpPr/>
        <p:nvPr/>
      </p:nvGrpSpPr>
      <p:grpSpPr>
        <a:xfrm>
          <a:off x="0" y="0"/>
          <a:ext cx="0" cy="0"/>
          <a:chOff x="0" y="0"/>
          <a:chExt cx="0" cy="0"/>
        </a:xfrm>
      </p:grpSpPr>
      <p:sp>
        <p:nvSpPr>
          <p:cNvPr id="7" name="Otsikko 1"/>
          <p:cNvSpPr>
            <a:spLocks noGrp="1"/>
          </p:cNvSpPr>
          <p:nvPr>
            <p:ph type="title" hasCustomPrompt="1"/>
          </p:nvPr>
        </p:nvSpPr>
        <p:spPr>
          <a:xfrm>
            <a:off x="948569" y="2490996"/>
            <a:ext cx="5553831" cy="3300204"/>
          </a:xfrm>
        </p:spPr>
        <p:txBody>
          <a:bodyPr anchor="t">
            <a:normAutofit/>
          </a:bodyPr>
          <a:lstStyle>
            <a:lvl1pPr algn="l">
              <a:defRPr sz="3600" b="1" cap="none"/>
            </a:lvl1pPr>
          </a:lstStyle>
          <a:p>
            <a:r>
              <a:rPr lang="fi-FI"/>
              <a:t>Lisää otsikko napsauttamalla</a:t>
            </a:r>
          </a:p>
        </p:txBody>
      </p:sp>
      <p:sp>
        <p:nvSpPr>
          <p:cNvPr id="8" name="Tekstin paikkamerkki 2"/>
          <p:cNvSpPr>
            <a:spLocks noGrp="1"/>
          </p:cNvSpPr>
          <p:nvPr>
            <p:ph type="body" idx="11"/>
          </p:nvPr>
        </p:nvSpPr>
        <p:spPr>
          <a:xfrm>
            <a:off x="948570" y="1382468"/>
            <a:ext cx="5553829" cy="110852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6" name="Päivämäärän paikkamerkki 1"/>
          <p:cNvSpPr>
            <a:spLocks noGrp="1"/>
          </p:cNvSpPr>
          <p:nvPr>
            <p:ph type="dt" sz="half" idx="2"/>
          </p:nvPr>
        </p:nvSpPr>
        <p:spPr>
          <a:xfrm>
            <a:off x="607788" y="6315074"/>
            <a:ext cx="1055913" cy="274324"/>
          </a:xfrm>
          <a:prstGeom prst="rect">
            <a:avLst/>
          </a:prstGeom>
        </p:spPr>
        <p:txBody>
          <a:bodyPr vert="horz" lIns="91440" tIns="45720" rIns="91440" bIns="45720" rtlCol="0" anchor="ctr"/>
          <a:lstStyle>
            <a:lvl1pPr algn="l">
              <a:defRPr sz="1100" b="1">
                <a:solidFill>
                  <a:schemeClr val="tx1"/>
                </a:solidFill>
                <a:latin typeface="Calibri" panose="020F0502020204030204" pitchFamily="34" charset="0"/>
                <a:ea typeface="Tahoma" panose="020B0604030504040204" pitchFamily="34" charset="0"/>
                <a:cs typeface="Arial" panose="020B0604020202020204" pitchFamily="34" charset="0"/>
              </a:defRPr>
            </a:lvl1pPr>
          </a:lstStyle>
          <a:p>
            <a:fld id="{88509952-F99A-462F-9B81-F849C1D74CA3}" type="datetime1">
              <a:rPr lang="fi-FI" smtClean="0">
                <a:solidFill>
                  <a:prstClr val="black"/>
                </a:solidFill>
              </a:rPr>
              <a:pPr/>
              <a:t>27.10.2017</a:t>
            </a:fld>
            <a:endParaRPr lang="fi-FI">
              <a:solidFill>
                <a:prstClr val="black"/>
              </a:solidFill>
            </a:endParaRPr>
          </a:p>
        </p:txBody>
      </p:sp>
      <p:sp>
        <p:nvSpPr>
          <p:cNvPr id="9" name="Alatunnisteen paikkamerkki 2"/>
          <p:cNvSpPr>
            <a:spLocks noGrp="1"/>
          </p:cNvSpPr>
          <p:nvPr>
            <p:ph type="ftr" sz="quarter" idx="3"/>
          </p:nvPr>
        </p:nvSpPr>
        <p:spPr>
          <a:xfrm>
            <a:off x="1663701" y="6315075"/>
            <a:ext cx="5742132" cy="274325"/>
          </a:xfrm>
          <a:prstGeom prst="rect">
            <a:avLst/>
          </a:prstGeom>
        </p:spPr>
        <p:txBody>
          <a:bodyPr vert="horz" lIns="91440" tIns="45720" rIns="91440" bIns="45720" rtlCol="0" anchor="ctr"/>
          <a:lstStyle>
            <a:lvl1pPr algn="l">
              <a:lnSpc>
                <a:spcPct val="100000"/>
              </a:lnSpc>
              <a:defRPr sz="1100" b="1">
                <a:solidFill>
                  <a:schemeClr val="tx1"/>
                </a:solidFill>
                <a:latin typeface="Calibri" panose="020F0502020204030204" pitchFamily="34" charset="0"/>
                <a:ea typeface="Adobe Heiti Std R" pitchFamily="34" charset="-128"/>
                <a:cs typeface="Arial" panose="020B0604020202020204" pitchFamily="34" charset="0"/>
              </a:defRPr>
            </a:lvl1pPr>
          </a:lstStyle>
          <a:p>
            <a:endParaRPr lang="fi-FI">
              <a:solidFill>
                <a:prstClr val="black"/>
              </a:solidFill>
            </a:endParaRPr>
          </a:p>
        </p:txBody>
      </p:sp>
    </p:spTree>
    <p:extLst>
      <p:ext uri="{BB962C8B-B14F-4D97-AF65-F5344CB8AC3E}">
        <p14:creationId xmlns:p14="http://schemas.microsoft.com/office/powerpoint/2010/main" val="94111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perustyylejä osoitt.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7"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fld id="{C62332E1-3E49-4B4C-B3C0-73D2620064EB}" type="datetimeFigureOut">
              <a:rPr lang="fi-FI" smtClean="0">
                <a:solidFill>
                  <a:prstClr val="black"/>
                </a:solidFill>
              </a:rPr>
              <a:pPr/>
              <a:t>27.10.2017</a:t>
            </a:fld>
            <a:endParaRPr lang="fi-FI">
              <a:solidFill>
                <a:prstClr val="black"/>
              </a:solidFill>
            </a:endParaRPr>
          </a:p>
        </p:txBody>
      </p:sp>
      <p:sp>
        <p:nvSpPr>
          <p:cNvPr id="8"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endParaRPr lang="fi-FI">
              <a:solidFill>
                <a:prstClr val="black"/>
              </a:solidFill>
            </a:endParaRPr>
          </a:p>
        </p:txBody>
      </p:sp>
    </p:spTree>
    <p:extLst>
      <p:ext uri="{BB962C8B-B14F-4D97-AF65-F5344CB8AC3E}">
        <p14:creationId xmlns:p14="http://schemas.microsoft.com/office/powerpoint/2010/main" val="150219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perustyylejä osoitt.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7"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D236BD79-3FA6-494A-8DD1-8143B8F03758}" type="datetime1">
              <a:rPr lang="fi-FI" smtClean="0">
                <a:solidFill>
                  <a:prstClr val="black"/>
                </a:solidFill>
              </a:rPr>
              <a:pPr defTabSz="457200"/>
              <a:t>27.10.2017</a:t>
            </a:fld>
            <a:endParaRPr lang="fi-FI">
              <a:solidFill>
                <a:prstClr val="black"/>
              </a:solidFill>
            </a:endParaRPr>
          </a:p>
        </p:txBody>
      </p:sp>
      <p:sp>
        <p:nvSpPr>
          <p:cNvPr id="8"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228126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a:t>
            </a:r>
            <a:r>
              <a:rPr lang="fi-FI" err="1"/>
              <a:t>osoitt</a:t>
            </a:r>
            <a:r>
              <a:rPr lang="fi-FI"/>
              <a: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8"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F7A46652-7930-488A-9140-AF226349F703}" type="datetime1">
              <a:rPr lang="fi-FI" smtClean="0">
                <a:solidFill>
                  <a:prstClr val="black"/>
                </a:solidFill>
              </a:rPr>
              <a:pPr defTabSz="457200"/>
              <a:t>27.10.2017</a:t>
            </a:fld>
            <a:endParaRPr lang="fi-FI">
              <a:solidFill>
                <a:prstClr val="black"/>
              </a:solidFill>
            </a:endParaRPr>
          </a:p>
        </p:txBody>
      </p:sp>
      <p:sp>
        <p:nvSpPr>
          <p:cNvPr id="9"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16775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osoitt.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10"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A3DF138-A459-4D5E-917F-38A864F92121}" type="datetime1">
              <a:rPr lang="fi-FI" smtClean="0">
                <a:solidFill>
                  <a:prstClr val="black"/>
                </a:solidFill>
              </a:rPr>
              <a:pPr defTabSz="457200"/>
              <a:t>27.10.2017</a:t>
            </a:fld>
            <a:endParaRPr lang="fi-FI">
              <a:solidFill>
                <a:prstClr val="black"/>
              </a:solidFill>
            </a:endParaRPr>
          </a:p>
        </p:txBody>
      </p:sp>
      <p:sp>
        <p:nvSpPr>
          <p:cNvPr id="11"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108141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6"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12A858C4-A177-4E12-98A9-8D3F53801AC4}" type="datetime1">
              <a:rPr lang="fi-FI" smtClean="0">
                <a:solidFill>
                  <a:prstClr val="black"/>
                </a:solidFill>
              </a:rPr>
              <a:pPr defTabSz="457200"/>
              <a:t>27.10.2017</a:t>
            </a:fld>
            <a:endParaRPr lang="fi-FI">
              <a:solidFill>
                <a:prstClr val="black"/>
              </a:solidFill>
            </a:endParaRPr>
          </a:p>
        </p:txBody>
      </p:sp>
      <p:sp>
        <p:nvSpPr>
          <p:cNvPr id="7"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290999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567CE220-DD28-41D0-95B7-0F48D5ABDD06}" type="datetime1">
              <a:rPr lang="fi-FI" smtClean="0">
                <a:solidFill>
                  <a:prstClr val="black"/>
                </a:solidFill>
              </a:rPr>
              <a:pPr defTabSz="457200"/>
              <a:t>27.10.2017</a:t>
            </a:fld>
            <a:endParaRPr lang="fi-FI">
              <a:solidFill>
                <a:prstClr val="black"/>
              </a:solidFill>
            </a:endParaRPr>
          </a:p>
        </p:txBody>
      </p:sp>
      <p:sp>
        <p:nvSpPr>
          <p:cNvPr id="6"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40873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perustyylejä osoitt.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8"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BFA4005F-9EB1-4C54-8BF0-15ABA148A067}" type="datetime1">
              <a:rPr lang="fi-FI" smtClean="0">
                <a:solidFill>
                  <a:prstClr val="black"/>
                </a:solidFill>
              </a:rPr>
              <a:pPr defTabSz="457200"/>
              <a:t>27.10.2017</a:t>
            </a:fld>
            <a:endParaRPr lang="fi-FI">
              <a:solidFill>
                <a:prstClr val="black"/>
              </a:solidFill>
            </a:endParaRPr>
          </a:p>
        </p:txBody>
      </p:sp>
      <p:sp>
        <p:nvSpPr>
          <p:cNvPr id="9"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178781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osoitt.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8"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999C0E92-C77F-443A-9122-7080AD5CA876}" type="datetime1">
              <a:rPr lang="fi-FI" smtClean="0">
                <a:solidFill>
                  <a:prstClr val="black"/>
                </a:solidFill>
              </a:rPr>
              <a:pPr defTabSz="457200"/>
              <a:t>27.10.2017</a:t>
            </a:fld>
            <a:endParaRPr lang="fi-FI">
              <a:solidFill>
                <a:prstClr val="black"/>
              </a:solidFill>
            </a:endParaRPr>
          </a:p>
        </p:txBody>
      </p:sp>
      <p:sp>
        <p:nvSpPr>
          <p:cNvPr id="9"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1150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Pystysuoran tekstin paikkamerkki 2"/>
          <p:cNvSpPr>
            <a:spLocks noGrp="1"/>
          </p:cNvSpPr>
          <p:nvPr>
            <p:ph type="body" orient="vert" idx="1"/>
          </p:nvPr>
        </p:nvSpPr>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F5498E7F-9BDC-4E56-A465-6FBE6EFBCE43}" type="datetime1">
              <a:rPr lang="fi-FI" smtClean="0">
                <a:solidFill>
                  <a:prstClr val="black"/>
                </a:solidFill>
              </a:rPr>
              <a:pPr defTabSz="457200"/>
              <a:t>27.10.2017</a:t>
            </a:fld>
            <a:endParaRPr lang="fi-FI">
              <a:solidFill>
                <a:prstClr val="black"/>
              </a:solidFill>
            </a:endParaRPr>
          </a:p>
        </p:txBody>
      </p:sp>
      <p:sp>
        <p:nvSpPr>
          <p:cNvPr id="8"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r>
              <a:rPr lang="fi-FI">
                <a:solidFill>
                  <a:prstClr val="black"/>
                </a:solidFill>
              </a:rPr>
              <a:t>Tero Kujala, ohjaava opettaja</a:t>
            </a:r>
          </a:p>
        </p:txBody>
      </p:sp>
    </p:spTree>
    <p:extLst>
      <p:ext uri="{BB962C8B-B14F-4D97-AF65-F5344CB8AC3E}">
        <p14:creationId xmlns:p14="http://schemas.microsoft.com/office/powerpoint/2010/main" val="147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8" name="Otsikon paikkamerkki 7"/>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Muokkaa perustyylejä </a:t>
            </a:r>
            <a:r>
              <a:rPr lang="fi-FI" err="1"/>
              <a:t>osoitt</a:t>
            </a:r>
            <a:r>
              <a:rPr lang="fi-FI"/>
              <a:t>.</a:t>
            </a:r>
          </a:p>
        </p:txBody>
      </p:sp>
      <p:sp>
        <p:nvSpPr>
          <p:cNvPr id="12" name="Tekstin paikkamerkki 1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8520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latinLnBrk="0" hangingPunct="1">
        <a:spcBef>
          <a:spcPct val="0"/>
        </a:spcBef>
        <a:buNone/>
        <a:defRPr sz="4400" b="1" kern="1200">
          <a:solidFill>
            <a:srgbClr val="29BEF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Otsikon paikkamerkki 7"/>
          <p:cNvSpPr>
            <a:spLocks noGrp="1"/>
          </p:cNvSpPr>
          <p:nvPr>
            <p:ph type="title"/>
          </p:nvPr>
        </p:nvSpPr>
        <p:spPr>
          <a:xfrm>
            <a:off x="609600" y="501714"/>
            <a:ext cx="10972800" cy="915924"/>
          </a:xfrm>
          <a:prstGeom prst="rect">
            <a:avLst/>
          </a:prstGeom>
        </p:spPr>
        <p:txBody>
          <a:bodyPr vert="horz" lIns="91440" tIns="45720" rIns="91440" bIns="45720" rtlCol="0" anchor="ctr">
            <a:normAutofit/>
          </a:bodyPr>
          <a:lstStyle/>
          <a:p>
            <a:r>
              <a:rPr lang="fi-FI"/>
              <a:t>Lisää otsikko napsauttamalla</a:t>
            </a:r>
          </a:p>
        </p:txBody>
      </p:sp>
      <p:sp>
        <p:nvSpPr>
          <p:cNvPr id="12" name="Tekstin paikkamerkki 1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6" name="Päivämäärän paikkamerkki 1"/>
          <p:cNvSpPr>
            <a:spLocks noGrp="1"/>
          </p:cNvSpPr>
          <p:nvPr>
            <p:ph type="dt" sz="half" idx="2"/>
          </p:nvPr>
        </p:nvSpPr>
        <p:spPr>
          <a:xfrm>
            <a:off x="607788" y="6315074"/>
            <a:ext cx="1055913" cy="274324"/>
          </a:xfrm>
          <a:prstGeom prst="rect">
            <a:avLst/>
          </a:prstGeom>
        </p:spPr>
        <p:txBody>
          <a:bodyPr vert="horz" lIns="91440" tIns="45720" rIns="91440" bIns="45720" rtlCol="0" anchor="ctr"/>
          <a:lstStyle>
            <a:lvl1pPr algn="l">
              <a:defRPr sz="1100" b="1">
                <a:solidFill>
                  <a:schemeClr val="tx1"/>
                </a:solidFill>
                <a:latin typeface="Calibri" panose="020F0502020204030204" pitchFamily="34" charset="0"/>
                <a:ea typeface="Tahoma" panose="020B0604030504040204" pitchFamily="34" charset="0"/>
                <a:cs typeface="Arial" panose="020B0604020202020204" pitchFamily="34" charset="0"/>
              </a:defRPr>
            </a:lvl1pPr>
          </a:lstStyle>
          <a:p>
            <a:pPr defTabSz="457200"/>
            <a:fld id="{10FC3E50-3598-48E4-886E-AA3000CEE216}" type="datetime1">
              <a:rPr lang="fi-FI" smtClean="0">
                <a:solidFill>
                  <a:prstClr val="black"/>
                </a:solidFill>
              </a:rPr>
              <a:pPr defTabSz="457200"/>
              <a:t>27.10.2017</a:t>
            </a:fld>
            <a:endParaRPr lang="fi-FI">
              <a:solidFill>
                <a:prstClr val="black"/>
              </a:solidFill>
            </a:endParaRPr>
          </a:p>
        </p:txBody>
      </p:sp>
      <p:sp>
        <p:nvSpPr>
          <p:cNvPr id="7" name="Alatunnisteen paikkamerkki 2"/>
          <p:cNvSpPr>
            <a:spLocks noGrp="1"/>
          </p:cNvSpPr>
          <p:nvPr>
            <p:ph type="ftr" sz="quarter" idx="3"/>
          </p:nvPr>
        </p:nvSpPr>
        <p:spPr>
          <a:xfrm>
            <a:off x="1663701" y="6315075"/>
            <a:ext cx="5742132" cy="274325"/>
          </a:xfrm>
          <a:prstGeom prst="rect">
            <a:avLst/>
          </a:prstGeom>
        </p:spPr>
        <p:txBody>
          <a:bodyPr vert="horz" lIns="91440" tIns="45720" rIns="91440" bIns="45720" rtlCol="0" anchor="ctr"/>
          <a:lstStyle>
            <a:lvl1pPr algn="l">
              <a:lnSpc>
                <a:spcPct val="100000"/>
              </a:lnSpc>
              <a:defRPr sz="1100" b="1">
                <a:solidFill>
                  <a:schemeClr val="tx1"/>
                </a:solidFill>
                <a:latin typeface="Calibri" panose="020F0502020204030204" pitchFamily="34" charset="0"/>
                <a:ea typeface="Adobe Heiti Std R" pitchFamily="34" charset="-128"/>
                <a:cs typeface="Arial" panose="020B0604020202020204" pitchFamily="34" charset="0"/>
              </a:defRPr>
            </a:lvl1pPr>
          </a:lstStyle>
          <a:p>
            <a:pPr defTabSz="457200"/>
            <a:endParaRPr lang="fi-FI">
              <a:solidFill>
                <a:prstClr val="black"/>
              </a:solidFill>
            </a:endParaRPr>
          </a:p>
        </p:txBody>
      </p:sp>
    </p:spTree>
    <p:extLst>
      <p:ext uri="{BB962C8B-B14F-4D97-AF65-F5344CB8AC3E}">
        <p14:creationId xmlns:p14="http://schemas.microsoft.com/office/powerpoint/2010/main" val="3235750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p:txStyles>
    <p:titleStyle>
      <a:lvl1pPr algn="l" defTabSz="457200" rtl="0" eaLnBrk="1" latinLnBrk="0" hangingPunct="1">
        <a:spcBef>
          <a:spcPct val="0"/>
        </a:spcBef>
        <a:buNone/>
        <a:defRPr lang="fi-FI" sz="3600" b="1" kern="1200" dirty="0" smtClean="0">
          <a:solidFill>
            <a:srgbClr val="29BEF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julkaisut.valtioneuvosto.fi/bitstream/handle/10024/80629/OKM_34_2017.pdf"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1964" y="1354173"/>
            <a:ext cx="5307088" cy="2461986"/>
          </a:xfrm>
        </p:spPr>
        <p:txBody>
          <a:bodyPr>
            <a:noAutofit/>
          </a:bodyPr>
          <a:lstStyle/>
          <a:p>
            <a:r>
              <a:rPr lang="fi-FI" sz="6000"/>
              <a:t>Vaativan erityisen tuen työryhmä 2015 – 2017 </a:t>
            </a:r>
          </a:p>
        </p:txBody>
      </p:sp>
      <p:pic>
        <p:nvPicPr>
          <p:cNvPr id="7" name="Kuvan paikkamerkki 6"/>
          <p:cNvPicPr>
            <a:picLocks noGrp="1" noChangeAspect="1"/>
          </p:cNvPicPr>
          <p:nvPr>
            <p:ph type="pic" sz="quarter" idx="13"/>
          </p:nvPr>
        </p:nvPicPr>
        <p:blipFill>
          <a:blip r:embed="rId3"/>
          <a:srcRect l="4881" r="4881"/>
          <a:stretch>
            <a:fillRect/>
          </a:stretch>
        </p:blipFill>
        <p:spPr>
          <a:prstGeom prst="rect">
            <a:avLst/>
          </a:prstGeom>
        </p:spPr>
      </p:pic>
      <p:pic>
        <p:nvPicPr>
          <p:cNvPr id="3" name="Kuva 2"/>
          <p:cNvPicPr>
            <a:picLocks noChangeAspect="1"/>
          </p:cNvPicPr>
          <p:nvPr/>
        </p:nvPicPr>
        <p:blipFill rotWithShape="1">
          <a:blip r:embed="rId4"/>
          <a:srcRect l="66578" t="9820" r="16689" b="5375"/>
          <a:stretch/>
        </p:blipFill>
        <p:spPr>
          <a:xfrm rot="21244994">
            <a:off x="6980968" y="3469146"/>
            <a:ext cx="2300364" cy="3279023"/>
          </a:xfrm>
          <a:prstGeom prst="rect">
            <a:avLst/>
          </a:prstGeom>
        </p:spPr>
      </p:pic>
      <p:sp>
        <p:nvSpPr>
          <p:cNvPr id="4" name="Tekstiruutu 3"/>
          <p:cNvSpPr txBox="1"/>
          <p:nvPr/>
        </p:nvSpPr>
        <p:spPr>
          <a:xfrm rot="21287752">
            <a:off x="7792995" y="5791199"/>
            <a:ext cx="951875" cy="369332"/>
          </a:xfrm>
          <a:prstGeom prst="rect">
            <a:avLst/>
          </a:prstGeom>
          <a:noFill/>
        </p:spPr>
        <p:txBody>
          <a:bodyPr wrap="square" rtlCol="0">
            <a:spAutoFit/>
          </a:bodyPr>
          <a:lstStyle/>
          <a:p>
            <a:r>
              <a:rPr lang="en-GB" err="1">
                <a:hlinkClick r:id="rId5"/>
              </a:rPr>
              <a:t>Raportti</a:t>
            </a:r>
            <a:endParaRPr lang="en-GB"/>
          </a:p>
        </p:txBody>
      </p:sp>
    </p:spTree>
    <p:extLst>
      <p:ext uri="{BB962C8B-B14F-4D97-AF65-F5344CB8AC3E}">
        <p14:creationId xmlns:p14="http://schemas.microsoft.com/office/powerpoint/2010/main" val="76630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en-GB"/>
              <a:t> 4</a:t>
            </a:r>
            <a:r>
              <a:rPr lang="fi-FI">
                <a:latin typeface="Times New Roman" panose="02020603050405020304" pitchFamily="18" charset="0"/>
              </a:rPr>
              <a:t> </a:t>
            </a:r>
            <a:r>
              <a:rPr lang="fi-FI">
                <a:latin typeface="Times New Roman" panose="02020603050405020304" pitchFamily="18" charset="0"/>
                <a:ea typeface="Calibri" panose="020F0502020204030204" pitchFamily="34" charset="0"/>
                <a:cs typeface="Calibri" panose="020F0502020204030204" pitchFamily="34" charset="0"/>
              </a:rPr>
              <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609600" y="1420348"/>
            <a:ext cx="10762445" cy="4741990"/>
          </a:xfrm>
        </p:spPr>
        <p:txBody>
          <a:bodyPr>
            <a:noAutofit/>
          </a:bodyPr>
          <a:lstStyle/>
          <a:p>
            <a:pPr marL="0" indent="0" algn="just">
              <a:lnSpc>
                <a:spcPct val="150000"/>
              </a:lnSpc>
              <a:spcAft>
                <a:spcPts val="0"/>
              </a:spcAft>
              <a:buNone/>
            </a:pPr>
            <a:r>
              <a:rPr lang="fi-FI" sz="2400">
                <a:solidFill>
                  <a:srgbClr val="212121"/>
                </a:solidFill>
                <a:latin typeface="Arial" panose="020B0604020202020204" pitchFamily="34" charset="0"/>
                <a:ea typeface="Times New Roman" panose="02020603050405020304" pitchFamily="18" charset="0"/>
                <a:cs typeface="Arial" panose="020B0604020202020204" pitchFamily="34" charset="0"/>
              </a:rPr>
              <a:t>Perusopetuslain 25 §:n säännöstä esitetään muutettavaksi siten, että oppivelvollisuuden jatkamista koskeva päätös voidaan tehdä kesken oppivelvollisuuden suorittamisen, mikäli vammaisuuden tai sairauden vuoksi ja on ilmeistä, että oppilas ei saavuta perusopetuksen päättötodistusta perusopetuslaissa 25 §:n 1 ja 2 momentissa säädetyssä ajassa oppilaalle annetuista tukitoimista huolimatta. Tästä käytetään nimitystä jatkettu oppivelvollisuus.</a:t>
            </a:r>
            <a:endParaRPr lang="fi-FI" sz="2400">
              <a:latin typeface="Arial" panose="020B0604020202020204" pitchFamily="34" charset="0"/>
              <a:ea typeface="Calibri" panose="020F0502020204030204" pitchFamily="34" charset="0"/>
              <a:cs typeface="Arial" panose="020B0604020202020204" pitchFamily="34" charset="0"/>
            </a:endParaRPr>
          </a:p>
          <a:p>
            <a:endParaRPr lang="en-GB" sz="2400"/>
          </a:p>
        </p:txBody>
      </p:sp>
    </p:spTree>
    <p:extLst>
      <p:ext uri="{BB962C8B-B14F-4D97-AF65-F5344CB8AC3E}">
        <p14:creationId xmlns:p14="http://schemas.microsoft.com/office/powerpoint/2010/main" val="116353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2808" y="255388"/>
            <a:ext cx="10972800" cy="1143000"/>
          </a:xfrm>
        </p:spPr>
        <p:txBody>
          <a:bodyPr>
            <a:normAutofit fontScale="90000"/>
          </a:bodyPr>
          <a:lstStyle/>
          <a:p>
            <a:r>
              <a:rPr lang="en-GB" err="1"/>
              <a:t>Kehittämisehdotus</a:t>
            </a:r>
            <a:r>
              <a:rPr lang="en-GB"/>
              <a:t> </a:t>
            </a:r>
            <a:r>
              <a:rPr lang="fi-FI">
                <a:latin typeface="Times New Roman" panose="02020603050405020304" pitchFamily="18" charset="0"/>
                <a:ea typeface="Calibri" panose="020F0502020204030204" pitchFamily="34" charset="0"/>
                <a:cs typeface="Calibri" panose="020F0502020204030204" pitchFamily="34" charset="0"/>
              </a:rPr>
              <a:t>5</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5389524" y="1321132"/>
            <a:ext cx="5951765" cy="4741990"/>
          </a:xfrm>
        </p:spPr>
        <p:txBody>
          <a:bodyPr>
            <a:noAutofit/>
          </a:bodyPr>
          <a:lstStyle/>
          <a:p>
            <a:pPr marL="0" indent="0">
              <a:lnSpc>
                <a:spcPct val="150000"/>
              </a:lnSpc>
              <a:spcAft>
                <a:spcPts val="1000"/>
              </a:spcAft>
              <a:buNone/>
            </a:pPr>
            <a:r>
              <a:rPr lang="fi-FI" sz="2800" b="1">
                <a:latin typeface="Arial" panose="020B0604020202020204" pitchFamily="34" charset="0"/>
                <a:ea typeface="Calibri" panose="020F0502020204030204" pitchFamily="34" charset="0"/>
                <a:cs typeface="Arial" panose="020B0604020202020204" pitchFamily="34" charset="0"/>
              </a:rPr>
              <a:t>Perusopetuksen loppuun saattamista ja oppilaan osallisuutta omassa lähikoulussa tuetaan etäyhteyksien avulla tapahtuvan opetuksen kehittämisellä. </a:t>
            </a:r>
          </a:p>
          <a:p>
            <a:pPr marL="0" indent="0">
              <a:lnSpc>
                <a:spcPct val="150000"/>
              </a:lnSpc>
              <a:spcAft>
                <a:spcPts val="1000"/>
              </a:spcAft>
              <a:buNone/>
            </a:pPr>
            <a:r>
              <a:rPr lang="fi-FI" sz="2800">
                <a:latin typeface="Arial" panose="020B0604020202020204" pitchFamily="34" charset="0"/>
                <a:ea typeface="Calibri" panose="020F0502020204030204" pitchFamily="34" charset="0"/>
                <a:cs typeface="Arial" panose="020B0604020202020204" pitchFamily="34" charset="0"/>
              </a:rPr>
              <a:t>. </a:t>
            </a:r>
            <a:endParaRPr lang="fi-FI" sz="1800">
              <a:latin typeface="Arial" panose="020B0604020202020204" pitchFamily="34" charset="0"/>
              <a:ea typeface="Calibri" panose="020F050202020403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437" y="1004309"/>
            <a:ext cx="3429145" cy="4850581"/>
          </a:xfrm>
          <a:prstGeom prst="rect">
            <a:avLst/>
          </a:prstGeom>
        </p:spPr>
      </p:pic>
    </p:spTree>
    <p:extLst>
      <p:ext uri="{BB962C8B-B14F-4D97-AF65-F5344CB8AC3E}">
        <p14:creationId xmlns:p14="http://schemas.microsoft.com/office/powerpoint/2010/main" val="423600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en-GB"/>
              <a:t> 6</a:t>
            </a:r>
            <a:r>
              <a:rPr lang="fi-FI">
                <a:latin typeface="Times New Roman" panose="02020603050405020304" pitchFamily="18" charset="0"/>
              </a:rPr>
              <a:t> </a:t>
            </a:r>
            <a:r>
              <a:rPr lang="fi-FI">
                <a:latin typeface="Times New Roman" panose="02020603050405020304" pitchFamily="18" charset="0"/>
                <a:ea typeface="Calibri" panose="020F0502020204030204" pitchFamily="34" charset="0"/>
                <a:cs typeface="Calibri" panose="020F0502020204030204" pitchFamily="34" charset="0"/>
              </a:rPr>
              <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609600" y="1359006"/>
            <a:ext cx="10840872" cy="4741990"/>
          </a:xfrm>
        </p:spPr>
        <p:txBody>
          <a:bodyPr>
            <a:noAutofit/>
          </a:bodyPr>
          <a:lstStyle/>
          <a:p>
            <a:pPr marL="0" indent="0" algn="just">
              <a:lnSpc>
                <a:spcPct val="150000"/>
              </a:lnSpc>
              <a:spcAft>
                <a:spcPts val="1000"/>
              </a:spcAft>
              <a:buNone/>
            </a:pPr>
            <a:r>
              <a:rPr lang="fi-FI" sz="2000" b="1">
                <a:solidFill>
                  <a:srgbClr val="000000"/>
                </a:solidFill>
                <a:latin typeface="Arial" panose="020B0604020202020204" pitchFamily="34" charset="0"/>
                <a:ea typeface="Calibri" panose="020F0502020204030204" pitchFamily="34" charset="0"/>
                <a:cs typeface="Arial" panose="020B0604020202020204" pitchFamily="34" charset="0"/>
              </a:rPr>
              <a:t>Opetus- ja kulttuuriministeriö yhteistyössä Kuntaliiton kanssa ohjeistavat opetuksen järjestäjiä perusopetuslain 4 a §:n mukaisen sairaalaopetuksen järjestämisestä.</a:t>
            </a:r>
            <a:endParaRPr lang="fi-FI" sz="2000" b="1">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fi-FI" sz="2000">
                <a:solidFill>
                  <a:srgbClr val="000000"/>
                </a:solidFill>
                <a:latin typeface="Arial" panose="020B0604020202020204" pitchFamily="34" charset="0"/>
                <a:ea typeface="Calibri" panose="020F0502020204030204" pitchFamily="34" charset="0"/>
                <a:cs typeface="Arial" panose="020B0604020202020204" pitchFamily="34" charset="0"/>
              </a:rPr>
              <a:t>Opetus- ja kulttuuriministeriö selvittää, kuinka moni perusopetuksen oppilas on erityishuoltolain tai lääkinnällisen kuntoutuksen asetuksen nojalla lyhytaikaisissa asumispalveluissa tai laitoshoidossa tai kuntoutus- tai tutkimusjaksolla kotikuntansa ulkopuolella. Arvioinnissa huomioidaan </a:t>
            </a:r>
            <a:r>
              <a:rPr lang="fi-FI" sz="2000" err="1">
                <a:solidFill>
                  <a:srgbClr val="000000"/>
                </a:solidFill>
                <a:latin typeface="Arial" panose="020B0604020202020204" pitchFamily="34" charset="0"/>
                <a:ea typeface="Calibri" panose="020F0502020204030204" pitchFamily="34" charset="0"/>
                <a:cs typeface="Arial" panose="020B0604020202020204" pitchFamily="34" charset="0"/>
              </a:rPr>
              <a:t>sosiaali</a:t>
            </a:r>
            <a:r>
              <a:rPr lang="fi-FI" sz="2000">
                <a:solidFill>
                  <a:srgbClr val="000000"/>
                </a:solidFill>
                <a:latin typeface="Arial" panose="020B0604020202020204" pitchFamily="34" charset="0"/>
                <a:ea typeface="Calibri" panose="020F0502020204030204" pitchFamily="34" charset="0"/>
                <a:cs typeface="Arial" panose="020B0604020202020204" pitchFamily="34" charset="0"/>
              </a:rPr>
              <a:t>- ja terveysministeriön kuntoutuksen uudistamistyön tekemät muutosesitykset kuntoutusta koskeviin säädöksiin. Opetus- ja kulttuuriministeriö tekee selvitystyön päätettyä tarvittavat lainsäädännön muutokset oppilaan oikeuden saada perusopetusta turvaamiseksi.  </a:t>
            </a:r>
            <a:endParaRPr lang="fi-FI" sz="2000">
              <a:latin typeface="Arial" panose="020B0604020202020204" pitchFamily="34" charset="0"/>
              <a:ea typeface="Calibri" panose="020F050202020403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14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en-GB"/>
              <a:t> 7</a:t>
            </a:r>
            <a:r>
              <a:rPr lang="fi-FI">
                <a:latin typeface="Times New Roman" panose="02020603050405020304" pitchFamily="18" charset="0"/>
              </a:rPr>
              <a:t> </a:t>
            </a:r>
            <a:r>
              <a:rPr lang="fi-FI">
                <a:latin typeface="Times New Roman" panose="02020603050405020304" pitchFamily="18" charset="0"/>
                <a:ea typeface="Calibri" panose="020F0502020204030204" pitchFamily="34" charset="0"/>
                <a:cs typeface="Calibri" panose="020F0502020204030204" pitchFamily="34" charset="0"/>
              </a:rPr>
              <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pic>
        <p:nvPicPr>
          <p:cNvPr id="4" name="Kuva 3"/>
          <p:cNvPicPr>
            <a:picLocks noChangeAspect="1"/>
          </p:cNvPicPr>
          <p:nvPr/>
        </p:nvPicPr>
        <p:blipFill>
          <a:blip r:embed="rId3"/>
          <a:stretch>
            <a:fillRect/>
          </a:stretch>
        </p:blipFill>
        <p:spPr>
          <a:xfrm>
            <a:off x="518038" y="1126307"/>
            <a:ext cx="7433481" cy="4932424"/>
          </a:xfrm>
          <a:prstGeom prst="rect">
            <a:avLst/>
          </a:prstGeom>
        </p:spPr>
      </p:pic>
      <p:sp>
        <p:nvSpPr>
          <p:cNvPr id="3" name="Sisällön paikkamerkki 2"/>
          <p:cNvSpPr>
            <a:spLocks noGrp="1"/>
          </p:cNvSpPr>
          <p:nvPr>
            <p:ph idx="1"/>
          </p:nvPr>
        </p:nvSpPr>
        <p:spPr>
          <a:xfrm>
            <a:off x="5331854" y="1126307"/>
            <a:ext cx="6609937" cy="4932423"/>
          </a:xfrm>
          <a:solidFill>
            <a:schemeClr val="bg2"/>
          </a:solidFill>
        </p:spPr>
        <p:txBody>
          <a:bodyPr>
            <a:noAutofit/>
          </a:bodyPr>
          <a:lstStyle/>
          <a:p>
            <a:pPr marL="0" indent="0" algn="ctr">
              <a:buNone/>
            </a:pPr>
            <a:endParaRPr lang="fi-FI">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fi-FI">
                <a:latin typeface="Arial" panose="020B0604020202020204" pitchFamily="34" charset="0"/>
                <a:ea typeface="Calibri" panose="020F0502020204030204" pitchFamily="34" charset="0"/>
                <a:cs typeface="Arial" panose="020B0604020202020204" pitchFamily="34" charset="0"/>
              </a:rPr>
              <a:t>Opetus- ja kulttuuriministeriö  ja       </a:t>
            </a:r>
            <a:r>
              <a:rPr lang="fi-FI" err="1">
                <a:latin typeface="Arial" panose="020B0604020202020204" pitchFamily="34" charset="0"/>
                <a:ea typeface="Calibri" panose="020F0502020204030204" pitchFamily="34" charset="0"/>
                <a:cs typeface="Arial" panose="020B0604020202020204" pitchFamily="34" charset="0"/>
              </a:rPr>
              <a:t>sosiaali</a:t>
            </a:r>
            <a:r>
              <a:rPr lang="fi-FI">
                <a:latin typeface="Arial" panose="020B0604020202020204" pitchFamily="34" charset="0"/>
                <a:ea typeface="Calibri" panose="020F0502020204030204" pitchFamily="34" charset="0"/>
                <a:cs typeface="Arial" panose="020B0604020202020204" pitchFamily="34" charset="0"/>
              </a:rPr>
              <a:t>- ja terveysministeriö yhteistyössä Kuntaliiton kanssa ohjeistavat kodin ulkopuolelle sijoitettujen oppivelvollisuusikäisten opetuksen järjestämisestä valtakunnallisesti. </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69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en-GB"/>
              <a:t> 8</a:t>
            </a:r>
            <a:r>
              <a:rPr lang="fi-FI">
                <a:latin typeface="Times New Roman" panose="02020603050405020304" pitchFamily="18" charset="0"/>
              </a:rPr>
              <a:t> </a:t>
            </a:r>
            <a:r>
              <a:rPr lang="fi-FI">
                <a:latin typeface="Times New Roman" panose="02020603050405020304" pitchFamily="18" charset="0"/>
                <a:ea typeface="Calibri" panose="020F0502020204030204" pitchFamily="34" charset="0"/>
                <a:cs typeface="Calibri" panose="020F0502020204030204" pitchFamily="34" charset="0"/>
              </a:rPr>
              <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609600" y="1562017"/>
            <a:ext cx="10868167" cy="4741990"/>
          </a:xfrm>
        </p:spPr>
        <p:txBody>
          <a:bodyPr>
            <a:noAutofit/>
          </a:bodyPr>
          <a:lstStyle/>
          <a:p>
            <a:pPr marL="0" indent="0" algn="just">
              <a:lnSpc>
                <a:spcPct val="150000"/>
              </a:lnSpc>
              <a:spcAft>
                <a:spcPts val="1000"/>
              </a:spcAft>
              <a:buNone/>
            </a:pPr>
            <a:r>
              <a:rPr lang="fi-FI" sz="2000" b="1">
                <a:latin typeface="+mn-lt"/>
                <a:ea typeface="Calibri" panose="020F0502020204030204" pitchFamily="34" charset="0"/>
                <a:cs typeface="Calibri" panose="020F0502020204030204" pitchFamily="34" charset="0"/>
              </a:rPr>
              <a:t>. </a:t>
            </a:r>
            <a:endParaRPr lang="fi-FI" sz="1400">
              <a:latin typeface="+mn-lt"/>
              <a:ea typeface="Calibri" panose="020F0502020204030204" pitchFamily="34" charset="0"/>
              <a:cs typeface="Calibri" panose="020F0502020204030204" pitchFamily="34" charset="0"/>
            </a:endParaRPr>
          </a:p>
          <a:p>
            <a:pPr marL="0" indent="0">
              <a:spcAft>
                <a:spcPts val="1000"/>
              </a:spcAft>
              <a:buNone/>
            </a:pPr>
            <a:endParaRPr lang="fi-FI" sz="1400">
              <a:latin typeface="Times New Roman" panose="02020603050405020304" pitchFamily="18" charset="0"/>
              <a:ea typeface="Calibri" panose="020F0502020204030204" pitchFamily="34" charset="0"/>
              <a:cs typeface="Calibri" panose="020F0502020204030204" pitchFamily="34" charset="0"/>
            </a:endParaRPr>
          </a:p>
          <a:p>
            <a:endParaRPr lang="en-GB" sz="2000"/>
          </a:p>
        </p:txBody>
      </p:sp>
      <p:sp>
        <p:nvSpPr>
          <p:cNvPr id="4" name="Suorakulmio 3"/>
          <p:cNvSpPr/>
          <p:nvPr/>
        </p:nvSpPr>
        <p:spPr>
          <a:xfrm>
            <a:off x="929393" y="1562017"/>
            <a:ext cx="4853221" cy="3323987"/>
          </a:xfrm>
          <a:prstGeom prst="rect">
            <a:avLst/>
          </a:prstGeom>
        </p:spPr>
        <p:txBody>
          <a:bodyPr wrap="square">
            <a:spAutoFit/>
          </a:bodyPr>
          <a:lstStyle/>
          <a:p>
            <a:pPr>
              <a:lnSpc>
                <a:spcPct val="150000"/>
              </a:lnSpc>
              <a:spcAft>
                <a:spcPts val="1000"/>
              </a:spcAft>
            </a:pPr>
            <a:r>
              <a:rPr lang="fi-FI" sz="2800" b="1">
                <a:solidFill>
                  <a:prstClr val="black"/>
                </a:solidFill>
                <a:latin typeface="Arial" panose="020B0604020202020204" pitchFamily="34" charset="0"/>
                <a:ea typeface="Calibri" panose="020F0502020204030204" pitchFamily="34" charset="0"/>
                <a:cs typeface="Arial" panose="020B0604020202020204" pitchFamily="34" charset="0"/>
              </a:rPr>
              <a:t>Kehitetään sivistys-, </a:t>
            </a:r>
            <a:r>
              <a:rPr lang="fi-FI" sz="2800" b="1" err="1">
                <a:solidFill>
                  <a:prstClr val="black"/>
                </a:solidFill>
                <a:latin typeface="Arial" panose="020B0604020202020204" pitchFamily="34" charset="0"/>
                <a:ea typeface="Calibri" panose="020F0502020204030204" pitchFamily="34" charset="0"/>
                <a:cs typeface="Arial" panose="020B0604020202020204" pitchFamily="34" charset="0"/>
              </a:rPr>
              <a:t>sosiaali</a:t>
            </a:r>
            <a:r>
              <a:rPr lang="fi-FI" sz="2800" b="1">
                <a:solidFill>
                  <a:prstClr val="black"/>
                </a:solidFill>
                <a:latin typeface="Arial" panose="020B0604020202020204" pitchFamily="34" charset="0"/>
                <a:ea typeface="Calibri" panose="020F0502020204030204" pitchFamily="34" charset="0"/>
                <a:cs typeface="Arial" panose="020B0604020202020204" pitchFamily="34" charset="0"/>
              </a:rPr>
              <a:t>-, ja terveystoimen yhteistyökäytänteitä tukea tarvitsevien oppilaiden osalta.</a:t>
            </a:r>
            <a:endParaRPr lang="fi-FI" sz="2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5" name="Kuva 4"/>
          <p:cNvPicPr>
            <a:picLocks noChangeAspect="1"/>
          </p:cNvPicPr>
          <p:nvPr/>
        </p:nvPicPr>
        <p:blipFill>
          <a:blip r:embed="rId3"/>
          <a:stretch>
            <a:fillRect/>
          </a:stretch>
        </p:blipFill>
        <p:spPr>
          <a:xfrm>
            <a:off x="6599213" y="613756"/>
            <a:ext cx="5220509" cy="5220509"/>
          </a:xfrm>
          <a:prstGeom prst="rect">
            <a:avLst/>
          </a:prstGeom>
        </p:spPr>
      </p:pic>
    </p:spTree>
    <p:extLst>
      <p:ext uri="{BB962C8B-B14F-4D97-AF65-F5344CB8AC3E}">
        <p14:creationId xmlns:p14="http://schemas.microsoft.com/office/powerpoint/2010/main" val="319446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en-GB"/>
              <a:t> 9</a:t>
            </a:r>
            <a:r>
              <a:rPr lang="fi-FI">
                <a:latin typeface="Times New Roman" panose="02020603050405020304" pitchFamily="18" charset="0"/>
              </a:rPr>
              <a:t> </a:t>
            </a:r>
            <a:r>
              <a:rPr lang="fi-FI">
                <a:latin typeface="Times New Roman" panose="02020603050405020304" pitchFamily="18" charset="0"/>
                <a:ea typeface="Calibri" panose="020F0502020204030204" pitchFamily="34" charset="0"/>
                <a:cs typeface="Calibri" panose="020F0502020204030204" pitchFamily="34" charset="0"/>
              </a:rPr>
              <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609600" y="1562017"/>
            <a:ext cx="10868167" cy="4741990"/>
          </a:xfrm>
        </p:spPr>
        <p:txBody>
          <a:bodyPr>
            <a:noAutofit/>
          </a:bodyPr>
          <a:lstStyle/>
          <a:p>
            <a:pPr marL="0" indent="0" algn="just">
              <a:lnSpc>
                <a:spcPct val="150000"/>
              </a:lnSpc>
              <a:spcAft>
                <a:spcPts val="1000"/>
              </a:spcAft>
              <a:buNone/>
            </a:pPr>
            <a:r>
              <a:rPr lang="fi-FI" sz="2000" b="1">
                <a:latin typeface="+mn-lt"/>
                <a:ea typeface="Calibri" panose="020F0502020204030204" pitchFamily="34" charset="0"/>
                <a:cs typeface="Calibri" panose="020F0502020204030204" pitchFamily="34" charset="0"/>
              </a:rPr>
              <a:t>. </a:t>
            </a:r>
            <a:endParaRPr lang="fi-FI" sz="1400">
              <a:latin typeface="+mn-lt"/>
              <a:ea typeface="Calibri" panose="020F0502020204030204" pitchFamily="34" charset="0"/>
              <a:cs typeface="Calibri" panose="020F0502020204030204" pitchFamily="34" charset="0"/>
            </a:endParaRPr>
          </a:p>
          <a:p>
            <a:pPr marL="0" indent="0">
              <a:spcAft>
                <a:spcPts val="1000"/>
              </a:spcAft>
              <a:buNone/>
            </a:pPr>
            <a:endParaRPr lang="fi-FI" sz="1400">
              <a:latin typeface="Times New Roman" panose="02020603050405020304" pitchFamily="18" charset="0"/>
              <a:ea typeface="Calibri" panose="020F0502020204030204" pitchFamily="34" charset="0"/>
              <a:cs typeface="Calibri" panose="020F0502020204030204" pitchFamily="34" charset="0"/>
            </a:endParaRPr>
          </a:p>
          <a:p>
            <a:endParaRPr lang="en-GB" sz="2000"/>
          </a:p>
        </p:txBody>
      </p:sp>
      <p:sp>
        <p:nvSpPr>
          <p:cNvPr id="4" name="Suorakulmio 3"/>
          <p:cNvSpPr/>
          <p:nvPr/>
        </p:nvSpPr>
        <p:spPr>
          <a:xfrm>
            <a:off x="609600" y="1278682"/>
            <a:ext cx="10590663" cy="4433073"/>
          </a:xfrm>
          <a:prstGeom prst="rect">
            <a:avLst/>
          </a:prstGeom>
        </p:spPr>
        <p:txBody>
          <a:bodyPr wrap="square">
            <a:spAutoFit/>
          </a:bodyPr>
          <a:lstStyle/>
          <a:p>
            <a:pPr algn="just">
              <a:lnSpc>
                <a:spcPct val="150000"/>
              </a:lnSpc>
              <a:spcAft>
                <a:spcPts val="1000"/>
              </a:spcAft>
            </a:pPr>
            <a:r>
              <a:rPr lang="fi-FI" sz="3200" b="1">
                <a:latin typeface="Arial" panose="020B0604020202020204" pitchFamily="34" charset="0"/>
                <a:ea typeface="Calibri" panose="020F0502020204030204" pitchFamily="34" charset="0"/>
                <a:cs typeface="Arial" panose="020B0604020202020204" pitchFamily="34" charset="0"/>
              </a:rPr>
              <a:t>Käynnistetään vaativan erityisen tuen toteuttamista, laatua ja vaikuttavuutta kartoittavat kansalliset tutkimukset, joiden tuloksia voidaan käyttää kehittämisen ja päätöksenteon tukena VETURI-hankkeen tulosten lisäksi. Myös varhaiskasvatuksen näkökulma liitetään mukaan.</a:t>
            </a:r>
            <a:endParaRPr lang="fi-FI"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388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en-GB"/>
              <a:t> 10</a:t>
            </a:r>
            <a:r>
              <a:rPr lang="fi-FI">
                <a:latin typeface="Times New Roman" panose="02020603050405020304" pitchFamily="18" charset="0"/>
              </a:rPr>
              <a:t> </a:t>
            </a:r>
            <a:r>
              <a:rPr lang="fi-FI">
                <a:latin typeface="Times New Roman" panose="02020603050405020304" pitchFamily="18" charset="0"/>
                <a:ea typeface="Calibri" panose="020F0502020204030204" pitchFamily="34" charset="0"/>
                <a:cs typeface="Calibri" panose="020F0502020204030204" pitchFamily="34" charset="0"/>
              </a:rPr>
              <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609600" y="1562017"/>
            <a:ext cx="7999287" cy="4741990"/>
          </a:xfrm>
        </p:spPr>
        <p:txBody>
          <a:bodyPr>
            <a:noAutofit/>
          </a:bodyPr>
          <a:lstStyle/>
          <a:p>
            <a:pPr marL="0" indent="0">
              <a:spcAft>
                <a:spcPts val="1000"/>
              </a:spcAft>
              <a:buNone/>
            </a:pPr>
            <a:endParaRPr lang="fi-FI" sz="1400">
              <a:latin typeface="Times New Roman" panose="02020603050405020304" pitchFamily="18" charset="0"/>
              <a:ea typeface="Calibri" panose="020F0502020204030204" pitchFamily="34" charset="0"/>
              <a:cs typeface="Calibri" panose="020F0502020204030204" pitchFamily="34" charset="0"/>
            </a:endParaRPr>
          </a:p>
          <a:p>
            <a:endParaRPr lang="en-GB" sz="2000"/>
          </a:p>
        </p:txBody>
      </p:sp>
      <p:sp>
        <p:nvSpPr>
          <p:cNvPr id="4" name="Suorakulmio 3"/>
          <p:cNvSpPr/>
          <p:nvPr/>
        </p:nvSpPr>
        <p:spPr>
          <a:xfrm>
            <a:off x="609600" y="1121078"/>
            <a:ext cx="5713927" cy="4524315"/>
          </a:xfrm>
          <a:prstGeom prst="rect">
            <a:avLst/>
          </a:prstGeom>
        </p:spPr>
        <p:txBody>
          <a:bodyPr wrap="square">
            <a:spAutoFit/>
          </a:bodyPr>
          <a:lstStyle/>
          <a:p>
            <a:pPr>
              <a:lnSpc>
                <a:spcPct val="150000"/>
              </a:lnSpc>
              <a:spcAft>
                <a:spcPts val="1000"/>
              </a:spcAft>
            </a:pPr>
            <a:r>
              <a:rPr lang="fi-FI" sz="3200">
                <a:latin typeface="Arial" panose="020B0604020202020204" pitchFamily="34" charset="0"/>
                <a:ea typeface="Calibri" panose="020F0502020204030204" pitchFamily="34" charset="0"/>
                <a:cs typeface="Arial" panose="020B0604020202020204" pitchFamily="34" charset="0"/>
              </a:rPr>
              <a:t>Varmistetaan vaativan erityisen tuen oppilaiden toisen asteen nivelvaiheen tuki korostaen lähikouluperiaatetta ja vahvistaen opiskelijoiden arkielämän taitoja. </a:t>
            </a:r>
            <a:endParaRPr lang="fi-FI" sz="3200">
              <a:effectLst/>
              <a:latin typeface="Arial" panose="020B0604020202020204" pitchFamily="34" charset="0"/>
              <a:ea typeface="Calibri" panose="020F0502020204030204" pitchFamily="34" charset="0"/>
              <a:cs typeface="Arial" panose="020B0604020202020204" pitchFamily="34" charset="0"/>
            </a:endParaRPr>
          </a:p>
        </p:txBody>
      </p:sp>
      <p:pic>
        <p:nvPicPr>
          <p:cNvPr id="5" name="Kuva 4"/>
          <p:cNvPicPr>
            <a:picLocks noChangeAspect="1"/>
          </p:cNvPicPr>
          <p:nvPr/>
        </p:nvPicPr>
        <p:blipFill>
          <a:blip r:embed="rId3"/>
          <a:stretch>
            <a:fillRect/>
          </a:stretch>
        </p:blipFill>
        <p:spPr>
          <a:xfrm>
            <a:off x="6478073" y="1763986"/>
            <a:ext cx="4857750" cy="3238500"/>
          </a:xfrm>
          <a:prstGeom prst="rect">
            <a:avLst/>
          </a:prstGeom>
        </p:spPr>
      </p:pic>
    </p:spTree>
    <p:extLst>
      <p:ext uri="{BB962C8B-B14F-4D97-AF65-F5344CB8AC3E}">
        <p14:creationId xmlns:p14="http://schemas.microsoft.com/office/powerpoint/2010/main" val="202442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en-GB"/>
              <a:t> 11</a:t>
            </a:r>
            <a:r>
              <a:rPr lang="fi-FI">
                <a:latin typeface="Times New Roman" panose="02020603050405020304" pitchFamily="18" charset="0"/>
              </a:rPr>
              <a:t> </a:t>
            </a:r>
            <a:r>
              <a:rPr lang="fi-FI">
                <a:latin typeface="Times New Roman" panose="02020603050405020304" pitchFamily="18" charset="0"/>
                <a:ea typeface="Calibri" panose="020F0502020204030204" pitchFamily="34" charset="0"/>
                <a:cs typeface="Calibri" panose="020F0502020204030204" pitchFamily="34" charset="0"/>
              </a:rPr>
              <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609600" y="1183700"/>
            <a:ext cx="10513325" cy="4741990"/>
          </a:xfrm>
        </p:spPr>
        <p:txBody>
          <a:bodyPr>
            <a:noAutofit/>
          </a:bodyPr>
          <a:lstStyle/>
          <a:p>
            <a:pPr marL="0" indent="0" algn="just">
              <a:lnSpc>
                <a:spcPct val="150000"/>
              </a:lnSpc>
              <a:spcAft>
                <a:spcPts val="1000"/>
              </a:spcAft>
              <a:buNone/>
            </a:pPr>
            <a:r>
              <a:rPr lang="fi-FI" sz="2800">
                <a:latin typeface="Arial" panose="020B0604020202020204" pitchFamily="34" charset="0"/>
                <a:ea typeface="Calibri" panose="020F0502020204030204" pitchFamily="34" charset="0"/>
                <a:cs typeface="Arial" panose="020B0604020202020204" pitchFamily="34" charset="0"/>
              </a:rPr>
              <a:t>Vaativan erityisen tuen ryhmä pitää olennaisena, että vuorovaikutukseen ja kohtaamiseen liittyvää osaamista, lapsen tuen tarpeen tunnistamiseen, toteuttamiseen ja arviointiin liittyvää osaamista sekä muuta </a:t>
            </a:r>
            <a:r>
              <a:rPr lang="fi-FI" sz="2800" b="1">
                <a:latin typeface="Arial" panose="020B0604020202020204" pitchFamily="34" charset="0"/>
                <a:ea typeface="Calibri" panose="020F0502020204030204" pitchFamily="34" charset="0"/>
                <a:cs typeface="Arial" panose="020B0604020202020204" pitchFamily="34" charset="0"/>
              </a:rPr>
              <a:t>erityispedagogista osaamista vahvistetaan</a:t>
            </a:r>
            <a:r>
              <a:rPr lang="fi-FI" sz="2800">
                <a:latin typeface="Arial" panose="020B0604020202020204" pitchFamily="34" charset="0"/>
                <a:ea typeface="Calibri" panose="020F0502020204030204" pitchFamily="34" charset="0"/>
                <a:cs typeface="Arial" panose="020B0604020202020204" pitchFamily="34" charset="0"/>
              </a:rPr>
              <a:t> varhaiskasvatuksen henkilöstön, opettajien ja muiden oppilaan kanssa työskentelevien ammattilaisten perus- ja täydennyskoulutuksessa sekä opinto-ohjaajien koulutuksessa.</a:t>
            </a:r>
          </a:p>
          <a:p>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73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stretch>
            <a:fillRect/>
          </a:stretch>
        </p:blipFill>
        <p:spPr>
          <a:xfrm>
            <a:off x="5334166" y="1675215"/>
            <a:ext cx="6389903" cy="4153437"/>
          </a:xfrm>
          <a:prstGeom prst="rect">
            <a:avLst/>
          </a:prstGeom>
        </p:spPr>
      </p:pic>
      <p:sp>
        <p:nvSpPr>
          <p:cNvPr id="2" name="Otsikko 1"/>
          <p:cNvSpPr>
            <a:spLocks noGrp="1"/>
          </p:cNvSpPr>
          <p:nvPr>
            <p:ph type="title"/>
          </p:nvPr>
        </p:nvSpPr>
        <p:spPr>
          <a:xfrm>
            <a:off x="609600" y="532215"/>
            <a:ext cx="10972800" cy="1143000"/>
          </a:xfrm>
        </p:spPr>
        <p:txBody>
          <a:bodyPr>
            <a:noAutofit/>
          </a:bodyPr>
          <a:lstStyle/>
          <a:p>
            <a:r>
              <a:rPr lang="en-GB" sz="5400" err="1"/>
              <a:t>Kehittämisehdotus</a:t>
            </a:r>
            <a:r>
              <a:rPr lang="en-GB" sz="5400"/>
              <a:t> 12</a:t>
            </a:r>
            <a:br>
              <a:rPr lang="en-GB" sz="5400"/>
            </a:br>
            <a:endParaRPr lang="en-GB" sz="5400"/>
          </a:p>
        </p:txBody>
      </p:sp>
      <p:sp>
        <p:nvSpPr>
          <p:cNvPr id="3" name="Sisällön paikkamerkki 2"/>
          <p:cNvSpPr>
            <a:spLocks noGrp="1"/>
          </p:cNvSpPr>
          <p:nvPr>
            <p:ph idx="1"/>
          </p:nvPr>
        </p:nvSpPr>
        <p:spPr>
          <a:xfrm>
            <a:off x="725511" y="260798"/>
            <a:ext cx="5082862" cy="4525963"/>
          </a:xfrm>
        </p:spPr>
        <p:txBody>
          <a:bodyPr>
            <a:noAutofit/>
          </a:bodyPr>
          <a:lstStyle/>
          <a:p>
            <a:pPr marL="0" indent="0">
              <a:lnSpc>
                <a:spcPct val="150000"/>
              </a:lnSpc>
              <a:buNone/>
            </a:pPr>
            <a:r>
              <a:rPr lang="fi-FI" sz="4400"/>
              <a:t> </a:t>
            </a:r>
          </a:p>
          <a:p>
            <a:pPr marL="0" indent="0">
              <a:lnSpc>
                <a:spcPct val="150000"/>
              </a:lnSpc>
              <a:buNone/>
            </a:pPr>
            <a:r>
              <a:rPr lang="fi-FI" sz="2800"/>
              <a:t>Oppilaan koulunkäyntikyvyn arviointi tehdään opetuksen  järjestäjän toimesta monialaisesti. Tarvittavat jatkotoimenpiteet suunnitella</a:t>
            </a:r>
            <a:r>
              <a:rPr lang="fi-FI" sz="2800">
                <a:solidFill>
                  <a:schemeClr val="bg1"/>
                </a:solidFill>
              </a:rPr>
              <a:t>an</a:t>
            </a:r>
            <a:r>
              <a:rPr lang="fi-FI" sz="2800"/>
              <a:t> ja ne </a:t>
            </a:r>
            <a:r>
              <a:rPr lang="fi-FI" sz="2800" err="1"/>
              <a:t>vastuutetaan</a:t>
            </a:r>
            <a:r>
              <a:rPr lang="fi-FI" sz="2800"/>
              <a:t> moniammatillisesti. </a:t>
            </a:r>
            <a:endParaRPr lang="en-GB" sz="2800"/>
          </a:p>
        </p:txBody>
      </p:sp>
    </p:spTree>
    <p:extLst>
      <p:ext uri="{BB962C8B-B14F-4D97-AF65-F5344CB8AC3E}">
        <p14:creationId xmlns:p14="http://schemas.microsoft.com/office/powerpoint/2010/main" val="201747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4682" y="1884604"/>
            <a:ext cx="5894994" cy="2461986"/>
          </a:xfrm>
        </p:spPr>
        <p:txBody>
          <a:bodyPr>
            <a:normAutofit/>
          </a:bodyPr>
          <a:lstStyle/>
          <a:p>
            <a:r>
              <a:rPr lang="en-GB" sz="7200" err="1"/>
              <a:t>Koulun-käyntikyky</a:t>
            </a:r>
            <a:endParaRPr lang="en-GB" sz="7200"/>
          </a:p>
        </p:txBody>
      </p:sp>
      <p:pic>
        <p:nvPicPr>
          <p:cNvPr id="7" name="Kuvan paikkamerkki 6"/>
          <p:cNvPicPr>
            <a:picLocks noGrp="1" noChangeAspect="1"/>
          </p:cNvPicPr>
          <p:nvPr>
            <p:ph type="pic" sz="quarter" idx="13"/>
          </p:nvPr>
        </p:nvPicPr>
        <p:blipFill>
          <a:blip r:embed="rId2"/>
          <a:srcRect l="12359" r="12359"/>
          <a:stretch>
            <a:fillRect/>
          </a:stretch>
        </p:blipFill>
        <p:spPr>
          <a:prstGeom prst="rect">
            <a:avLst/>
          </a:prstGeom>
        </p:spPr>
      </p:pic>
    </p:spTree>
    <p:extLst>
      <p:ext uri="{BB962C8B-B14F-4D97-AF65-F5344CB8AC3E}">
        <p14:creationId xmlns:p14="http://schemas.microsoft.com/office/powerpoint/2010/main" val="157451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0930" y="298944"/>
            <a:ext cx="11026652" cy="1143000"/>
          </a:xfrm>
        </p:spPr>
        <p:txBody>
          <a:bodyPr>
            <a:normAutofit fontScale="90000"/>
          </a:bodyPr>
          <a:lstStyle/>
          <a:p>
            <a:r>
              <a:rPr lang="fi-FI"/>
              <a:t>Vaativan erityisen tuen työryhmä 2015- 2017</a:t>
            </a:r>
            <a:br>
              <a:rPr lang="fi-FI"/>
            </a:br>
            <a:endParaRPr lang="fi-FI"/>
          </a:p>
        </p:txBody>
      </p:sp>
      <p:sp>
        <p:nvSpPr>
          <p:cNvPr id="3" name="Sisällön paikkamerkki 2"/>
          <p:cNvSpPr>
            <a:spLocks noGrp="1"/>
          </p:cNvSpPr>
          <p:nvPr>
            <p:ph idx="1"/>
          </p:nvPr>
        </p:nvSpPr>
        <p:spPr>
          <a:xfrm>
            <a:off x="526440" y="298944"/>
            <a:ext cx="11131142" cy="5295180"/>
          </a:xfrm>
        </p:spPr>
        <p:txBody>
          <a:bodyPr vert="horz" lIns="91440" tIns="45720" rIns="91440" bIns="45720" rtlCol="0" anchor="t">
            <a:noAutofit/>
          </a:bodyPr>
          <a:lstStyle/>
          <a:p>
            <a:pPr marL="0" indent="0">
              <a:buNone/>
            </a:pPr>
            <a:endParaRPr lang="fi-FI" sz="2800"/>
          </a:p>
          <a:p>
            <a:pPr marL="457200" indent="-457200">
              <a:buFont typeface="+mj-lt"/>
              <a:buAutoNum type="arabicPeriod"/>
            </a:pPr>
            <a:r>
              <a:rPr lang="fi-FI" sz="2800"/>
              <a:t>Tuottaa määrällistä ja laadullista </a:t>
            </a:r>
            <a:r>
              <a:rPr lang="fi-FI" sz="2800" b="1">
                <a:solidFill>
                  <a:srgbClr val="00B0F0"/>
                </a:solidFill>
              </a:rPr>
              <a:t>tietoa</a:t>
            </a:r>
            <a:r>
              <a:rPr lang="fi-FI" sz="2800"/>
              <a:t> sekä selkiyttää </a:t>
            </a:r>
            <a:r>
              <a:rPr lang="fi-FI" sz="2800" b="1">
                <a:solidFill>
                  <a:schemeClr val="accent5"/>
                </a:solidFill>
              </a:rPr>
              <a:t>käsitteistöä</a:t>
            </a:r>
            <a:r>
              <a:rPr lang="fi-FI" sz="2800"/>
              <a:t> aihealueelta</a:t>
            </a:r>
          </a:p>
          <a:p>
            <a:pPr marL="457200" indent="-457200">
              <a:buFont typeface="+mj-lt"/>
              <a:buAutoNum type="arabicPeriod"/>
            </a:pPr>
            <a:r>
              <a:rPr lang="fi-FI" sz="2800"/>
              <a:t>Selvittää yksittäisen tilastovuoden (lukuvuoden) ilman perusopetuksen päättötodistusta jääneiden oppilaiden määrä ja tilanne</a:t>
            </a:r>
          </a:p>
          <a:p>
            <a:pPr marL="457200" indent="-457200">
              <a:buFont typeface="+mj-lt"/>
              <a:buAutoNum type="arabicPeriod"/>
            </a:pPr>
            <a:r>
              <a:rPr lang="fi-FI" sz="2800"/>
              <a:t>Selvittää erilaisten </a:t>
            </a:r>
            <a:r>
              <a:rPr lang="fi-FI" sz="2800" b="1">
                <a:solidFill>
                  <a:srgbClr val="00B0F0"/>
                </a:solidFill>
              </a:rPr>
              <a:t>poikkeavien opetusjärjestelyjen laajuutta ja toimintatapoja</a:t>
            </a:r>
            <a:r>
              <a:rPr lang="fi-FI" sz="2800"/>
              <a:t>, jotka liittyvät perusopetuslain 18 §:n mukaisiin järjestelyihin</a:t>
            </a:r>
          </a:p>
          <a:p>
            <a:pPr marL="457200" indent="-457200">
              <a:buFont typeface="+mj-lt"/>
              <a:buAutoNum type="arabicPeriod"/>
            </a:pPr>
            <a:r>
              <a:rPr lang="fi-FI" sz="2800"/>
              <a:t>Kehittää joustavaa koulupolkua ja sen nivelvaiheita varhaiskasvatuksesta toiselle asteelle ja työelämään. </a:t>
            </a:r>
          </a:p>
          <a:p>
            <a:pPr marL="0" indent="0">
              <a:buNone/>
            </a:pPr>
            <a:endParaRPr lang="fi-FI" sz="2800"/>
          </a:p>
          <a:p>
            <a:endParaRPr lang="fi-FI" sz="2800"/>
          </a:p>
        </p:txBody>
      </p:sp>
    </p:spTree>
    <p:extLst>
      <p:ext uri="{BB962C8B-B14F-4D97-AF65-F5344CB8AC3E}">
        <p14:creationId xmlns:p14="http://schemas.microsoft.com/office/powerpoint/2010/main" val="2214844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0"/>
            <a:ext cx="10972800" cy="1143000"/>
          </a:xfrm>
        </p:spPr>
        <p:txBody>
          <a:bodyPr/>
          <a:lstStyle/>
          <a:p>
            <a:r>
              <a:rPr lang="en-GB" err="1"/>
              <a:t>Koulunkäyntikyvyn</a:t>
            </a:r>
            <a:r>
              <a:rPr lang="en-GB"/>
              <a:t> </a:t>
            </a:r>
            <a:r>
              <a:rPr lang="en-GB" err="1"/>
              <a:t>aste</a:t>
            </a:r>
            <a:endParaRPr lang="en-GB"/>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472541337"/>
              </p:ext>
            </p:extLst>
          </p:nvPr>
        </p:nvGraphicFramePr>
        <p:xfrm>
          <a:off x="0" y="1311277"/>
          <a:ext cx="12192000" cy="5582114"/>
        </p:xfrm>
        <a:graphic>
          <a:graphicData uri="http://schemas.openxmlformats.org/drawingml/2006/table">
            <a:tbl>
              <a:tblPr firstRow="1" firstCol="1" bandRow="1"/>
              <a:tblGrid>
                <a:gridCol w="2959897">
                  <a:extLst>
                    <a:ext uri="{9D8B030D-6E8A-4147-A177-3AD203B41FA5}">
                      <a16:colId xmlns:a16="http://schemas.microsoft.com/office/drawing/2014/main" xmlns="" val="20000"/>
                    </a:ext>
                  </a:extLst>
                </a:gridCol>
                <a:gridCol w="9232103">
                  <a:extLst>
                    <a:ext uri="{9D8B030D-6E8A-4147-A177-3AD203B41FA5}">
                      <a16:colId xmlns:a16="http://schemas.microsoft.com/office/drawing/2014/main" xmlns="" val="20001"/>
                    </a:ext>
                  </a:extLst>
                </a:gridCol>
              </a:tblGrid>
              <a:tr h="662830">
                <a:tc>
                  <a:txBody>
                    <a:bodyPr/>
                    <a:lstStyle/>
                    <a:p>
                      <a:pPr algn="just">
                        <a:lnSpc>
                          <a:spcPct val="150000"/>
                        </a:lnSpc>
                        <a:spcAft>
                          <a:spcPts val="0"/>
                        </a:spcAft>
                      </a:pPr>
                      <a:r>
                        <a:rPr lang="fi-FI" sz="1800" b="1">
                          <a:effectLst/>
                          <a:latin typeface="Times New Roman" panose="02020603050405020304" pitchFamily="18" charset="0"/>
                          <a:ea typeface="Calibri" panose="020F0502020204030204" pitchFamily="34" charset="0"/>
                          <a:cs typeface="Times New Roman" panose="02020603050405020304" pitchFamily="18" charset="0"/>
                        </a:rPr>
                        <a:t>Koulukuntoisuuden aste</a:t>
                      </a:r>
                      <a:endParaRPr lang="fi-FI" sz="1800">
                        <a:effectLst/>
                        <a:latin typeface="Times New Roman" panose="02020603050405020304" pitchFamily="18" charset="0"/>
                        <a:ea typeface="Calibri" panose="020F0502020204030204" pitchFamily="34" charset="0"/>
                        <a:cs typeface="Calibri" panose="020F0502020204030204" pitchFamily="34" charset="0"/>
                      </a:endParaRPr>
                    </a:p>
                  </a:txBody>
                  <a:tcPr marL="47145" marR="4714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bg1"/>
                    </a:solidFill>
                  </a:tcPr>
                </a:tc>
                <a:tc>
                  <a:txBody>
                    <a:bodyPr/>
                    <a:lstStyle/>
                    <a:p>
                      <a:pPr algn="just">
                        <a:lnSpc>
                          <a:spcPct val="150000"/>
                        </a:lnSpc>
                        <a:spcAft>
                          <a:spcPts val="0"/>
                        </a:spcAft>
                      </a:pPr>
                      <a:r>
                        <a:rPr lang="fi-FI" sz="1800" b="1">
                          <a:effectLst/>
                          <a:latin typeface="Times New Roman" panose="02020603050405020304" pitchFamily="18" charset="0"/>
                          <a:ea typeface="Calibri" panose="020F0502020204030204" pitchFamily="34" charset="0"/>
                          <a:cs typeface="Times New Roman" panose="02020603050405020304" pitchFamily="18" charset="0"/>
                        </a:rPr>
                        <a:t>Tyypillisiä ominaisuuksia</a:t>
                      </a:r>
                      <a:endParaRPr lang="fi-FI" sz="1800">
                        <a:effectLst/>
                        <a:latin typeface="Times New Roman" panose="02020603050405020304" pitchFamily="18" charset="0"/>
                        <a:ea typeface="Calibri" panose="020F0502020204030204" pitchFamily="34" charset="0"/>
                        <a:cs typeface="Calibri" panose="020F0502020204030204" pitchFamily="34" charset="0"/>
                      </a:endParaRPr>
                    </a:p>
                  </a:txBody>
                  <a:tcPr marL="47145" marR="4714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764824">
                <a:tc>
                  <a:txBody>
                    <a:bodyPr/>
                    <a:lstStyle/>
                    <a:p>
                      <a:pPr algn="ctr">
                        <a:lnSpc>
                          <a:spcPct val="150000"/>
                        </a:lnSpc>
                        <a:spcAft>
                          <a:spcPts val="0"/>
                        </a:spcAft>
                      </a:pPr>
                      <a:r>
                        <a:rPr lang="fi-FI" sz="4000" b="1">
                          <a:effectLst/>
                          <a:latin typeface="+mn-lt"/>
                          <a:ea typeface="Calibri" panose="020F0502020204030204" pitchFamily="34" charset="0"/>
                          <a:cs typeface="Times New Roman" panose="02020603050405020304" pitchFamily="18" charset="0"/>
                        </a:rPr>
                        <a:t>hyvä</a:t>
                      </a:r>
                      <a:endParaRPr lang="fi-FI" sz="4000">
                        <a:effectLst/>
                        <a:latin typeface="+mn-lt"/>
                        <a:ea typeface="Calibri" panose="020F0502020204030204" pitchFamily="34" charset="0"/>
                        <a:cs typeface="Calibri" panose="020F0502020204030204" pitchFamily="34" charset="0"/>
                      </a:endParaRPr>
                    </a:p>
                  </a:txBody>
                  <a:tcPr marL="47145" marR="4714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bg1"/>
                    </a:solidFill>
                  </a:tcPr>
                </a:tc>
                <a:tc>
                  <a:txBody>
                    <a:bodyPr/>
                    <a:lstStyle/>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ikätasoinen vastuunotto itsestä, aikatauluista, tehtävistä ja tavaroista</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opiskelutaidot ja oppiminen oman kapasiteetin mukaista (tarjolla olevin tukitoimin)</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riittävä terveydentila, sosiaaliset ja tunnetaidot, kyky säädellä omaa käytöstä ja toimia ryhmässä</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riittävä motivaatio</a:t>
                      </a:r>
                      <a:endParaRPr lang="fi-FI" sz="1600">
                        <a:effectLst/>
                        <a:latin typeface="+mj-lt"/>
                        <a:ea typeface="Calibri" panose="020F0502020204030204" pitchFamily="34" charset="0"/>
                        <a:cs typeface="Calibri" panose="020F0502020204030204" pitchFamily="34" charset="0"/>
                      </a:endParaRPr>
                    </a:p>
                    <a:p>
                      <a:pPr algn="just">
                        <a:lnSpc>
                          <a:spcPct val="150000"/>
                        </a:lnSpc>
                        <a:spcAft>
                          <a:spcPts val="0"/>
                        </a:spcAft>
                      </a:pPr>
                      <a:r>
                        <a:rPr lang="fi-FI" sz="1200">
                          <a:effectLst/>
                          <a:latin typeface="+mj-lt"/>
                          <a:ea typeface="MS Mincho" panose="02020609040205080304" pitchFamily="49" charset="-128"/>
                          <a:cs typeface="Times New Roman" panose="02020603050405020304" pitchFamily="18" charset="0"/>
                        </a:rPr>
                        <a:t> </a:t>
                      </a:r>
                      <a:endParaRPr lang="fi-FI" sz="1200">
                        <a:effectLst/>
                        <a:latin typeface="+mj-lt"/>
                        <a:ea typeface="Calibri" panose="020F0502020204030204" pitchFamily="34" charset="0"/>
                        <a:cs typeface="Calibri" panose="020F0502020204030204" pitchFamily="34" charset="0"/>
                      </a:endParaRPr>
                    </a:p>
                  </a:txBody>
                  <a:tcPr marL="47145" marR="4714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793408">
                <a:tc>
                  <a:txBody>
                    <a:bodyPr/>
                    <a:lstStyle/>
                    <a:p>
                      <a:pPr algn="ctr">
                        <a:lnSpc>
                          <a:spcPct val="150000"/>
                        </a:lnSpc>
                        <a:spcAft>
                          <a:spcPts val="0"/>
                        </a:spcAft>
                      </a:pPr>
                      <a:r>
                        <a:rPr lang="fi-FI" sz="4000" b="1">
                          <a:effectLst/>
                          <a:latin typeface="+mn-lt"/>
                          <a:ea typeface="Calibri" panose="020F0502020204030204" pitchFamily="34" charset="0"/>
                          <a:cs typeface="Times New Roman" panose="02020603050405020304" pitchFamily="18" charset="0"/>
                        </a:rPr>
                        <a:t>osittainen</a:t>
                      </a:r>
                      <a:endParaRPr lang="fi-FI" sz="4000">
                        <a:effectLst/>
                        <a:latin typeface="+mn-lt"/>
                        <a:ea typeface="Calibri" panose="020F0502020204030204" pitchFamily="34" charset="0"/>
                        <a:cs typeface="Calibri" panose="020F0502020204030204" pitchFamily="34" charset="0"/>
                      </a:endParaRPr>
                    </a:p>
                  </a:txBody>
                  <a:tcPr marL="47145" marR="4714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bg1"/>
                    </a:solidFill>
                  </a:tcPr>
                </a:tc>
                <a:tc>
                  <a:txBody>
                    <a:bodyPr/>
                    <a:lstStyle/>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toimintakykyyn vaikuttava fyysinen ja/tai psyykkinen sairaus</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puutteita toiminta- ja/tai oppimiskyvyssä, tunnesäätelytaidoissa, sosiaalisissa taidoissa, keskittymisessä</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vaikeuksia toimina ryhmätilanteissa tai ottaa ohjausta vastaan</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heikentynyt motivaatio</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koulunkäynnin onnistumiseen tarvitaan erityisiä järjestelyjä tai tukitoimien tehostamista </a:t>
                      </a:r>
                      <a:endParaRPr lang="fi-FI" sz="1600">
                        <a:effectLst/>
                        <a:latin typeface="+mj-lt"/>
                        <a:ea typeface="Calibri" panose="020F0502020204030204" pitchFamily="34" charset="0"/>
                        <a:cs typeface="Calibri" panose="020F0502020204030204" pitchFamily="34" charset="0"/>
                      </a:endParaRPr>
                    </a:p>
                  </a:txBody>
                  <a:tcPr marL="47145" marR="4714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25660">
                <a:tc>
                  <a:txBody>
                    <a:bodyPr/>
                    <a:lstStyle/>
                    <a:p>
                      <a:pPr algn="ctr">
                        <a:lnSpc>
                          <a:spcPct val="150000"/>
                        </a:lnSpc>
                        <a:spcAft>
                          <a:spcPts val="0"/>
                        </a:spcAft>
                      </a:pPr>
                      <a:r>
                        <a:rPr lang="fi-FI" sz="4000" b="1">
                          <a:effectLst/>
                          <a:latin typeface="+mn-lt"/>
                          <a:ea typeface="Calibri" panose="020F0502020204030204" pitchFamily="34" charset="0"/>
                          <a:cs typeface="Times New Roman" panose="02020603050405020304" pitchFamily="18" charset="0"/>
                        </a:rPr>
                        <a:t>riittämätön</a:t>
                      </a:r>
                      <a:endParaRPr lang="fi-FI" sz="4000">
                        <a:effectLst/>
                        <a:latin typeface="+mn-lt"/>
                        <a:ea typeface="Calibri" panose="020F0502020204030204" pitchFamily="34" charset="0"/>
                        <a:cs typeface="Calibri" panose="020F0502020204030204" pitchFamily="34" charset="0"/>
                      </a:endParaRPr>
                    </a:p>
                  </a:txBody>
                  <a:tcPr marL="47145" marR="4714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bg1">
                        <a:lumMod val="95000"/>
                      </a:schemeClr>
                    </a:solidFill>
                  </a:tcPr>
                </a:tc>
                <a:tc>
                  <a:txBody>
                    <a:bodyPr/>
                    <a:lstStyle/>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ohimenevä tai pitkäaikainen toimintakyvyttömyys sairauden tai sen hoidon vuoksi </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koulunkäynti ja/tai opiskelu ei onnistu tarkennetuilla tukitoimillakaan</a:t>
                      </a:r>
                      <a:endParaRPr lang="fi-FI" sz="1600">
                        <a:effectLst/>
                        <a:latin typeface="+mj-lt"/>
                        <a:ea typeface="Calibri" panose="020F0502020204030204" pitchFamily="34" charset="0"/>
                        <a:cs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fi-FI" sz="1600">
                          <a:effectLst/>
                          <a:latin typeface="+mj-lt"/>
                          <a:ea typeface="Calibri" panose="020F0502020204030204" pitchFamily="34" charset="0"/>
                          <a:cs typeface="Times New Roman" panose="02020603050405020304" pitchFamily="18" charset="0"/>
                        </a:rPr>
                        <a:t>akuutti kriisitilanne (elämäntilanteen muutos, menetys, sairastuminen)</a:t>
                      </a:r>
                      <a:endParaRPr lang="fi-FI" sz="1600">
                        <a:effectLst/>
                        <a:latin typeface="+mj-lt"/>
                        <a:ea typeface="Calibri" panose="020F0502020204030204" pitchFamily="34" charset="0"/>
                        <a:cs typeface="Calibri" panose="020F0502020204030204" pitchFamily="34" charset="0"/>
                      </a:endParaRPr>
                    </a:p>
                  </a:txBody>
                  <a:tcPr marL="47145" marR="47145"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82612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p:cNvGraphicFramePr>
            <a:graphicFrameLocks noGrp="1"/>
          </p:cNvGraphicFramePr>
          <p:nvPr>
            <p:extLst>
              <p:ext uri="{D42A27DB-BD31-4B8C-83A1-F6EECF244321}">
                <p14:modId xmlns:p14="http://schemas.microsoft.com/office/powerpoint/2010/main" val="3644518503"/>
              </p:ext>
            </p:extLst>
          </p:nvPr>
        </p:nvGraphicFramePr>
        <p:xfrm>
          <a:off x="0" y="0"/>
          <a:ext cx="12192000" cy="6941325"/>
        </p:xfrm>
        <a:graphic>
          <a:graphicData uri="http://schemas.openxmlformats.org/drawingml/2006/table">
            <a:tbl>
              <a:tblPr firstRow="1" firstCol="1" bandRow="1"/>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gridCol w="4064000">
                  <a:extLst>
                    <a:ext uri="{9D8B030D-6E8A-4147-A177-3AD203B41FA5}">
                      <a16:colId xmlns:a16="http://schemas.microsoft.com/office/drawing/2014/main" xmlns="" val="20002"/>
                    </a:ext>
                  </a:extLst>
                </a:gridCol>
              </a:tblGrid>
              <a:tr h="403365">
                <a:tc gridSpan="3">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fi-FI" sz="1600" b="1">
                          <a:effectLst/>
                          <a:latin typeface="+mn-lt"/>
                          <a:ea typeface="Calibri" panose="020F0502020204030204" pitchFamily="34" charset="0"/>
                          <a:cs typeface="Times New Roman" panose="02020603050405020304" pitchFamily="18" charset="0"/>
                        </a:rPr>
                        <a:t>Eri tahojen yhteistyönä tehty arvio oppilaan koulunkäyntikyvystä</a:t>
                      </a:r>
                      <a:endParaRPr lang="fi-FI" sz="1600" b="1">
                        <a:effectLst/>
                        <a:latin typeface="+mn-lt"/>
                        <a:ea typeface="Calibri" panose="020F0502020204030204" pitchFamily="34" charset="0"/>
                        <a:cs typeface="Calibri" panose="020F0502020204030204" pitchFamily="34" charset="0"/>
                      </a:endParaRP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bg1"/>
                    </a:solidFill>
                  </a:tcPr>
                </a:tc>
                <a:tc hMerge="1">
                  <a:txBody>
                    <a:bodyPr/>
                    <a:lstStyle/>
                    <a:p>
                      <a:pPr algn="just">
                        <a:lnSpc>
                          <a:spcPct val="150000"/>
                        </a:lnSpc>
                        <a:spcAft>
                          <a:spcPts val="0"/>
                        </a:spcAft>
                      </a:pPr>
                      <a:endParaRPr lang="fi-FI" sz="1800">
                        <a:effectLst/>
                        <a:latin typeface="Times New Roman" panose="02020603050405020304" pitchFamily="18" charset="0"/>
                        <a:ea typeface="Calibri" panose="020F0502020204030204" pitchFamily="34" charset="0"/>
                        <a:cs typeface="Calibri" panose="020F0502020204030204" pitchFamily="34" charset="0"/>
                      </a:endParaRP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tc hMerge="1">
                  <a:txBody>
                    <a:bodyPr/>
                    <a:lstStyle/>
                    <a:p>
                      <a:pPr algn="just">
                        <a:lnSpc>
                          <a:spcPct val="150000"/>
                        </a:lnSpc>
                        <a:spcAft>
                          <a:spcPts val="0"/>
                        </a:spcAft>
                      </a:pPr>
                      <a:endParaRPr lang="fi-FI" sz="1800">
                        <a:effectLst/>
                        <a:latin typeface="Times New Roman" panose="02020603050405020304" pitchFamily="18" charset="0"/>
                        <a:ea typeface="Calibri" panose="020F0502020204030204" pitchFamily="34" charset="0"/>
                        <a:cs typeface="Calibri" panose="020F0502020204030204" pitchFamily="34" charset="0"/>
                      </a:endParaRP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0"/>
                  </a:ext>
                </a:extLst>
              </a:tr>
              <a:tr h="105005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fi-FI" sz="1800" b="1">
                          <a:effectLst/>
                          <a:latin typeface="+mn-lt"/>
                          <a:ea typeface="Calibri" panose="020F0502020204030204" pitchFamily="34" charset="0"/>
                          <a:cs typeface="Times New Roman" panose="02020603050405020304" pitchFamily="18" charset="0"/>
                        </a:rPr>
                        <a:t>Lapsen vointi /tilanne - </a:t>
                      </a:r>
                      <a:br>
                        <a:rPr lang="fi-FI" sz="1800" b="1">
                          <a:effectLst/>
                          <a:latin typeface="+mn-lt"/>
                          <a:ea typeface="Calibri" panose="020F0502020204030204" pitchFamily="34" charset="0"/>
                          <a:cs typeface="Times New Roman" panose="02020603050405020304" pitchFamily="18" charset="0"/>
                        </a:rPr>
                      </a:br>
                      <a:r>
                        <a:rPr lang="fi-FI" sz="1800" b="1">
                          <a:effectLst/>
                          <a:latin typeface="+mn-lt"/>
                          <a:ea typeface="Calibri" panose="020F0502020204030204" pitchFamily="34" charset="0"/>
                          <a:cs typeface="Times New Roman" panose="02020603050405020304" pitchFamily="18" charset="0"/>
                        </a:rPr>
                        <a:t>Mitä oireen/käyttäytymisen taustalla</a:t>
                      </a:r>
                      <a:r>
                        <a:rPr lang="fi-FI" sz="1800" b="1" baseline="0">
                          <a:effectLst/>
                          <a:latin typeface="+mn-lt"/>
                          <a:ea typeface="Calibri" panose="020F0502020204030204" pitchFamily="34" charset="0"/>
                          <a:cs typeface="Times New Roman" panose="02020603050405020304" pitchFamily="18" charset="0"/>
                        </a:rPr>
                        <a:t> </a:t>
                      </a:r>
                      <a:r>
                        <a:rPr lang="fi-FI" sz="1800" b="1">
                          <a:effectLst/>
                          <a:latin typeface="+mn-lt"/>
                          <a:ea typeface="Calibri" panose="020F0502020204030204" pitchFamily="34" charset="0"/>
                          <a:cs typeface="Times New Roman" panose="02020603050405020304" pitchFamily="18" charset="0"/>
                        </a:rPr>
                        <a:t>on?</a:t>
                      </a:r>
                      <a:endParaRPr lang="fi-FI" sz="1800">
                        <a:effectLst/>
                        <a:latin typeface="+mn-lt"/>
                        <a:ea typeface="Calibri" panose="020F0502020204030204" pitchFamily="34" charset="0"/>
                        <a:cs typeface="Calibri" panose="020F0502020204030204" pitchFamily="34" charset="0"/>
                      </a:endParaRPr>
                    </a:p>
                    <a:p>
                      <a:pPr algn="l">
                        <a:lnSpc>
                          <a:spcPct val="150000"/>
                        </a:lnSpc>
                        <a:spcAft>
                          <a:spcPts val="0"/>
                        </a:spcAft>
                      </a:pPr>
                      <a:endParaRPr lang="fi-FI" sz="1600" b="0">
                        <a:effectLst/>
                        <a:latin typeface="Times New Roman" panose="02020603050405020304" pitchFamily="18" charset="0"/>
                        <a:ea typeface="Calibri" panose="020F0502020204030204" pitchFamily="34" charset="0"/>
                        <a:cs typeface="Calibri" panose="020F0502020204030204" pitchFamily="34" charset="0"/>
                      </a:endParaRP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92D050"/>
                    </a:solidFill>
                  </a:tcPr>
                </a:tc>
                <a:tc>
                  <a: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fi-FI" sz="1800" b="1">
                          <a:effectLst/>
                          <a:latin typeface="+mn-lt"/>
                          <a:ea typeface="Calibri" panose="020F0502020204030204" pitchFamily="34" charset="0"/>
                          <a:cs typeface="Times New Roman" panose="02020603050405020304" pitchFamily="18" charset="0"/>
                        </a:rPr>
                        <a:t> Koulun ja opetusryhmän tilanne</a:t>
                      </a:r>
                      <a:endParaRPr lang="fi-FI" sz="1800">
                        <a:effectLst/>
                        <a:latin typeface="+mn-lt"/>
                        <a:ea typeface="Calibri" panose="020F0502020204030204" pitchFamily="34" charset="0"/>
                        <a:cs typeface="Calibri" panose="020F0502020204030204" pitchFamily="34" charset="0"/>
                      </a:endParaRPr>
                    </a:p>
                    <a:p>
                      <a:pPr algn="just">
                        <a:lnSpc>
                          <a:spcPct val="150000"/>
                        </a:lnSpc>
                        <a:spcAft>
                          <a:spcPts val="0"/>
                        </a:spcAft>
                      </a:pPr>
                      <a:endParaRPr lang="fi-FI" sz="1800">
                        <a:effectLst/>
                        <a:latin typeface="+mn-lt"/>
                        <a:ea typeface="Calibri" panose="020F0502020204030204" pitchFamily="34" charset="0"/>
                        <a:cs typeface="Calibri" panose="020F0502020204030204" pitchFamily="34" charset="0"/>
                      </a:endParaRP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fi-FI" sz="1800" b="1">
                          <a:effectLst/>
                          <a:latin typeface="+mn-lt"/>
                          <a:ea typeface="Calibri" panose="020F0502020204030204" pitchFamily="34" charset="0"/>
                          <a:cs typeface="Times New Roman" panose="02020603050405020304" pitchFamily="18" charset="0"/>
                        </a:rPr>
                        <a:t> Muiden tahojen järjestämä tuki</a:t>
                      </a:r>
                      <a:r>
                        <a:rPr lang="fi-FI" sz="1800">
                          <a:effectLst/>
                          <a:latin typeface="+mn-lt"/>
                          <a:ea typeface="Calibri" panose="020F0502020204030204" pitchFamily="34" charset="0"/>
                          <a:cs typeface="Times New Roman" panose="02020603050405020304" pitchFamily="18" charset="0"/>
                        </a:rPr>
                        <a:t> </a:t>
                      </a:r>
                      <a:endParaRPr lang="fi-FI" sz="1800">
                        <a:effectLst/>
                        <a:latin typeface="+mn-lt"/>
                        <a:ea typeface="Calibri" panose="020F0502020204030204" pitchFamily="34" charset="0"/>
                        <a:cs typeface="Calibri" panose="020F0502020204030204" pitchFamily="34" charset="0"/>
                      </a:endParaRPr>
                    </a:p>
                    <a:p>
                      <a:pPr algn="just">
                        <a:lnSpc>
                          <a:spcPct val="150000"/>
                        </a:lnSpc>
                        <a:spcAft>
                          <a:spcPts val="0"/>
                        </a:spcAft>
                      </a:pPr>
                      <a:endParaRPr lang="fi-FI" sz="1800">
                        <a:effectLst/>
                        <a:latin typeface="+mn-lt"/>
                        <a:ea typeface="Calibri" panose="020F0502020204030204" pitchFamily="34" charset="0"/>
                        <a:cs typeface="Calibri" panose="020F0502020204030204" pitchFamily="34" charset="0"/>
                      </a:endParaRP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5320166">
                <a:tc>
                  <a:txBody>
                    <a:bodyPr/>
                    <a:lstStyle/>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oppimiskyky</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yhteistyökyky, ryhmätaidot</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motivaatio</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psyykkinen ja fyysinen terveydentila</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oireita lievittävät ja provosoivat tekijät ja tilanteet</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kotitilanne</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koettu stressi (kiusaaminen, ympäristön aiheuttama kuormittuminen)</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toiminnanohjauksen taidot</a:t>
                      </a:r>
                    </a:p>
                    <a:p>
                      <a:pPr marL="342900" lvl="0" indent="-342900" algn="l">
                        <a:lnSpc>
                          <a:spcPct val="150000"/>
                        </a:lnSpc>
                        <a:spcAft>
                          <a:spcPts val="0"/>
                        </a:spcAft>
                        <a:buFont typeface="Symbol" panose="05050102010706020507" pitchFamily="18" charset="2"/>
                        <a:buChar char=""/>
                      </a:pPr>
                      <a:endParaRPr lang="fi-FI" sz="1800">
                        <a:effectLst/>
                        <a:latin typeface="+mn-lt"/>
                        <a:ea typeface="Calibri" panose="020F0502020204030204" pitchFamily="34" charset="0"/>
                        <a:cs typeface="Calibri" panose="020F0502020204030204" pitchFamily="34" charset="0"/>
                      </a:endParaRPr>
                    </a:p>
                    <a:p>
                      <a:pPr algn="l">
                        <a:lnSpc>
                          <a:spcPct val="150000"/>
                        </a:lnSpc>
                        <a:spcAft>
                          <a:spcPts val="0"/>
                        </a:spcAft>
                      </a:pPr>
                      <a:r>
                        <a:rPr lang="fi-FI" sz="1800" b="1">
                          <a:effectLst/>
                          <a:latin typeface="+mn-lt"/>
                          <a:ea typeface="Calibri" panose="020F0502020204030204" pitchFamily="34" charset="0"/>
                          <a:cs typeface="Times New Roman" panose="02020603050405020304" pitchFamily="18" charset="0"/>
                        </a:rPr>
                        <a:t> </a:t>
                      </a:r>
                      <a:endParaRPr lang="fi-FI" sz="1800">
                        <a:effectLst/>
                        <a:latin typeface="+mn-lt"/>
                        <a:ea typeface="Calibri" panose="020F0502020204030204" pitchFamily="34" charset="0"/>
                        <a:cs typeface="Calibri" panose="020F0502020204030204" pitchFamily="34" charset="0"/>
                      </a:endParaRP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accent3">
                        <a:lumMod val="40000"/>
                        <a:lumOff val="60000"/>
                      </a:schemeClr>
                    </a:solidFill>
                  </a:tcPr>
                </a:tc>
                <a:tc>
                  <a:txBody>
                    <a:bodyPr/>
                    <a:lstStyle/>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ryhmän kokonaistilanne – onko kyse yksilön vai ryhmän ongelmasta?</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tukitoimet ja niiden teho ja riittävyys</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lapsen ja ryhmän turvallisuus</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opettajan näkökulma ja jaksaminen</a:t>
                      </a:r>
                    </a:p>
                    <a:p>
                      <a:pPr marL="342900" lvl="0" indent="-342900" algn="l">
                        <a:lnSpc>
                          <a:spcPct val="150000"/>
                        </a:lnSpc>
                        <a:spcAft>
                          <a:spcPts val="0"/>
                        </a:spcAft>
                        <a:buFont typeface="Symbol" panose="05050102010706020507" pitchFamily="18" charset="2"/>
                        <a:buChar char=""/>
                      </a:pPr>
                      <a:endParaRPr lang="fi-FI" sz="1800">
                        <a:effectLst/>
                        <a:latin typeface="+mn-lt"/>
                        <a:ea typeface="Calibri" panose="020F0502020204030204" pitchFamily="34" charset="0"/>
                        <a:cs typeface="Calibri" panose="020F0502020204030204" pitchFamily="34" charset="0"/>
                      </a:endParaRPr>
                    </a:p>
                    <a:p>
                      <a:pPr marL="0" lvl="0" indent="0" algn="l">
                        <a:lnSpc>
                          <a:spcPct val="150000"/>
                        </a:lnSpc>
                        <a:spcAft>
                          <a:spcPts val="0"/>
                        </a:spcAft>
                        <a:buFont typeface="Symbol" panose="05050102010706020507" pitchFamily="18" charset="2"/>
                        <a:buNone/>
                      </a:pPr>
                      <a:endParaRPr lang="fi-FI" sz="1800">
                        <a:effectLst/>
                        <a:latin typeface="+mn-lt"/>
                        <a:ea typeface="Calibri" panose="020F0502020204030204" pitchFamily="34" charset="0"/>
                        <a:cs typeface="Calibri" panose="020F0502020204030204" pitchFamily="34" charset="0"/>
                      </a:endParaRP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chemeClr val="tx2">
                        <a:lumMod val="20000"/>
                        <a:lumOff val="80000"/>
                      </a:schemeClr>
                    </a:solidFill>
                  </a:tcPr>
                </a:tc>
                <a:tc>
                  <a:txBody>
                    <a:bodyPr/>
                    <a:lstStyle/>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fyysisen tai psyykkisen sairauden hoito ja sen toteutuminen</a:t>
                      </a:r>
                    </a:p>
                    <a:p>
                      <a:pPr marL="342900" lvl="0" indent="-342900" algn="l">
                        <a:lnSpc>
                          <a:spcPct val="150000"/>
                        </a:lnSpc>
                        <a:spcAft>
                          <a:spcPts val="0"/>
                        </a:spcAft>
                        <a:buFont typeface="Symbol" panose="05050102010706020507" pitchFamily="18" charset="2"/>
                        <a:buChar char=""/>
                      </a:pPr>
                      <a:r>
                        <a:rPr lang="fi-FI" sz="1800">
                          <a:effectLst/>
                          <a:latin typeface="+mn-lt"/>
                          <a:ea typeface="Calibri" panose="020F0502020204030204" pitchFamily="34" charset="0"/>
                          <a:cs typeface="Calibri" panose="020F0502020204030204" pitchFamily="34" charset="0"/>
                        </a:rPr>
                        <a:t>lastensuojelun tukimuodot</a:t>
                      </a:r>
                    </a:p>
                  </a:txBody>
                  <a:tcPr marL="59552" marR="59552"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FFFFCC"/>
                    </a:solidFill>
                  </a:tcPr>
                </a:tc>
                <a:extLst>
                  <a:ext uri="{0D108BD9-81ED-4DB2-BD59-A6C34878D82A}">
                    <a16:rowId xmlns:a16="http://schemas.microsoft.com/office/drawing/2014/main" xmlns="" val="10002"/>
                  </a:ext>
                </a:extLst>
              </a:tr>
            </a:tbl>
          </a:graphicData>
        </a:graphic>
      </p:graphicFrame>
      <p:sp>
        <p:nvSpPr>
          <p:cNvPr id="2" name="Tekstiruutu 1"/>
          <p:cNvSpPr txBox="1"/>
          <p:nvPr/>
        </p:nvSpPr>
        <p:spPr>
          <a:xfrm>
            <a:off x="0" y="6504354"/>
            <a:ext cx="12192000" cy="369332"/>
          </a:xfrm>
          <a:prstGeom prst="rect">
            <a:avLst/>
          </a:prstGeom>
          <a:solidFill>
            <a:schemeClr val="bg2"/>
          </a:solidFill>
        </p:spPr>
        <p:txBody>
          <a:bodyPr wrap="square" rtlCol="0">
            <a:spAutoFit/>
          </a:bodyPr>
          <a:lstStyle/>
          <a:p>
            <a:r>
              <a:rPr lang="fi-FI">
                <a:solidFill>
                  <a:prstClr val="black"/>
                </a:solidFill>
              </a:rPr>
              <a:t>Vaativan erityisen tuen kehittämistyöryhmä 2017, Koulunkäyntikyvyn arvioinnin elementit (mukaillen </a:t>
            </a:r>
            <a:r>
              <a:rPr lang="fi-FI" err="1">
                <a:solidFill>
                  <a:prstClr val="black"/>
                </a:solidFill>
              </a:rPr>
              <a:t>Puustjärvi</a:t>
            </a:r>
            <a:r>
              <a:rPr lang="fi-FI">
                <a:solidFill>
                  <a:prstClr val="black"/>
                </a:solidFill>
              </a:rPr>
              <a:t> 2016).</a:t>
            </a:r>
            <a:endParaRPr lang="en-GB">
              <a:solidFill>
                <a:prstClr val="black"/>
              </a:solidFill>
            </a:endParaRPr>
          </a:p>
        </p:txBody>
      </p:sp>
    </p:spTree>
    <p:extLst>
      <p:ext uri="{BB962C8B-B14F-4D97-AF65-F5344CB8AC3E}">
        <p14:creationId xmlns:p14="http://schemas.microsoft.com/office/powerpoint/2010/main" val="178862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167425"/>
            <a:ext cx="10972800" cy="1143000"/>
          </a:xfrm>
        </p:spPr>
        <p:txBody>
          <a:bodyPr/>
          <a:lstStyle/>
          <a:p>
            <a:r>
              <a:rPr lang="en-GB" err="1"/>
              <a:t>Kehittämisryhmä</a:t>
            </a:r>
            <a:r>
              <a:rPr lang="en-GB"/>
              <a:t> </a:t>
            </a:r>
          </a:p>
        </p:txBody>
      </p:sp>
      <p:sp>
        <p:nvSpPr>
          <p:cNvPr id="3" name="Sisällön paikkamerkki 2"/>
          <p:cNvSpPr>
            <a:spLocks noGrp="1"/>
          </p:cNvSpPr>
          <p:nvPr>
            <p:ph idx="1"/>
          </p:nvPr>
        </p:nvSpPr>
        <p:spPr>
          <a:xfrm>
            <a:off x="609600" y="808149"/>
            <a:ext cx="10972800" cy="4525963"/>
          </a:xfrm>
        </p:spPr>
        <p:txBody>
          <a:bodyPr>
            <a:noAutofit/>
          </a:bodyPr>
          <a:lstStyle/>
          <a:p>
            <a:pPr marL="0" indent="0">
              <a:buNone/>
            </a:pPr>
            <a:r>
              <a:rPr lang="fi-FI" sz="1400"/>
              <a:t>Puheenjohtaja 	opetusneuvos Jussi Pihkala, 		opetus- ja kulttuuriministeriö</a:t>
            </a:r>
          </a:p>
          <a:p>
            <a:pPr marL="0" indent="0">
              <a:buNone/>
            </a:pPr>
            <a:r>
              <a:rPr lang="fi-FI" sz="1400"/>
              <a:t>			lakimies Minna Antila, 				Kuntaliitto</a:t>
            </a:r>
          </a:p>
          <a:p>
            <a:pPr marL="0" indent="0">
              <a:buNone/>
            </a:pPr>
            <a:r>
              <a:rPr lang="fi-FI" sz="1400"/>
              <a:t>			hallitusneuvos Anne-Marie </a:t>
            </a:r>
            <a:r>
              <a:rPr lang="fi-FI" sz="1400" err="1"/>
              <a:t>Brisson</a:t>
            </a:r>
            <a:r>
              <a:rPr lang="fi-FI" sz="1400"/>
              <a:t>		opetus- ja kulttuuriministeriö</a:t>
            </a:r>
          </a:p>
          <a:p>
            <a:pPr marL="0" indent="0">
              <a:buNone/>
            </a:pPr>
            <a:r>
              <a:rPr lang="fi-FI" sz="1400"/>
              <a:t>			lakimies Merike Helanderin			lapsiasiainvaltuutetun toimisto</a:t>
            </a:r>
          </a:p>
          <a:p>
            <a:pPr marL="0" indent="0">
              <a:buNone/>
            </a:pPr>
            <a:r>
              <a:rPr lang="fi-FI" sz="1400"/>
              <a:t>			ohjaava opettaja Merja Koivisto		Lapuan kaupunki (opetuspäällikkö), </a:t>
            </a:r>
          </a:p>
          <a:p>
            <a:pPr marL="0" indent="0">
              <a:buNone/>
            </a:pPr>
            <a:r>
              <a:rPr lang="fi-FI" sz="1400"/>
              <a:t>										myöhemmin asiantuntijajäsen </a:t>
            </a:r>
            <a:r>
              <a:rPr lang="fi-FI" sz="1400" err="1"/>
              <a:t>Oppimis</a:t>
            </a:r>
            <a:r>
              <a:rPr lang="fi-FI" sz="1400"/>
              <a:t>- ja ohjauskeskus Valteri</a:t>
            </a:r>
          </a:p>
          <a:p>
            <a:pPr marL="0" indent="0">
              <a:buNone/>
            </a:pPr>
            <a:r>
              <a:rPr lang="fi-FI" sz="1400"/>
              <a:t>			opetusneuvos Pirjo Koivula			Opetushallitus</a:t>
            </a:r>
          </a:p>
          <a:p>
            <a:pPr marL="0" indent="0">
              <a:buNone/>
            </a:pPr>
            <a:r>
              <a:rPr lang="fi-FI" sz="1400"/>
              <a:t>			dosentti Elina Kontu 				Helsingin yliopisto</a:t>
            </a:r>
          </a:p>
          <a:p>
            <a:pPr marL="0" indent="0">
              <a:buNone/>
            </a:pPr>
            <a:r>
              <a:rPr lang="fi-FI" sz="1400"/>
              <a:t>			johtaja Anita Lammassaari			</a:t>
            </a:r>
            <a:r>
              <a:rPr lang="fi-FI" sz="1400" err="1"/>
              <a:t>Kolpeneen</a:t>
            </a:r>
            <a:r>
              <a:rPr lang="fi-FI" sz="1400"/>
              <a:t> palvelukeskuksen kuntayhtymä</a:t>
            </a:r>
          </a:p>
          <a:p>
            <a:pPr marL="0" indent="0">
              <a:buNone/>
            </a:pPr>
            <a:r>
              <a:rPr lang="fi-FI" sz="1400"/>
              <a:t>			erityisasiantuntija Päivi Lyhykäinen		Opetusalan Ammattijärjestö OAJ</a:t>
            </a:r>
          </a:p>
          <a:p>
            <a:pPr marL="0" indent="0">
              <a:buNone/>
            </a:pPr>
            <a:r>
              <a:rPr lang="fi-FI" sz="1400"/>
              <a:t>			johtava rehtori Anne Vierelä			</a:t>
            </a:r>
            <a:r>
              <a:rPr lang="fi-FI" sz="1400" err="1"/>
              <a:t>Oppimis</a:t>
            </a:r>
            <a:r>
              <a:rPr lang="fi-FI" sz="1400"/>
              <a:t>- ja ohjauskeskus Valteri</a:t>
            </a:r>
          </a:p>
          <a:p>
            <a:pPr marL="0" indent="0">
              <a:buNone/>
            </a:pPr>
            <a:r>
              <a:rPr lang="fi-FI" sz="1400"/>
              <a:t>			toiminnanjohtaja Marianna Ohtonen	Kehitysvammaliitto</a:t>
            </a:r>
          </a:p>
          <a:p>
            <a:pPr marL="0" indent="0">
              <a:buNone/>
            </a:pPr>
            <a:r>
              <a:rPr lang="fi-FI" sz="1400"/>
              <a:t>			hallitussihteeri Annika </a:t>
            </a:r>
            <a:r>
              <a:rPr lang="fi-FI" sz="1400" err="1"/>
              <a:t>Parson</a:t>
            </a:r>
            <a:r>
              <a:rPr lang="fi-FI" sz="1400"/>
              <a:t>		</a:t>
            </a:r>
            <a:r>
              <a:rPr lang="fi-FI" sz="1400" err="1"/>
              <a:t>sosiaali</a:t>
            </a:r>
            <a:r>
              <a:rPr lang="fi-FI" sz="1400"/>
              <a:t>- ja terveysministeriö</a:t>
            </a:r>
          </a:p>
          <a:p>
            <a:pPr marL="0" indent="0">
              <a:buNone/>
            </a:pPr>
            <a:r>
              <a:rPr lang="fi-FI" sz="1400"/>
              <a:t>			perusopetusjohtaja Mari </a:t>
            </a:r>
            <a:r>
              <a:rPr lang="fi-FI" sz="1400" err="1"/>
              <a:t>Routti</a:t>
            </a:r>
            <a:r>
              <a:rPr lang="fi-FI" sz="1400"/>
              <a:t>		Lappeenrannan kaupunki</a:t>
            </a:r>
          </a:p>
          <a:p>
            <a:pPr marL="0" indent="0">
              <a:buNone/>
            </a:pPr>
            <a:r>
              <a:rPr lang="fi-FI" sz="1400"/>
              <a:t>			rehtori Mika </a:t>
            </a:r>
            <a:r>
              <a:rPr lang="fi-FI" sz="1400" err="1"/>
              <a:t>Saatsi</a:t>
            </a:r>
            <a:r>
              <a:rPr lang="fi-FI" sz="1400"/>
              <a:t>				Kalliomaan koulu </a:t>
            </a:r>
          </a:p>
          <a:p>
            <a:pPr marL="0" indent="0">
              <a:buNone/>
            </a:pPr>
            <a:r>
              <a:rPr lang="fi-FI" sz="1400"/>
              <a:t>Sihteerit		projektipäällikkö Terhi Ojala 			Helsingin yliopisto</a:t>
            </a:r>
          </a:p>
          <a:p>
            <a:pPr marL="0" indent="0">
              <a:buNone/>
            </a:pPr>
            <a:r>
              <a:rPr lang="fi-FI" sz="1400"/>
              <a:t>			ylitarkastaja Kirsi Lamberg			opetus- ja kulttuuriministeriö. </a:t>
            </a:r>
          </a:p>
          <a:p>
            <a:pPr marL="0" indent="0">
              <a:buNone/>
            </a:pPr>
            <a:endParaRPr lang="fi-FI" sz="1400"/>
          </a:p>
          <a:p>
            <a:pPr marL="0" indent="0">
              <a:buNone/>
            </a:pPr>
            <a:r>
              <a:rPr lang="fi-FI" sz="1400"/>
              <a:t>Muut asiantuntijat johtaja Markku Niemelä			Rinnekoti-säätiö</a:t>
            </a:r>
          </a:p>
          <a:p>
            <a:pPr marL="0" indent="0">
              <a:buNone/>
            </a:pPr>
            <a:r>
              <a:rPr lang="fi-FI" sz="1400"/>
              <a:t>			 johtaja Matti Salminen				Valtion lastensuojeluyksiköt</a:t>
            </a:r>
          </a:p>
          <a:p>
            <a:pPr marL="0" indent="0">
              <a:buNone/>
            </a:pPr>
            <a:r>
              <a:rPr lang="fi-FI" sz="1400"/>
              <a:t>			 koordinoiva rehtori Jani </a:t>
            </a:r>
            <a:r>
              <a:rPr lang="fi-FI" sz="1400" err="1"/>
              <a:t>Melig</a:t>
            </a:r>
            <a:r>
              <a:rPr lang="fi-FI" sz="1400"/>
              <a:t> 		Valtion koulukodeista.</a:t>
            </a:r>
          </a:p>
          <a:p>
            <a:endParaRPr lang="en-GB" sz="1400"/>
          </a:p>
        </p:txBody>
      </p:sp>
    </p:spTree>
    <p:extLst>
      <p:ext uri="{BB962C8B-B14F-4D97-AF65-F5344CB8AC3E}">
        <p14:creationId xmlns:p14="http://schemas.microsoft.com/office/powerpoint/2010/main" val="126416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745412" y="1080560"/>
            <a:ext cx="6514156" cy="1858970"/>
          </a:xfrm>
          <a:prstGeom prst="rect">
            <a:avLst/>
          </a:prstGeom>
          <a:solidFill>
            <a:schemeClr val="accent6">
              <a:lumMod val="40000"/>
              <a:lumOff val="60000"/>
            </a:schemeClr>
          </a:solidFill>
        </p:spPr>
        <p:txBody>
          <a:bodyPr wrap="square">
            <a:spAutoFit/>
          </a:bodyPr>
          <a:lstStyle/>
          <a:p>
            <a:pPr lvl="0" defTabSz="457200">
              <a:spcBef>
                <a:spcPct val="20000"/>
              </a:spcBef>
            </a:pPr>
            <a:r>
              <a:rPr lang="fi-FI" sz="1400" b="1">
                <a:solidFill>
                  <a:prstClr val="black"/>
                </a:solidFill>
                <a:latin typeface="Arial"/>
                <a:cs typeface="Arial"/>
              </a:rPr>
              <a:t>Vaativaa ja moniammatillista tukea tarvitsevat lapset ja nuoret </a:t>
            </a:r>
          </a:p>
          <a:p>
            <a:pPr marL="342900" lvl="0" indent="-342900" defTabSz="457200">
              <a:spcBef>
                <a:spcPct val="20000"/>
              </a:spcBef>
              <a:buFont typeface="Arial"/>
              <a:buChar char="•"/>
            </a:pPr>
            <a:r>
              <a:rPr lang="fi-FI" sz="1400">
                <a:solidFill>
                  <a:prstClr val="black"/>
                </a:solidFill>
                <a:latin typeface="Arial"/>
                <a:cs typeface="Arial"/>
              </a:rPr>
              <a:t>vakavia psyykkisiä pulmia</a:t>
            </a:r>
          </a:p>
          <a:p>
            <a:pPr marL="342900" lvl="0" indent="-342900" defTabSz="457200">
              <a:spcBef>
                <a:spcPct val="20000"/>
              </a:spcBef>
              <a:buFont typeface="Arial"/>
              <a:buChar char="•"/>
            </a:pPr>
            <a:r>
              <a:rPr lang="fi-FI" sz="1400">
                <a:solidFill>
                  <a:prstClr val="black"/>
                </a:solidFill>
                <a:latin typeface="Arial"/>
                <a:cs typeface="Arial"/>
              </a:rPr>
              <a:t>moni- tai vaikeavammaisuutta</a:t>
            </a:r>
          </a:p>
          <a:p>
            <a:pPr marL="342900" lvl="0" indent="-342900" defTabSz="457200">
              <a:spcBef>
                <a:spcPct val="20000"/>
              </a:spcBef>
              <a:buFont typeface="Arial"/>
              <a:buChar char="•"/>
            </a:pPr>
            <a:r>
              <a:rPr lang="fi-FI" sz="1400">
                <a:solidFill>
                  <a:prstClr val="black"/>
                </a:solidFill>
                <a:latin typeface="Arial"/>
                <a:cs typeface="Arial"/>
              </a:rPr>
              <a:t>kehitysvammadiagnoosi tai autismin kirjoa</a:t>
            </a:r>
          </a:p>
          <a:p>
            <a:pPr marL="342900" lvl="0" indent="-342900" defTabSz="457200">
              <a:spcBef>
                <a:spcPct val="20000"/>
              </a:spcBef>
              <a:buFont typeface="Arial"/>
              <a:buChar char="•"/>
            </a:pPr>
            <a:r>
              <a:rPr lang="fi-FI" sz="1400">
                <a:solidFill>
                  <a:prstClr val="black"/>
                </a:solidFill>
                <a:latin typeface="Arial"/>
                <a:cs typeface="Arial"/>
              </a:rPr>
              <a:t>osalla lapsista on pidennetty oppivelvollisuus</a:t>
            </a:r>
          </a:p>
          <a:p>
            <a:pPr marL="342900" lvl="0" indent="-342900" defTabSz="457200">
              <a:spcBef>
                <a:spcPct val="20000"/>
              </a:spcBef>
              <a:buFont typeface="Arial"/>
              <a:buChar char="•"/>
            </a:pPr>
            <a:r>
              <a:rPr lang="fi-FI" sz="1400">
                <a:solidFill>
                  <a:prstClr val="black"/>
                </a:solidFill>
                <a:latin typeface="Arial"/>
                <a:cs typeface="Arial"/>
              </a:rPr>
              <a:t>oppilaita, joilla on </a:t>
            </a:r>
            <a:r>
              <a:rPr lang="fi-FI" sz="1400" err="1">
                <a:solidFill>
                  <a:prstClr val="black"/>
                </a:solidFill>
                <a:latin typeface="Arial"/>
                <a:cs typeface="Arial"/>
              </a:rPr>
              <a:t>PoL:n</a:t>
            </a:r>
            <a:r>
              <a:rPr lang="fi-FI" sz="1400">
                <a:solidFill>
                  <a:prstClr val="black"/>
                </a:solidFill>
                <a:latin typeface="Arial"/>
                <a:cs typeface="Arial"/>
              </a:rPr>
              <a:t> 18 §:n mukaisia erityisiä opetusjärjestelyitä</a:t>
            </a:r>
            <a:endParaRPr lang="fi-FI" sz="1400">
              <a:solidFill>
                <a:srgbClr val="FF0000"/>
              </a:solidFill>
              <a:latin typeface="Arial"/>
              <a:cs typeface="Arial"/>
            </a:endParaRPr>
          </a:p>
          <a:p>
            <a:pPr lvl="0" defTabSz="457200">
              <a:spcBef>
                <a:spcPct val="20000"/>
              </a:spcBef>
            </a:pPr>
            <a:endParaRPr lang="fi-FI" sz="1400">
              <a:solidFill>
                <a:prstClr val="black"/>
              </a:solidFill>
              <a:latin typeface="Arial"/>
              <a:cs typeface="Arial"/>
            </a:endParaRPr>
          </a:p>
        </p:txBody>
      </p:sp>
      <p:pic>
        <p:nvPicPr>
          <p:cNvPr id="3" name="Kuva 2"/>
          <p:cNvPicPr>
            <a:picLocks noChangeAspect="1"/>
          </p:cNvPicPr>
          <p:nvPr/>
        </p:nvPicPr>
        <p:blipFill>
          <a:blip r:embed="rId3"/>
          <a:stretch>
            <a:fillRect/>
          </a:stretch>
        </p:blipFill>
        <p:spPr>
          <a:xfrm>
            <a:off x="745413" y="2708383"/>
            <a:ext cx="6526460" cy="3464616"/>
          </a:xfrm>
          <a:prstGeom prst="rect">
            <a:avLst/>
          </a:prstGeom>
        </p:spPr>
      </p:pic>
      <p:sp>
        <p:nvSpPr>
          <p:cNvPr id="4" name="Suorakulmio 3"/>
          <p:cNvSpPr/>
          <p:nvPr/>
        </p:nvSpPr>
        <p:spPr>
          <a:xfrm>
            <a:off x="999423" y="6365673"/>
            <a:ext cx="5574632" cy="307777"/>
          </a:xfrm>
          <a:prstGeom prst="rect">
            <a:avLst/>
          </a:prstGeom>
        </p:spPr>
        <p:txBody>
          <a:bodyPr wrap="square">
            <a:spAutoFit/>
          </a:bodyPr>
          <a:lstStyle/>
          <a:p>
            <a:r>
              <a:rPr lang="fi-FI" sz="1400"/>
              <a:t>Oppilasmäärät lukuvuonna 2015-2016 (Tilastokeskus 2016). </a:t>
            </a:r>
            <a:endParaRPr lang="en-GB" sz="1400"/>
          </a:p>
        </p:txBody>
      </p:sp>
      <p:sp>
        <p:nvSpPr>
          <p:cNvPr id="7" name="Otsikko 6"/>
          <p:cNvSpPr>
            <a:spLocks noGrp="1"/>
          </p:cNvSpPr>
          <p:nvPr>
            <p:ph type="title"/>
          </p:nvPr>
        </p:nvSpPr>
        <p:spPr>
          <a:xfrm>
            <a:off x="1698873" y="-119546"/>
            <a:ext cx="10972800" cy="1143000"/>
          </a:xfrm>
        </p:spPr>
        <p:txBody>
          <a:bodyPr/>
          <a:lstStyle/>
          <a:p>
            <a:r>
              <a:rPr lang="en-GB" err="1"/>
              <a:t>Tuen</a:t>
            </a:r>
            <a:r>
              <a:rPr lang="en-GB"/>
              <a:t> </a:t>
            </a:r>
            <a:r>
              <a:rPr lang="en-GB" err="1"/>
              <a:t>tarpeiset</a:t>
            </a:r>
            <a:endParaRPr lang="en-GB"/>
          </a:p>
        </p:txBody>
      </p:sp>
      <p:pic>
        <p:nvPicPr>
          <p:cNvPr id="9" name="Kuva 8"/>
          <p:cNvPicPr>
            <a:picLocks noChangeAspect="1"/>
          </p:cNvPicPr>
          <p:nvPr/>
        </p:nvPicPr>
        <p:blipFill>
          <a:blip r:embed="rId4"/>
          <a:stretch>
            <a:fillRect/>
          </a:stretch>
        </p:blipFill>
        <p:spPr>
          <a:xfrm>
            <a:off x="7526955" y="869957"/>
            <a:ext cx="3513222" cy="5834365"/>
          </a:xfrm>
          <a:prstGeom prst="rect">
            <a:avLst/>
          </a:prstGeom>
        </p:spPr>
      </p:pic>
      <p:sp>
        <p:nvSpPr>
          <p:cNvPr id="2" name="Pyöristetty suorakulmio 1"/>
          <p:cNvSpPr/>
          <p:nvPr/>
        </p:nvSpPr>
        <p:spPr>
          <a:xfrm>
            <a:off x="10722543" y="2618071"/>
            <a:ext cx="981775" cy="5486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t>150 opp., 5 </a:t>
            </a:r>
            <a:r>
              <a:rPr lang="en-GB" sz="1400" err="1"/>
              <a:t>yksikköä</a:t>
            </a:r>
            <a:endParaRPr lang="en-GB" sz="1400"/>
          </a:p>
        </p:txBody>
      </p:sp>
      <p:sp>
        <p:nvSpPr>
          <p:cNvPr id="8" name="Pyöristetty suorakulmio 7"/>
          <p:cNvSpPr/>
          <p:nvPr/>
        </p:nvSpPr>
        <p:spPr>
          <a:xfrm>
            <a:off x="8869666" y="3708932"/>
            <a:ext cx="981776" cy="5454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t>3000 opp., </a:t>
            </a:r>
          </a:p>
          <a:p>
            <a:pPr algn="ctr"/>
            <a:r>
              <a:rPr lang="en-GB" sz="1200"/>
              <a:t>26 </a:t>
            </a:r>
            <a:r>
              <a:rPr lang="en-GB" sz="1200" err="1"/>
              <a:t>yksikköä</a:t>
            </a:r>
            <a:endParaRPr lang="en-GB" sz="1200"/>
          </a:p>
        </p:txBody>
      </p:sp>
      <p:sp>
        <p:nvSpPr>
          <p:cNvPr id="10" name="Pyöristetty suorakulmio 9"/>
          <p:cNvSpPr/>
          <p:nvPr/>
        </p:nvSpPr>
        <p:spPr>
          <a:xfrm>
            <a:off x="8792678" y="4889840"/>
            <a:ext cx="981775" cy="5486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t>331 opp., 10 </a:t>
            </a:r>
            <a:r>
              <a:rPr lang="en-GB" sz="1200" err="1"/>
              <a:t>yksikköä</a:t>
            </a:r>
            <a:endParaRPr lang="en-GB" sz="1200"/>
          </a:p>
        </p:txBody>
      </p:sp>
      <p:sp>
        <p:nvSpPr>
          <p:cNvPr id="11" name="Pyöristetty suorakulmio 10"/>
          <p:cNvSpPr/>
          <p:nvPr/>
        </p:nvSpPr>
        <p:spPr>
          <a:xfrm>
            <a:off x="7714636" y="4889840"/>
            <a:ext cx="981775" cy="5486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a:t>v. 2020:</a:t>
            </a:r>
          </a:p>
          <a:p>
            <a:pPr algn="ctr"/>
            <a:r>
              <a:rPr lang="en-GB" sz="1100"/>
              <a:t>350 opp.,</a:t>
            </a:r>
          </a:p>
          <a:p>
            <a:pPr algn="ctr"/>
            <a:r>
              <a:rPr lang="en-GB" sz="1100"/>
              <a:t> 6 </a:t>
            </a:r>
            <a:r>
              <a:rPr lang="en-GB" sz="1100" err="1"/>
              <a:t>yksikköä</a:t>
            </a:r>
            <a:endParaRPr lang="en-GB" sz="1100"/>
          </a:p>
        </p:txBody>
      </p:sp>
      <p:sp>
        <p:nvSpPr>
          <p:cNvPr id="12" name="Suorakulmio 11"/>
          <p:cNvSpPr/>
          <p:nvPr/>
        </p:nvSpPr>
        <p:spPr>
          <a:xfrm>
            <a:off x="10691572" y="4158109"/>
            <a:ext cx="735577" cy="35292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100">
                <a:solidFill>
                  <a:schemeClr val="tx1"/>
                </a:solidFill>
              </a:rPr>
              <a:t>150 </a:t>
            </a:r>
            <a:r>
              <a:rPr lang="en-GB" sz="1100" err="1">
                <a:solidFill>
                  <a:schemeClr val="tx1"/>
                </a:solidFill>
              </a:rPr>
              <a:t>oppilasta</a:t>
            </a:r>
            <a:endParaRPr lang="en-GB" sz="1100">
              <a:solidFill>
                <a:schemeClr val="tx1"/>
              </a:solidFill>
            </a:endParaRPr>
          </a:p>
        </p:txBody>
      </p:sp>
      <p:sp>
        <p:nvSpPr>
          <p:cNvPr id="13" name="Suorakulmio 12"/>
          <p:cNvSpPr/>
          <p:nvPr/>
        </p:nvSpPr>
        <p:spPr>
          <a:xfrm>
            <a:off x="7896227" y="3708932"/>
            <a:ext cx="735577" cy="35292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200">
                <a:solidFill>
                  <a:schemeClr val="tx1"/>
                </a:solidFill>
              </a:rPr>
              <a:t>75 </a:t>
            </a:r>
            <a:r>
              <a:rPr lang="en-GB" sz="1200" err="1">
                <a:solidFill>
                  <a:schemeClr val="tx1"/>
                </a:solidFill>
              </a:rPr>
              <a:t>yksikköä</a:t>
            </a:r>
            <a:endParaRPr lang="en-GB" sz="1200">
              <a:solidFill>
                <a:schemeClr val="tx1"/>
              </a:solidFill>
            </a:endParaRPr>
          </a:p>
        </p:txBody>
      </p:sp>
    </p:spTree>
    <p:extLst>
      <p:ext uri="{BB962C8B-B14F-4D97-AF65-F5344CB8AC3E}">
        <p14:creationId xmlns:p14="http://schemas.microsoft.com/office/powerpoint/2010/main" val="8095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80">
                                          <p:stCondLst>
                                            <p:cond delay="0"/>
                                          </p:stCondLst>
                                        </p:cTn>
                                        <p:tgtEl>
                                          <p:spTgt spid="13"/>
                                        </p:tgtEl>
                                      </p:cBhvr>
                                    </p:animEffect>
                                    <p:anim calcmode="lin" valueType="num">
                                      <p:cBhvr>
                                        <p:cTn id="3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5" dur="26">
                                          <p:stCondLst>
                                            <p:cond delay="650"/>
                                          </p:stCondLst>
                                        </p:cTn>
                                        <p:tgtEl>
                                          <p:spTgt spid="13"/>
                                        </p:tgtEl>
                                      </p:cBhvr>
                                      <p:to x="100000" y="60000"/>
                                    </p:animScale>
                                    <p:animScale>
                                      <p:cBhvr>
                                        <p:cTn id="36" dur="166" decel="50000">
                                          <p:stCondLst>
                                            <p:cond delay="676"/>
                                          </p:stCondLst>
                                        </p:cTn>
                                        <p:tgtEl>
                                          <p:spTgt spid="13"/>
                                        </p:tgtEl>
                                      </p:cBhvr>
                                      <p:to x="100000" y="100000"/>
                                    </p:animScale>
                                    <p:animScale>
                                      <p:cBhvr>
                                        <p:cTn id="37" dur="26">
                                          <p:stCondLst>
                                            <p:cond delay="1312"/>
                                          </p:stCondLst>
                                        </p:cTn>
                                        <p:tgtEl>
                                          <p:spTgt spid="13"/>
                                        </p:tgtEl>
                                      </p:cBhvr>
                                      <p:to x="100000" y="80000"/>
                                    </p:animScale>
                                    <p:animScale>
                                      <p:cBhvr>
                                        <p:cTn id="38" dur="166" decel="50000">
                                          <p:stCondLst>
                                            <p:cond delay="1338"/>
                                          </p:stCondLst>
                                        </p:cTn>
                                        <p:tgtEl>
                                          <p:spTgt spid="13"/>
                                        </p:tgtEl>
                                      </p:cBhvr>
                                      <p:to x="100000" y="100000"/>
                                    </p:animScale>
                                    <p:animScale>
                                      <p:cBhvr>
                                        <p:cTn id="39" dur="26">
                                          <p:stCondLst>
                                            <p:cond delay="1642"/>
                                          </p:stCondLst>
                                        </p:cTn>
                                        <p:tgtEl>
                                          <p:spTgt spid="13"/>
                                        </p:tgtEl>
                                      </p:cBhvr>
                                      <p:to x="100000" y="90000"/>
                                    </p:animScale>
                                    <p:animScale>
                                      <p:cBhvr>
                                        <p:cTn id="40" dur="166" decel="50000">
                                          <p:stCondLst>
                                            <p:cond delay="1668"/>
                                          </p:stCondLst>
                                        </p:cTn>
                                        <p:tgtEl>
                                          <p:spTgt spid="13"/>
                                        </p:tgtEl>
                                      </p:cBhvr>
                                      <p:to x="100000" y="100000"/>
                                    </p:animScale>
                                    <p:animScale>
                                      <p:cBhvr>
                                        <p:cTn id="41" dur="26">
                                          <p:stCondLst>
                                            <p:cond delay="1808"/>
                                          </p:stCondLst>
                                        </p:cTn>
                                        <p:tgtEl>
                                          <p:spTgt spid="13"/>
                                        </p:tgtEl>
                                      </p:cBhvr>
                                      <p:to x="100000" y="95000"/>
                                    </p:animScale>
                                    <p:animScale>
                                      <p:cBhvr>
                                        <p:cTn id="42" dur="166" decel="50000">
                                          <p:stCondLst>
                                            <p:cond delay="1834"/>
                                          </p:stCondLst>
                                        </p:cTn>
                                        <p:tgtEl>
                                          <p:spTgt spid="13"/>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4682" y="1884604"/>
            <a:ext cx="5307088" cy="2461986"/>
          </a:xfrm>
        </p:spPr>
        <p:txBody>
          <a:bodyPr>
            <a:normAutofit/>
          </a:bodyPr>
          <a:lstStyle/>
          <a:p>
            <a:r>
              <a:rPr lang="en-GB" sz="7200" err="1"/>
              <a:t>Kehittämis-ehdotukset</a:t>
            </a:r>
            <a:endParaRPr lang="en-GB" sz="7200"/>
          </a:p>
        </p:txBody>
      </p:sp>
      <p:pic>
        <p:nvPicPr>
          <p:cNvPr id="7" name="Kuvan paikkamerkki 6"/>
          <p:cNvPicPr>
            <a:picLocks noGrp="1" noChangeAspect="1"/>
          </p:cNvPicPr>
          <p:nvPr>
            <p:ph type="pic" sz="quarter" idx="13"/>
          </p:nvPr>
        </p:nvPicPr>
        <p:blipFill>
          <a:blip r:embed="rId3"/>
          <a:srcRect l="12359" r="12359"/>
          <a:stretch>
            <a:fillRect/>
          </a:stretch>
        </p:blipFill>
        <p:spPr>
          <a:prstGeom prst="rect">
            <a:avLst/>
          </a:prstGeom>
        </p:spPr>
      </p:pic>
    </p:spTree>
    <p:extLst>
      <p:ext uri="{BB962C8B-B14F-4D97-AF65-F5344CB8AC3E}">
        <p14:creationId xmlns:p14="http://schemas.microsoft.com/office/powerpoint/2010/main" val="316048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fi-FI">
                <a:latin typeface="Times New Roman" panose="02020603050405020304" pitchFamily="18" charset="0"/>
                <a:ea typeface="Calibri" panose="020F0502020204030204" pitchFamily="34" charset="0"/>
                <a:cs typeface="Calibri" panose="020F0502020204030204" pitchFamily="34" charset="0"/>
              </a:rPr>
              <a:t> 1</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800669" y="1562017"/>
            <a:ext cx="5463654" cy="4741990"/>
          </a:xfrm>
        </p:spPr>
        <p:txBody>
          <a:bodyPr>
            <a:noAutofit/>
          </a:bodyPr>
          <a:lstStyle/>
          <a:p>
            <a:pPr marL="0" indent="0">
              <a:lnSpc>
                <a:spcPct val="150000"/>
              </a:lnSpc>
              <a:spcAft>
                <a:spcPts val="0"/>
              </a:spcAft>
              <a:buNone/>
            </a:pPr>
            <a:r>
              <a:rPr lang="fi-FI" sz="2800" b="1">
                <a:latin typeface="Arial" panose="020B0604020202020204" pitchFamily="34" charset="0"/>
                <a:ea typeface="Calibri" panose="020F0502020204030204" pitchFamily="34" charset="0"/>
                <a:cs typeface="Arial" panose="020B0604020202020204" pitchFamily="34" charset="0"/>
              </a:rPr>
              <a:t>Varhaiskasvatuslain uudistuksen yhteydessä selkeytetään ja vahvistetaan nykyistä säätelyä lapselle järjestettävän tuen osalta.  </a:t>
            </a:r>
            <a:endParaRPr lang="fi-FI" sz="2800">
              <a:latin typeface="Arial" panose="020B0604020202020204" pitchFamily="34" charset="0"/>
              <a:ea typeface="Calibri" panose="020F0502020204030204" pitchFamily="34" charset="0"/>
              <a:cs typeface="Arial" panose="020B0604020202020204" pitchFamily="34" charset="0"/>
            </a:endParaRPr>
          </a:p>
          <a:p>
            <a:endParaRPr lang="fi-FI" sz="2000">
              <a:latin typeface="Arial" panose="020B0604020202020204" pitchFamily="34" charset="0"/>
              <a:cs typeface="Arial" panose="020B0604020202020204" pitchFamily="34" charset="0"/>
            </a:endParaRPr>
          </a:p>
        </p:txBody>
      </p:sp>
      <p:pic>
        <p:nvPicPr>
          <p:cNvPr id="1026" name="Picture 2" descr="Muotokuva, Lapsi, Käd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81" y="1562017"/>
            <a:ext cx="5261761" cy="352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2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fi-FI">
                <a:latin typeface="Times New Roman" panose="02020603050405020304" pitchFamily="18" charset="0"/>
              </a:rPr>
              <a:t> 2</a:t>
            </a:r>
            <a:r>
              <a:rPr lang="fi-FI">
                <a:latin typeface="Times New Roman" panose="02020603050405020304" pitchFamily="18" charset="0"/>
                <a:ea typeface="Calibri" panose="020F0502020204030204" pitchFamily="34" charset="0"/>
                <a:cs typeface="Calibri" panose="020F0502020204030204" pitchFamily="34" charset="0"/>
              </a:rPr>
              <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609600" y="1739438"/>
            <a:ext cx="11091081" cy="4741990"/>
          </a:xfrm>
        </p:spPr>
        <p:txBody>
          <a:bodyPr>
            <a:noAutofit/>
          </a:bodyPr>
          <a:lstStyle/>
          <a:p>
            <a:pPr marL="0" indent="0" algn="just">
              <a:lnSpc>
                <a:spcPct val="150000"/>
              </a:lnSpc>
              <a:spcAft>
                <a:spcPts val="1000"/>
              </a:spcAft>
              <a:buNone/>
            </a:pPr>
            <a:r>
              <a:rPr lang="fi-FI" sz="2800" b="1">
                <a:latin typeface="Arial" panose="020B0604020202020204" pitchFamily="34" charset="0"/>
                <a:ea typeface="Calibri" panose="020F0502020204030204" pitchFamily="34" charset="0"/>
                <a:cs typeface="Arial" panose="020B0604020202020204" pitchFamily="34" charset="0"/>
              </a:rPr>
              <a:t>Luodaan toimintamalleja varhaiskasvatuksessa toteutettavan lapsen kehityksen ja oppimisen tuen ja esiopetuksen oppilashuollon toteuttamiseksi sekä kehitetään toimintamalleja kehityksen ja oppimisen tuen jatkumon toteuttamiseksi. </a:t>
            </a:r>
            <a:endParaRPr lang="fi-FI" sz="1800">
              <a:latin typeface="Arial" panose="020B0604020202020204" pitchFamily="34" charset="0"/>
              <a:ea typeface="Calibri" panose="020F0502020204030204" pitchFamily="34" charset="0"/>
              <a:cs typeface="Arial" panose="020B0604020202020204" pitchFamily="34" charset="0"/>
            </a:endParaRPr>
          </a:p>
          <a:p>
            <a:pPr algn="just"/>
            <a:endParaRPr lang="en-GB" sz="2800"/>
          </a:p>
        </p:txBody>
      </p:sp>
    </p:spTree>
    <p:extLst>
      <p:ext uri="{BB962C8B-B14F-4D97-AF65-F5344CB8AC3E}">
        <p14:creationId xmlns:p14="http://schemas.microsoft.com/office/powerpoint/2010/main" val="401694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stretch>
            <a:fillRect/>
          </a:stretch>
        </p:blipFill>
        <p:spPr>
          <a:xfrm>
            <a:off x="8070024" y="635044"/>
            <a:ext cx="3663715" cy="5251622"/>
          </a:xfrm>
          <a:prstGeom prst="rect">
            <a:avLst/>
          </a:prstGeom>
        </p:spPr>
      </p:pic>
      <p:sp>
        <p:nvSpPr>
          <p:cNvPr id="2" name="Otsikko 1"/>
          <p:cNvSpPr>
            <a:spLocks noGrp="1"/>
          </p:cNvSpPr>
          <p:nvPr>
            <p:ph type="title"/>
          </p:nvPr>
        </p:nvSpPr>
        <p:spPr>
          <a:xfrm>
            <a:off x="609600" y="419017"/>
            <a:ext cx="10972800" cy="1143000"/>
          </a:xfrm>
        </p:spPr>
        <p:txBody>
          <a:bodyPr>
            <a:normAutofit fontScale="90000"/>
          </a:bodyPr>
          <a:lstStyle/>
          <a:p>
            <a:r>
              <a:rPr lang="en-GB" err="1"/>
              <a:t>Kehittämisehdotus</a:t>
            </a:r>
            <a:r>
              <a:rPr lang="en-GB"/>
              <a:t> </a:t>
            </a:r>
            <a:r>
              <a:rPr lang="fi-FI">
                <a:latin typeface="Times New Roman" panose="02020603050405020304" pitchFamily="18" charset="0"/>
                <a:ea typeface="Calibri" panose="020F0502020204030204" pitchFamily="34" charset="0"/>
                <a:cs typeface="Calibri" panose="020F0502020204030204" pitchFamily="34" charset="0"/>
              </a:rPr>
              <a:t>3</a:t>
            </a:r>
            <a:br>
              <a:rPr lang="fi-FI">
                <a:latin typeface="Times New Roman" panose="02020603050405020304" pitchFamily="18" charset="0"/>
                <a:ea typeface="Calibri" panose="020F0502020204030204" pitchFamily="34" charset="0"/>
                <a:cs typeface="Calibri" panose="020F0502020204030204" pitchFamily="34" charset="0"/>
              </a:rPr>
            </a:br>
            <a:endParaRPr lang="en-GB"/>
          </a:p>
        </p:txBody>
      </p:sp>
      <p:sp>
        <p:nvSpPr>
          <p:cNvPr id="3" name="Sisällön paikkamerkki 2"/>
          <p:cNvSpPr>
            <a:spLocks noGrp="1"/>
          </p:cNvSpPr>
          <p:nvPr>
            <p:ph idx="1"/>
          </p:nvPr>
        </p:nvSpPr>
        <p:spPr>
          <a:xfrm>
            <a:off x="584403" y="1353347"/>
            <a:ext cx="7510818" cy="4741990"/>
          </a:xfrm>
        </p:spPr>
        <p:txBody>
          <a:bodyPr>
            <a:noAutofit/>
          </a:bodyPr>
          <a:lstStyle/>
          <a:p>
            <a:pPr marL="0" indent="0" algn="just">
              <a:lnSpc>
                <a:spcPct val="150000"/>
              </a:lnSpc>
              <a:spcAft>
                <a:spcPts val="1000"/>
              </a:spcAft>
              <a:buNone/>
            </a:pPr>
            <a:r>
              <a:rPr lang="fi-FI" sz="2000" b="1">
                <a:solidFill>
                  <a:schemeClr val="accent5"/>
                </a:solidFill>
                <a:latin typeface="Arial" panose="020B0604020202020204" pitchFamily="34" charset="0"/>
                <a:ea typeface="Calibri" panose="020F0502020204030204" pitchFamily="34" charset="0"/>
                <a:cs typeface="Arial" panose="020B0604020202020204" pitchFamily="34" charset="0"/>
              </a:rPr>
              <a:t>ALUEELLISET YHTEISTYÖVERKOSTOT </a:t>
            </a:r>
          </a:p>
          <a:p>
            <a:pPr marL="0" indent="0" algn="just">
              <a:lnSpc>
                <a:spcPct val="150000"/>
              </a:lnSpc>
              <a:spcAft>
                <a:spcPts val="1000"/>
              </a:spcAft>
              <a:buNone/>
            </a:pPr>
            <a:r>
              <a:rPr lang="fi-FI" sz="2000">
                <a:latin typeface="Arial" panose="020B0604020202020204" pitchFamily="34" charset="0"/>
                <a:ea typeface="Calibri" panose="020F0502020204030204" pitchFamily="34" charset="0"/>
                <a:cs typeface="Arial" panose="020B0604020202020204" pitchFamily="34" charset="0"/>
              </a:rPr>
              <a:t>Sairaalaopetusyksiköt, Elmeri-koulut, valtion koulukotikoulut, kunnalliset erityiskoulut, </a:t>
            </a:r>
            <a:r>
              <a:rPr lang="fi-FI" sz="2000" err="1">
                <a:latin typeface="Arial" panose="020B0604020202020204" pitchFamily="34" charset="0"/>
                <a:ea typeface="Calibri" panose="020F0502020204030204" pitchFamily="34" charset="0"/>
                <a:cs typeface="Arial" panose="020B0604020202020204" pitchFamily="34" charset="0"/>
              </a:rPr>
              <a:t>oppimis</a:t>
            </a:r>
            <a:r>
              <a:rPr lang="fi-FI" sz="2000">
                <a:latin typeface="Arial" panose="020B0604020202020204" pitchFamily="34" charset="0"/>
                <a:ea typeface="Calibri" panose="020F0502020204030204" pitchFamily="34" charset="0"/>
                <a:cs typeface="Arial" panose="020B0604020202020204" pitchFamily="34" charset="0"/>
              </a:rPr>
              <a:t>- ja ohjauskeskus Valteri sekä yliopistolliset erityispedagogiikan tutkimus- ja koulutusyksiköt luovat alueelliset yhteistyöverkostot, jotka nimetään </a:t>
            </a:r>
            <a:r>
              <a:rPr lang="fi-FI" sz="2000">
                <a:solidFill>
                  <a:schemeClr val="accent1"/>
                </a:solidFill>
                <a:latin typeface="Arial" panose="020B0604020202020204" pitchFamily="34" charset="0"/>
                <a:ea typeface="Calibri" panose="020F0502020204030204" pitchFamily="34" charset="0"/>
                <a:cs typeface="Arial" panose="020B0604020202020204" pitchFamily="34" charset="0"/>
              </a:rPr>
              <a:t>VIP-verkostoiksi. </a:t>
            </a:r>
            <a:r>
              <a:rPr lang="fi-FI" sz="1100">
                <a:latin typeface="Arial" panose="020B0604020202020204" pitchFamily="34" charset="0"/>
                <a:ea typeface="Calibri" panose="020F0502020204030204" pitchFamily="34" charset="0"/>
                <a:cs typeface="Arial" panose="020B0604020202020204" pitchFamily="34" charset="0"/>
              </a:rPr>
              <a:t> </a:t>
            </a:r>
            <a:r>
              <a:rPr lang="fi-FI" sz="2000">
                <a:latin typeface="Arial" panose="020B0604020202020204" pitchFamily="34" charset="0"/>
                <a:ea typeface="Calibri" panose="020F0502020204030204" pitchFamily="34" charset="0"/>
                <a:cs typeface="Arial" panose="020B0604020202020204" pitchFamily="34" charset="0"/>
              </a:rPr>
              <a:t>Verkosto muodostuu </a:t>
            </a:r>
            <a:r>
              <a:rPr lang="fi-FI" sz="2000" err="1">
                <a:latin typeface="Arial" panose="020B0604020202020204" pitchFamily="34" charset="0"/>
                <a:ea typeface="Calibri" panose="020F0502020204030204" pitchFamily="34" charset="0"/>
                <a:cs typeface="Arial" panose="020B0604020202020204" pitchFamily="34" charset="0"/>
              </a:rPr>
              <a:t>sote</a:t>
            </a:r>
            <a:r>
              <a:rPr lang="fi-FI" sz="2000">
                <a:latin typeface="Arial" panose="020B0604020202020204" pitchFamily="34" charset="0"/>
                <a:ea typeface="Calibri" panose="020F0502020204030204" pitchFamily="34" charset="0"/>
                <a:cs typeface="Arial" panose="020B0604020202020204" pitchFamily="34" charset="0"/>
              </a:rPr>
              <a:t>-uudistusta mukaillen viidestä yhteisalueesta. Näistä verkostoista kehitetään vaativan erityisen tuen ohjaus- ja palveluverkostoja. </a:t>
            </a:r>
            <a:endParaRPr lang="fi-FI" sz="1400">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Aft>
                <a:spcPts val="1000"/>
              </a:spcAft>
              <a:buNone/>
            </a:pPr>
            <a:endParaRPr lang="fi-FI" sz="1400">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19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aarinuoli vasemmalle 6"/>
          <p:cNvSpPr/>
          <p:nvPr/>
        </p:nvSpPr>
        <p:spPr>
          <a:xfrm>
            <a:off x="9278754" y="307146"/>
            <a:ext cx="2330918" cy="6786673"/>
          </a:xfrm>
          <a:prstGeom prst="curved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8" name="Kaarinuoli oikealle 7"/>
          <p:cNvSpPr/>
          <p:nvPr/>
        </p:nvSpPr>
        <p:spPr>
          <a:xfrm>
            <a:off x="548641" y="307147"/>
            <a:ext cx="2156058" cy="6786672"/>
          </a:xfrm>
          <a:prstGeom prst="curv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9" name="Suorakulmio 8"/>
          <p:cNvSpPr/>
          <p:nvPr/>
        </p:nvSpPr>
        <p:spPr>
          <a:xfrm>
            <a:off x="2704700" y="268022"/>
            <a:ext cx="6574054" cy="634020"/>
          </a:xfrm>
          <a:prstGeom prst="rect">
            <a:avLst/>
          </a:prstGeom>
          <a:solidFill>
            <a:schemeClr val="accent6">
              <a:lumMod val="60000"/>
              <a:lumOff val="40000"/>
            </a:schemeClr>
          </a:solidFill>
        </p:spPr>
        <p:txBody>
          <a:bodyPr wrap="square">
            <a:spAutoFit/>
          </a:bodyPr>
          <a:lstStyle/>
          <a:p>
            <a:pPr lvl="0" algn="ctr" defTabSz="457200">
              <a:spcBef>
                <a:spcPct val="20000"/>
              </a:spcBef>
            </a:pPr>
            <a:r>
              <a:rPr lang="fi-FI" sz="1600">
                <a:solidFill>
                  <a:prstClr val="black"/>
                </a:solidFill>
                <a:latin typeface="Arial"/>
                <a:cs typeface="Arial"/>
              </a:rPr>
              <a:t>Lapsi- ja perhepalveluiden (LAPE) myötä rakentuvat</a:t>
            </a:r>
          </a:p>
          <a:p>
            <a:pPr lvl="0" algn="ctr" defTabSz="457200">
              <a:spcBef>
                <a:spcPct val="20000"/>
              </a:spcBef>
            </a:pPr>
            <a:r>
              <a:rPr lang="fi-FI" sz="1600">
                <a:solidFill>
                  <a:prstClr val="black"/>
                </a:solidFill>
                <a:latin typeface="Arial"/>
                <a:cs typeface="Arial"/>
              </a:rPr>
              <a:t>vaativan erityisen tason </a:t>
            </a:r>
            <a:r>
              <a:rPr lang="fi-FI" sz="1600" b="1" err="1">
                <a:solidFill>
                  <a:prstClr val="black"/>
                </a:solidFill>
                <a:latin typeface="Arial"/>
                <a:cs typeface="Arial"/>
              </a:rPr>
              <a:t>osaamis</a:t>
            </a:r>
            <a:r>
              <a:rPr lang="fi-FI" sz="1600" b="1">
                <a:solidFill>
                  <a:prstClr val="black"/>
                </a:solidFill>
                <a:latin typeface="Arial"/>
                <a:cs typeface="Arial"/>
              </a:rPr>
              <a:t>- ja tukikeskusverkostot </a:t>
            </a:r>
            <a:endParaRPr lang="en-GB" sz="1600" b="1">
              <a:solidFill>
                <a:prstClr val="black"/>
              </a:solidFill>
              <a:latin typeface="Arial"/>
              <a:cs typeface="Arial"/>
            </a:endParaRPr>
          </a:p>
        </p:txBody>
      </p:sp>
      <p:sp>
        <p:nvSpPr>
          <p:cNvPr id="10" name="Suorakulmio 9"/>
          <p:cNvSpPr/>
          <p:nvPr/>
        </p:nvSpPr>
        <p:spPr>
          <a:xfrm>
            <a:off x="2512194" y="6368352"/>
            <a:ext cx="7180445" cy="369332"/>
          </a:xfrm>
          <a:prstGeom prst="rect">
            <a:avLst/>
          </a:prstGeom>
          <a:solidFill>
            <a:schemeClr val="accent6">
              <a:lumMod val="60000"/>
              <a:lumOff val="40000"/>
            </a:schemeClr>
          </a:solidFill>
        </p:spPr>
        <p:txBody>
          <a:bodyPr wrap="square">
            <a:spAutoFit/>
          </a:bodyPr>
          <a:lstStyle/>
          <a:p>
            <a:pPr lvl="0" algn="ctr" defTabSz="457200">
              <a:spcBef>
                <a:spcPct val="20000"/>
              </a:spcBef>
            </a:pPr>
            <a:r>
              <a:rPr lang="fi-FI">
                <a:solidFill>
                  <a:prstClr val="black"/>
                </a:solidFill>
                <a:latin typeface="Arial"/>
                <a:cs typeface="Arial"/>
              </a:rPr>
              <a:t> </a:t>
            </a:r>
            <a:r>
              <a:rPr lang="fi-FI" b="1">
                <a:solidFill>
                  <a:prstClr val="black"/>
                </a:solidFill>
                <a:latin typeface="Arial"/>
                <a:cs typeface="Arial"/>
              </a:rPr>
              <a:t>Aluehallintovirastojen toiminta </a:t>
            </a:r>
            <a:endParaRPr lang="en-GB" b="1">
              <a:solidFill>
                <a:prstClr val="black"/>
              </a:solidFill>
              <a:latin typeface="Arial"/>
              <a:cs typeface="Arial"/>
            </a:endParaRPr>
          </a:p>
        </p:txBody>
      </p:sp>
      <p:graphicFrame>
        <p:nvGraphicFramePr>
          <p:cNvPr id="11" name="Kaaviokuva 10"/>
          <p:cNvGraphicFramePr/>
          <p:nvPr>
            <p:extLst>
              <p:ext uri="{D42A27DB-BD31-4B8C-83A1-F6EECF244321}">
                <p14:modId xmlns:p14="http://schemas.microsoft.com/office/powerpoint/2010/main" val="675230990"/>
              </p:ext>
            </p:extLst>
          </p:nvPr>
        </p:nvGraphicFramePr>
        <p:xfrm>
          <a:off x="972151" y="941166"/>
          <a:ext cx="9673390" cy="5361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i 1"/>
          <p:cNvSpPr/>
          <p:nvPr/>
        </p:nvSpPr>
        <p:spPr>
          <a:xfrm>
            <a:off x="4482322" y="2599339"/>
            <a:ext cx="2653048" cy="220228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b="1"/>
              <a:t>VALTERIN KOORDINOIMAVIP-</a:t>
            </a:r>
            <a:r>
              <a:rPr lang="en-GB" sz="2000" b="1" err="1"/>
              <a:t>verkosto</a:t>
            </a:r>
            <a:endParaRPr lang="en-GB" sz="2000" b="1"/>
          </a:p>
          <a:p>
            <a:pPr algn="ctr"/>
            <a:endParaRPr lang="en-GB" sz="2000" b="1"/>
          </a:p>
        </p:txBody>
      </p:sp>
    </p:spTree>
    <p:extLst>
      <p:ext uri="{BB962C8B-B14F-4D97-AF65-F5344CB8AC3E}">
        <p14:creationId xmlns:p14="http://schemas.microsoft.com/office/powerpoint/2010/main" val="58121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37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SI2 / VÄLI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3888</Words>
  <Application>Microsoft Office PowerPoint</Application>
  <PresentationFormat>Laajakuva</PresentationFormat>
  <Paragraphs>316</Paragraphs>
  <Slides>21</Slides>
  <Notes>20</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21</vt:i4>
      </vt:variant>
    </vt:vector>
  </HeadingPairs>
  <TitlesOfParts>
    <vt:vector size="30" baseType="lpstr">
      <vt:lpstr>MS Mincho</vt:lpstr>
      <vt:lpstr>Adobe Heiti Std R</vt:lpstr>
      <vt:lpstr>Arial</vt:lpstr>
      <vt:lpstr>Calibri</vt:lpstr>
      <vt:lpstr>Symbol</vt:lpstr>
      <vt:lpstr>Tahoma</vt:lpstr>
      <vt:lpstr>Times New Roman</vt:lpstr>
      <vt:lpstr>37_Office-teema</vt:lpstr>
      <vt:lpstr>KANSI2 / VÄLIDIA</vt:lpstr>
      <vt:lpstr>Vaativan erityisen tuen työryhmä 2015 – 2017 </vt:lpstr>
      <vt:lpstr>Vaativan erityisen tuen työryhmä 2015- 2017 </vt:lpstr>
      <vt:lpstr>Kehittämisryhmä </vt:lpstr>
      <vt:lpstr>Tuen tarpeiset</vt:lpstr>
      <vt:lpstr>Kehittämis-ehdotukset</vt:lpstr>
      <vt:lpstr>Kehittämisehdotus 1 </vt:lpstr>
      <vt:lpstr>Kehittämisehdotus 2 </vt:lpstr>
      <vt:lpstr>Kehittämisehdotus 3 </vt:lpstr>
      <vt:lpstr>PowerPoint-esitys</vt:lpstr>
      <vt:lpstr>Kehittämisehdotus 4  </vt:lpstr>
      <vt:lpstr>Kehittämisehdotus 5 </vt:lpstr>
      <vt:lpstr>Kehittämisehdotus 6  </vt:lpstr>
      <vt:lpstr>Kehittämisehdotus 7  </vt:lpstr>
      <vt:lpstr>Kehittämisehdotus 8  </vt:lpstr>
      <vt:lpstr>Kehittämisehdotus 9  </vt:lpstr>
      <vt:lpstr>Kehittämisehdotus 10  </vt:lpstr>
      <vt:lpstr>Kehittämisehdotus 11  </vt:lpstr>
      <vt:lpstr>Kehittämisehdotus 12 </vt:lpstr>
      <vt:lpstr>Koulun-käyntikyky</vt:lpstr>
      <vt:lpstr>Koulunkäyntikyvyn aste</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Vaativan erityisen tuen työryhmä 2015 – 2017</dc:title>
  <dc:creator>Pulkkinen Mervi</dc:creator>
  <cp:lastModifiedBy>Pulkkinen Mervi</cp:lastModifiedBy>
  <cp:revision>2</cp:revision>
  <dcterms:modified xsi:type="dcterms:W3CDTF">2017-10-27T11:38:55Z</dcterms:modified>
</cp:coreProperties>
</file>