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67" r:id="rId6"/>
    <p:sldId id="259" r:id="rId7"/>
    <p:sldId id="260" r:id="rId8"/>
    <p:sldId id="262" r:id="rId9"/>
    <p:sldId id="261" r:id="rId10"/>
    <p:sldId id="264" r:id="rId11"/>
    <p:sldId id="263" r:id="rId12"/>
    <p:sldId id="265" r:id="rId13"/>
    <p:sldId id="268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B2E7AF-F034-4646-8737-D2DDC2C5156E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9F92AE8B-DFA2-4AD0-A547-E45A1E60E3BD}">
      <dgm:prSet phldrT="[Text]" custT="1"/>
      <dgm:spPr/>
      <dgm:t>
        <a:bodyPr/>
        <a:lstStyle/>
        <a:p>
          <a:r>
            <a:rPr lang="en-US" sz="4000" dirty="0" smtClean="0">
              <a:solidFill>
                <a:schemeClr val="tx1"/>
              </a:solidFill>
            </a:rPr>
            <a:t>PIQ-Fi</a:t>
          </a:r>
          <a:endParaRPr lang="fi-FI" sz="4000" dirty="0">
            <a:solidFill>
              <a:schemeClr val="tx1"/>
            </a:solidFill>
          </a:endParaRPr>
        </a:p>
      </dgm:t>
    </dgm:pt>
    <dgm:pt modelId="{4E5872F3-3165-4E51-82FE-5FECB6DA86A7}" type="parTrans" cxnId="{7146FD14-E9A0-4C3D-874D-4D39C70974EA}">
      <dgm:prSet/>
      <dgm:spPr/>
      <dgm:t>
        <a:bodyPr/>
        <a:lstStyle/>
        <a:p>
          <a:endParaRPr lang="fi-FI"/>
        </a:p>
      </dgm:t>
    </dgm:pt>
    <dgm:pt modelId="{BE867B6E-0F4C-4E4B-88CB-AE0658728CAE}" type="sibTrans" cxnId="{7146FD14-E9A0-4C3D-874D-4D39C70974EA}">
      <dgm:prSet/>
      <dgm:spPr/>
      <dgm:t>
        <a:bodyPr/>
        <a:lstStyle/>
        <a:p>
          <a:endParaRPr lang="fi-FI"/>
        </a:p>
      </dgm:t>
    </dgm:pt>
    <dgm:pt modelId="{19265D8E-1E33-4CD8-85A0-711862241D83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1800" b="1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Testaus</a:t>
          </a:r>
          <a:r>
            <a: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, </a:t>
          </a:r>
          <a:r>
            <a:rPr lang="en-US" sz="1800" b="1" dirty="0" err="1" smtClean="0">
              <a:solidFill>
                <a:schemeClr val="tx1">
                  <a:lumMod val="95000"/>
                  <a:lumOff val="5000"/>
                </a:schemeClr>
              </a:solidFill>
            </a:rPr>
            <a:t>validointi</a:t>
          </a:r>
          <a:endParaRPr lang="fi-FI" sz="18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9F107B4-26DF-4D1F-8F5B-6BC9DF1A375E}" type="parTrans" cxnId="{B7EA2770-5EBB-40E7-8A83-066669182D76}">
      <dgm:prSet/>
      <dgm:spPr/>
      <dgm:t>
        <a:bodyPr/>
        <a:lstStyle/>
        <a:p>
          <a:endParaRPr lang="fi-FI"/>
        </a:p>
      </dgm:t>
    </dgm:pt>
    <dgm:pt modelId="{EEC43ACB-29B3-4709-B927-DFFA852B7C1F}" type="sibTrans" cxnId="{B7EA2770-5EBB-40E7-8A83-066669182D76}">
      <dgm:prSet/>
      <dgm:spPr/>
      <dgm:t>
        <a:bodyPr/>
        <a:lstStyle/>
        <a:p>
          <a:endParaRPr lang="fi-FI"/>
        </a:p>
      </dgm:t>
    </dgm:pt>
    <dgm:pt modelId="{8A65FEFC-986D-40C3-AA49-64AEA7972BB1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Eri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toimijoiden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näkemysten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vertailu</a:t>
          </a:r>
          <a:endParaRPr lang="fi-FI" dirty="0">
            <a:solidFill>
              <a:schemeClr val="tx1"/>
            </a:solidFill>
          </a:endParaRPr>
        </a:p>
      </dgm:t>
    </dgm:pt>
    <dgm:pt modelId="{66A222B4-B8B2-45CA-B86F-8474E4BA68E5}" type="parTrans" cxnId="{BE54A1F2-7644-4176-A219-C92F040A2F3E}">
      <dgm:prSet/>
      <dgm:spPr/>
      <dgm:t>
        <a:bodyPr/>
        <a:lstStyle/>
        <a:p>
          <a:endParaRPr lang="fi-FI"/>
        </a:p>
      </dgm:t>
    </dgm:pt>
    <dgm:pt modelId="{874BB3A9-0551-4556-9F15-809FA9D128C1}" type="sibTrans" cxnId="{BE54A1F2-7644-4176-A219-C92F040A2F3E}">
      <dgm:prSet/>
      <dgm:spPr/>
      <dgm:t>
        <a:bodyPr/>
        <a:lstStyle/>
        <a:p>
          <a:endParaRPr lang="fi-FI"/>
        </a:p>
      </dgm:t>
    </dgm:pt>
    <dgm:pt modelId="{D48DB54A-644F-4941-9A09-169C0BC93A5F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Kansainväliset</a:t>
          </a:r>
          <a:endParaRPr lang="en-US" dirty="0" smtClean="0">
            <a:solidFill>
              <a:schemeClr val="tx1"/>
            </a:solidFill>
          </a:endParaRPr>
        </a:p>
        <a:p>
          <a:r>
            <a:rPr lang="en-US" dirty="0" err="1" smtClean="0">
              <a:solidFill>
                <a:schemeClr val="tx1"/>
              </a:solidFill>
            </a:rPr>
            <a:t>vertailut</a:t>
          </a:r>
          <a:endParaRPr lang="fi-FI" dirty="0">
            <a:solidFill>
              <a:schemeClr val="tx1"/>
            </a:solidFill>
          </a:endParaRPr>
        </a:p>
      </dgm:t>
    </dgm:pt>
    <dgm:pt modelId="{239B33B3-A4FE-47BB-BC91-9A7BBE273CA9}" type="parTrans" cxnId="{1D77FBA1-02CA-46A5-82C0-C953097C476A}">
      <dgm:prSet/>
      <dgm:spPr/>
      <dgm:t>
        <a:bodyPr/>
        <a:lstStyle/>
        <a:p>
          <a:endParaRPr lang="fi-FI"/>
        </a:p>
      </dgm:t>
    </dgm:pt>
    <dgm:pt modelId="{6C616044-DB1E-44F0-B60B-A6694344E6F1}" type="sibTrans" cxnId="{1D77FBA1-02CA-46A5-82C0-C953097C476A}">
      <dgm:prSet/>
      <dgm:spPr/>
      <dgm:t>
        <a:bodyPr/>
        <a:lstStyle/>
        <a:p>
          <a:endParaRPr lang="fi-FI"/>
        </a:p>
      </dgm:t>
    </dgm:pt>
    <dgm:pt modelId="{787A788B-1AC3-4BD0-BF99-FC5E00B02259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Muut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koulujen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esittämät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vaihtoehdot</a:t>
          </a:r>
          <a:endParaRPr lang="fi-FI" dirty="0">
            <a:solidFill>
              <a:schemeClr val="tx1"/>
            </a:solidFill>
          </a:endParaRPr>
        </a:p>
      </dgm:t>
    </dgm:pt>
    <dgm:pt modelId="{DC1F8ED0-CC88-42DD-B01E-222FE6D5C567}" type="parTrans" cxnId="{B4DF6BA9-884E-4B39-95F9-A25A632D8A17}">
      <dgm:prSet/>
      <dgm:spPr/>
      <dgm:t>
        <a:bodyPr/>
        <a:lstStyle/>
        <a:p>
          <a:endParaRPr lang="fi-FI"/>
        </a:p>
      </dgm:t>
    </dgm:pt>
    <dgm:pt modelId="{A2319331-B2E8-4928-B66E-7257668BB401}" type="sibTrans" cxnId="{B4DF6BA9-884E-4B39-95F9-A25A632D8A17}">
      <dgm:prSet/>
      <dgm:spPr/>
      <dgm:t>
        <a:bodyPr/>
        <a:lstStyle/>
        <a:p>
          <a:endParaRPr lang="fi-FI"/>
        </a:p>
      </dgm:t>
    </dgm:pt>
    <dgm:pt modelId="{00DD683B-A74B-4848-8AF9-DD859BE4E030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Yksiköiden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omat</a:t>
          </a:r>
          <a:r>
            <a:rPr lang="en-US" dirty="0" smtClean="0">
              <a:solidFill>
                <a:schemeClr val="tx1"/>
              </a:solidFill>
            </a:rPr>
            <a:t> </a:t>
          </a:r>
          <a:r>
            <a:rPr lang="en-US" dirty="0" err="1" smtClean="0">
              <a:solidFill>
                <a:schemeClr val="tx1"/>
              </a:solidFill>
            </a:rPr>
            <a:t>kehittämis-tavoitteet</a:t>
          </a:r>
          <a:endParaRPr lang="fi-FI" dirty="0">
            <a:solidFill>
              <a:schemeClr val="tx1"/>
            </a:solidFill>
          </a:endParaRPr>
        </a:p>
      </dgm:t>
    </dgm:pt>
    <dgm:pt modelId="{72F39648-F5AC-4367-AB62-FB6C1A917B5D}" type="parTrans" cxnId="{4414BCD3-87EB-4796-81CD-1B6466899846}">
      <dgm:prSet/>
      <dgm:spPr/>
      <dgm:t>
        <a:bodyPr/>
        <a:lstStyle/>
        <a:p>
          <a:endParaRPr lang="fi-FI"/>
        </a:p>
      </dgm:t>
    </dgm:pt>
    <dgm:pt modelId="{25327677-E62A-407A-8BC4-1A9FA5BA80C9}" type="sibTrans" cxnId="{4414BCD3-87EB-4796-81CD-1B6466899846}">
      <dgm:prSet/>
      <dgm:spPr/>
      <dgm:t>
        <a:bodyPr/>
        <a:lstStyle/>
        <a:p>
          <a:endParaRPr lang="fi-FI"/>
        </a:p>
      </dgm:t>
    </dgm:pt>
    <dgm:pt modelId="{AF3A6187-763F-4212-BC8B-C90C495548BA}">
      <dgm:prSet phldrT="[Text]"/>
      <dgm:spPr/>
      <dgm:t>
        <a:bodyPr/>
        <a:lstStyle/>
        <a:p>
          <a:r>
            <a:rPr lang="en-US" dirty="0" err="1" smtClean="0">
              <a:solidFill>
                <a:schemeClr val="tx1"/>
              </a:solidFill>
            </a:rPr>
            <a:t>Pitkittäis</a:t>
          </a:r>
          <a:r>
            <a:rPr lang="en-US" dirty="0" smtClean="0">
              <a:solidFill>
                <a:schemeClr val="tx1"/>
              </a:solidFill>
            </a:rPr>
            <a:t>-</a:t>
          </a:r>
        </a:p>
        <a:p>
          <a:r>
            <a:rPr lang="en-US" dirty="0" err="1" smtClean="0">
              <a:solidFill>
                <a:schemeClr val="tx1"/>
              </a:solidFill>
            </a:rPr>
            <a:t>mittaukset</a:t>
          </a:r>
          <a:endParaRPr lang="fi-FI" dirty="0">
            <a:solidFill>
              <a:schemeClr val="tx1"/>
            </a:solidFill>
          </a:endParaRPr>
        </a:p>
      </dgm:t>
    </dgm:pt>
    <dgm:pt modelId="{050DAF5E-7685-441B-9801-E4BD91CEDD57}" type="parTrans" cxnId="{9CC6AC64-7A22-4ED9-B4EB-73281341379F}">
      <dgm:prSet/>
      <dgm:spPr/>
      <dgm:t>
        <a:bodyPr/>
        <a:lstStyle/>
        <a:p>
          <a:endParaRPr lang="fi-FI"/>
        </a:p>
      </dgm:t>
    </dgm:pt>
    <dgm:pt modelId="{83C6659F-1446-4AAA-A290-B59C2E2A7F03}" type="sibTrans" cxnId="{9CC6AC64-7A22-4ED9-B4EB-73281341379F}">
      <dgm:prSet/>
      <dgm:spPr/>
      <dgm:t>
        <a:bodyPr/>
        <a:lstStyle/>
        <a:p>
          <a:endParaRPr lang="fi-FI"/>
        </a:p>
      </dgm:t>
    </dgm:pt>
    <dgm:pt modelId="{9C6FE1F4-5659-47A7-88E5-ACC860D59DC5}" type="pres">
      <dgm:prSet presAssocID="{50B2E7AF-F034-4646-8737-D2DDC2C5156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fi-FI"/>
        </a:p>
      </dgm:t>
    </dgm:pt>
    <dgm:pt modelId="{B7595F40-65C8-418A-B0A9-9CEFFC4C664B}" type="pres">
      <dgm:prSet presAssocID="{9F92AE8B-DFA2-4AD0-A547-E45A1E60E3BD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fi-FI"/>
        </a:p>
      </dgm:t>
    </dgm:pt>
    <dgm:pt modelId="{87DCC6A1-4A1D-4C77-8816-A4A29A1E2AB5}" type="pres">
      <dgm:prSet presAssocID="{19265D8E-1E33-4CD8-85A0-711862241D83}" presName="Accent1" presStyleCnt="0"/>
      <dgm:spPr/>
    </dgm:pt>
    <dgm:pt modelId="{8B73E015-48A5-4397-9759-0458F25C8744}" type="pres">
      <dgm:prSet presAssocID="{19265D8E-1E33-4CD8-85A0-711862241D83}" presName="Accent" presStyleLbl="bgShp" presStyleIdx="0" presStyleCnt="6"/>
      <dgm:spPr/>
    </dgm:pt>
    <dgm:pt modelId="{CA06431D-C3F2-4539-B782-F4D4955CAC97}" type="pres">
      <dgm:prSet presAssocID="{19265D8E-1E33-4CD8-85A0-711862241D8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23D2A4F7-14B4-4E2F-826E-5E4C8A1F8CC2}" type="pres">
      <dgm:prSet presAssocID="{8A65FEFC-986D-40C3-AA49-64AEA7972BB1}" presName="Accent2" presStyleCnt="0"/>
      <dgm:spPr/>
    </dgm:pt>
    <dgm:pt modelId="{0D5310F5-575A-421C-B110-A4BA537CC645}" type="pres">
      <dgm:prSet presAssocID="{8A65FEFC-986D-40C3-AA49-64AEA7972BB1}" presName="Accent" presStyleLbl="bgShp" presStyleIdx="1" presStyleCnt="6"/>
      <dgm:spPr/>
    </dgm:pt>
    <dgm:pt modelId="{697B9397-D0A2-4A83-B317-A82253B1B086}" type="pres">
      <dgm:prSet presAssocID="{8A65FEFC-986D-40C3-AA49-64AEA7972BB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CFAD96E2-F2E8-4208-8860-F7CCB2982BE9}" type="pres">
      <dgm:prSet presAssocID="{D48DB54A-644F-4941-9A09-169C0BC93A5F}" presName="Accent3" presStyleCnt="0"/>
      <dgm:spPr/>
    </dgm:pt>
    <dgm:pt modelId="{81949121-19C8-4B82-B6B1-C63201E3B823}" type="pres">
      <dgm:prSet presAssocID="{D48DB54A-644F-4941-9A09-169C0BC93A5F}" presName="Accent" presStyleLbl="bgShp" presStyleIdx="2" presStyleCnt="6"/>
      <dgm:spPr/>
    </dgm:pt>
    <dgm:pt modelId="{B46249DB-AEC4-4CBA-98EB-BC8082DBDEED}" type="pres">
      <dgm:prSet presAssocID="{D48DB54A-644F-4941-9A09-169C0BC93A5F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E71AABFF-4A51-436A-9FBE-CFFEDE39E58F}" type="pres">
      <dgm:prSet presAssocID="{787A788B-1AC3-4BD0-BF99-FC5E00B02259}" presName="Accent4" presStyleCnt="0"/>
      <dgm:spPr/>
    </dgm:pt>
    <dgm:pt modelId="{5C217EAB-2B6B-435E-9132-0FB749458FEF}" type="pres">
      <dgm:prSet presAssocID="{787A788B-1AC3-4BD0-BF99-FC5E00B02259}" presName="Accent" presStyleLbl="bgShp" presStyleIdx="3" presStyleCnt="6"/>
      <dgm:spPr/>
    </dgm:pt>
    <dgm:pt modelId="{EAD27F7F-D4A3-4726-A1E2-1D7C5F2FB323}" type="pres">
      <dgm:prSet presAssocID="{787A788B-1AC3-4BD0-BF99-FC5E00B02259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A665E068-5926-4F27-B238-F0B3A9DBACD3}" type="pres">
      <dgm:prSet presAssocID="{00DD683B-A74B-4848-8AF9-DD859BE4E030}" presName="Accent5" presStyleCnt="0"/>
      <dgm:spPr/>
    </dgm:pt>
    <dgm:pt modelId="{ADC0E8CD-2369-4BBC-B1F9-9F7C16A0D0F6}" type="pres">
      <dgm:prSet presAssocID="{00DD683B-A74B-4848-8AF9-DD859BE4E030}" presName="Accent" presStyleLbl="bgShp" presStyleIdx="4" presStyleCnt="6"/>
      <dgm:spPr/>
    </dgm:pt>
    <dgm:pt modelId="{EC2AEED6-B2DD-4416-BF79-57D5442AD0BC}" type="pres">
      <dgm:prSet presAssocID="{00DD683B-A74B-4848-8AF9-DD859BE4E03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  <dgm:pt modelId="{62D3258F-8A52-41A3-ADA9-9E497ABEC6AD}" type="pres">
      <dgm:prSet presAssocID="{AF3A6187-763F-4212-BC8B-C90C495548BA}" presName="Accent6" presStyleCnt="0"/>
      <dgm:spPr/>
    </dgm:pt>
    <dgm:pt modelId="{6DAF0DD7-1D9A-414D-8CDE-10C2D3C42198}" type="pres">
      <dgm:prSet presAssocID="{AF3A6187-763F-4212-BC8B-C90C495548BA}" presName="Accent" presStyleLbl="bgShp" presStyleIdx="5" presStyleCnt="6"/>
      <dgm:spPr/>
    </dgm:pt>
    <dgm:pt modelId="{98905D6F-EEB8-4429-8B22-17637A549D4B}" type="pres">
      <dgm:prSet presAssocID="{AF3A6187-763F-4212-BC8B-C90C495548BA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i-FI"/>
        </a:p>
      </dgm:t>
    </dgm:pt>
  </dgm:ptLst>
  <dgm:cxnLst>
    <dgm:cxn modelId="{C8E668CA-2AD7-4BD9-A907-13A98AC976DE}" type="presOf" srcId="{50B2E7AF-F034-4646-8737-D2DDC2C5156E}" destId="{9C6FE1F4-5659-47A7-88E5-ACC860D59DC5}" srcOrd="0" destOrd="0" presId="urn:microsoft.com/office/officeart/2011/layout/HexagonRadial"/>
    <dgm:cxn modelId="{7146FD14-E9A0-4C3D-874D-4D39C70974EA}" srcId="{50B2E7AF-F034-4646-8737-D2DDC2C5156E}" destId="{9F92AE8B-DFA2-4AD0-A547-E45A1E60E3BD}" srcOrd="0" destOrd="0" parTransId="{4E5872F3-3165-4E51-82FE-5FECB6DA86A7}" sibTransId="{BE867B6E-0F4C-4E4B-88CB-AE0658728CAE}"/>
    <dgm:cxn modelId="{B4DF6BA9-884E-4B39-95F9-A25A632D8A17}" srcId="{9F92AE8B-DFA2-4AD0-A547-E45A1E60E3BD}" destId="{787A788B-1AC3-4BD0-BF99-FC5E00B02259}" srcOrd="3" destOrd="0" parTransId="{DC1F8ED0-CC88-42DD-B01E-222FE6D5C567}" sibTransId="{A2319331-B2E8-4928-B66E-7257668BB401}"/>
    <dgm:cxn modelId="{A6119BD1-F749-4A0C-A76B-BAF4D835FC9E}" type="presOf" srcId="{00DD683B-A74B-4848-8AF9-DD859BE4E030}" destId="{EC2AEED6-B2DD-4416-BF79-57D5442AD0BC}" srcOrd="0" destOrd="0" presId="urn:microsoft.com/office/officeart/2011/layout/HexagonRadial"/>
    <dgm:cxn modelId="{4414BCD3-87EB-4796-81CD-1B6466899846}" srcId="{9F92AE8B-DFA2-4AD0-A547-E45A1E60E3BD}" destId="{00DD683B-A74B-4848-8AF9-DD859BE4E030}" srcOrd="4" destOrd="0" parTransId="{72F39648-F5AC-4367-AB62-FB6C1A917B5D}" sibTransId="{25327677-E62A-407A-8BC4-1A9FA5BA80C9}"/>
    <dgm:cxn modelId="{B7EA2770-5EBB-40E7-8A83-066669182D76}" srcId="{9F92AE8B-DFA2-4AD0-A547-E45A1E60E3BD}" destId="{19265D8E-1E33-4CD8-85A0-711862241D83}" srcOrd="0" destOrd="0" parTransId="{89F107B4-26DF-4D1F-8F5B-6BC9DF1A375E}" sibTransId="{EEC43ACB-29B3-4709-B927-DFFA852B7C1F}"/>
    <dgm:cxn modelId="{BE54A1F2-7644-4176-A219-C92F040A2F3E}" srcId="{9F92AE8B-DFA2-4AD0-A547-E45A1E60E3BD}" destId="{8A65FEFC-986D-40C3-AA49-64AEA7972BB1}" srcOrd="1" destOrd="0" parTransId="{66A222B4-B8B2-45CA-B86F-8474E4BA68E5}" sibTransId="{874BB3A9-0551-4556-9F15-809FA9D128C1}"/>
    <dgm:cxn modelId="{18201EC2-05C5-41B2-9E4D-D26AA4EA1FA9}" type="presOf" srcId="{8A65FEFC-986D-40C3-AA49-64AEA7972BB1}" destId="{697B9397-D0A2-4A83-B317-A82253B1B086}" srcOrd="0" destOrd="0" presId="urn:microsoft.com/office/officeart/2011/layout/HexagonRadial"/>
    <dgm:cxn modelId="{2A8A9873-C37A-4517-BF3C-3E6C568ED163}" type="presOf" srcId="{D48DB54A-644F-4941-9A09-169C0BC93A5F}" destId="{B46249DB-AEC4-4CBA-98EB-BC8082DBDEED}" srcOrd="0" destOrd="0" presId="urn:microsoft.com/office/officeart/2011/layout/HexagonRadial"/>
    <dgm:cxn modelId="{9CC6AC64-7A22-4ED9-B4EB-73281341379F}" srcId="{9F92AE8B-DFA2-4AD0-A547-E45A1E60E3BD}" destId="{AF3A6187-763F-4212-BC8B-C90C495548BA}" srcOrd="5" destOrd="0" parTransId="{050DAF5E-7685-441B-9801-E4BD91CEDD57}" sibTransId="{83C6659F-1446-4AAA-A290-B59C2E2A7F03}"/>
    <dgm:cxn modelId="{1D77FBA1-02CA-46A5-82C0-C953097C476A}" srcId="{9F92AE8B-DFA2-4AD0-A547-E45A1E60E3BD}" destId="{D48DB54A-644F-4941-9A09-169C0BC93A5F}" srcOrd="2" destOrd="0" parTransId="{239B33B3-A4FE-47BB-BC91-9A7BBE273CA9}" sibTransId="{6C616044-DB1E-44F0-B60B-A6694344E6F1}"/>
    <dgm:cxn modelId="{25C4530D-EDDD-47DF-954B-D22989D60E1F}" type="presOf" srcId="{19265D8E-1E33-4CD8-85A0-711862241D83}" destId="{CA06431D-C3F2-4539-B782-F4D4955CAC97}" srcOrd="0" destOrd="0" presId="urn:microsoft.com/office/officeart/2011/layout/HexagonRadial"/>
    <dgm:cxn modelId="{85D4725C-EF84-498A-A4AB-E5F011D258C4}" type="presOf" srcId="{AF3A6187-763F-4212-BC8B-C90C495548BA}" destId="{98905D6F-EEB8-4429-8B22-17637A549D4B}" srcOrd="0" destOrd="0" presId="urn:microsoft.com/office/officeart/2011/layout/HexagonRadial"/>
    <dgm:cxn modelId="{E0050666-DBB6-460C-8BDD-FD217AD9058B}" type="presOf" srcId="{787A788B-1AC3-4BD0-BF99-FC5E00B02259}" destId="{EAD27F7F-D4A3-4726-A1E2-1D7C5F2FB323}" srcOrd="0" destOrd="0" presId="urn:microsoft.com/office/officeart/2011/layout/HexagonRadial"/>
    <dgm:cxn modelId="{F483C5E5-9FCA-42F7-BD06-0C994C89AF96}" type="presOf" srcId="{9F92AE8B-DFA2-4AD0-A547-E45A1E60E3BD}" destId="{B7595F40-65C8-418A-B0A9-9CEFFC4C664B}" srcOrd="0" destOrd="0" presId="urn:microsoft.com/office/officeart/2011/layout/HexagonRadial"/>
    <dgm:cxn modelId="{C9A24C6C-288B-4D5D-A352-0F651B42FC38}" type="presParOf" srcId="{9C6FE1F4-5659-47A7-88E5-ACC860D59DC5}" destId="{B7595F40-65C8-418A-B0A9-9CEFFC4C664B}" srcOrd="0" destOrd="0" presId="urn:microsoft.com/office/officeart/2011/layout/HexagonRadial"/>
    <dgm:cxn modelId="{D70B14C4-4BD7-4970-A67A-5A28594D061A}" type="presParOf" srcId="{9C6FE1F4-5659-47A7-88E5-ACC860D59DC5}" destId="{87DCC6A1-4A1D-4C77-8816-A4A29A1E2AB5}" srcOrd="1" destOrd="0" presId="urn:microsoft.com/office/officeart/2011/layout/HexagonRadial"/>
    <dgm:cxn modelId="{174B521A-1358-4657-8217-62B94B81E9F5}" type="presParOf" srcId="{87DCC6A1-4A1D-4C77-8816-A4A29A1E2AB5}" destId="{8B73E015-48A5-4397-9759-0458F25C8744}" srcOrd="0" destOrd="0" presId="urn:microsoft.com/office/officeart/2011/layout/HexagonRadial"/>
    <dgm:cxn modelId="{E5728C16-9E2F-4C57-8464-12D108616DEE}" type="presParOf" srcId="{9C6FE1F4-5659-47A7-88E5-ACC860D59DC5}" destId="{CA06431D-C3F2-4539-B782-F4D4955CAC97}" srcOrd="2" destOrd="0" presId="urn:microsoft.com/office/officeart/2011/layout/HexagonRadial"/>
    <dgm:cxn modelId="{2D69101C-D888-4ED7-B5E2-F0D25E8E5A9D}" type="presParOf" srcId="{9C6FE1F4-5659-47A7-88E5-ACC860D59DC5}" destId="{23D2A4F7-14B4-4E2F-826E-5E4C8A1F8CC2}" srcOrd="3" destOrd="0" presId="urn:microsoft.com/office/officeart/2011/layout/HexagonRadial"/>
    <dgm:cxn modelId="{BE3288DE-938E-4D23-89C5-A5B58B81D31F}" type="presParOf" srcId="{23D2A4F7-14B4-4E2F-826E-5E4C8A1F8CC2}" destId="{0D5310F5-575A-421C-B110-A4BA537CC645}" srcOrd="0" destOrd="0" presId="urn:microsoft.com/office/officeart/2011/layout/HexagonRadial"/>
    <dgm:cxn modelId="{9BE2260E-8472-406F-812F-66A7281570AB}" type="presParOf" srcId="{9C6FE1F4-5659-47A7-88E5-ACC860D59DC5}" destId="{697B9397-D0A2-4A83-B317-A82253B1B086}" srcOrd="4" destOrd="0" presId="urn:microsoft.com/office/officeart/2011/layout/HexagonRadial"/>
    <dgm:cxn modelId="{85F79D52-02E0-4845-BACC-7426FD6053BB}" type="presParOf" srcId="{9C6FE1F4-5659-47A7-88E5-ACC860D59DC5}" destId="{CFAD96E2-F2E8-4208-8860-F7CCB2982BE9}" srcOrd="5" destOrd="0" presId="urn:microsoft.com/office/officeart/2011/layout/HexagonRadial"/>
    <dgm:cxn modelId="{688CBF77-36FD-404C-9155-437B5E9836B4}" type="presParOf" srcId="{CFAD96E2-F2E8-4208-8860-F7CCB2982BE9}" destId="{81949121-19C8-4B82-B6B1-C63201E3B823}" srcOrd="0" destOrd="0" presId="urn:microsoft.com/office/officeart/2011/layout/HexagonRadial"/>
    <dgm:cxn modelId="{FF5DAC2C-932F-41B7-847E-39C7C53D9D48}" type="presParOf" srcId="{9C6FE1F4-5659-47A7-88E5-ACC860D59DC5}" destId="{B46249DB-AEC4-4CBA-98EB-BC8082DBDEED}" srcOrd="6" destOrd="0" presId="urn:microsoft.com/office/officeart/2011/layout/HexagonRadial"/>
    <dgm:cxn modelId="{D7B3E471-1653-4D77-8D6A-CECA034C7C24}" type="presParOf" srcId="{9C6FE1F4-5659-47A7-88E5-ACC860D59DC5}" destId="{E71AABFF-4A51-436A-9FBE-CFFEDE39E58F}" srcOrd="7" destOrd="0" presId="urn:microsoft.com/office/officeart/2011/layout/HexagonRadial"/>
    <dgm:cxn modelId="{871DD3F9-9797-4ECE-9063-6978A1CFE86F}" type="presParOf" srcId="{E71AABFF-4A51-436A-9FBE-CFFEDE39E58F}" destId="{5C217EAB-2B6B-435E-9132-0FB749458FEF}" srcOrd="0" destOrd="0" presId="urn:microsoft.com/office/officeart/2011/layout/HexagonRadial"/>
    <dgm:cxn modelId="{C12A7E62-5696-43E1-8D12-E04EE60CBD32}" type="presParOf" srcId="{9C6FE1F4-5659-47A7-88E5-ACC860D59DC5}" destId="{EAD27F7F-D4A3-4726-A1E2-1D7C5F2FB323}" srcOrd="8" destOrd="0" presId="urn:microsoft.com/office/officeart/2011/layout/HexagonRadial"/>
    <dgm:cxn modelId="{F85BEC8F-AB4F-471F-8CA1-65DE82F0F1EB}" type="presParOf" srcId="{9C6FE1F4-5659-47A7-88E5-ACC860D59DC5}" destId="{A665E068-5926-4F27-B238-F0B3A9DBACD3}" srcOrd="9" destOrd="0" presId="urn:microsoft.com/office/officeart/2011/layout/HexagonRadial"/>
    <dgm:cxn modelId="{26EB79B4-A038-49E6-89FE-C9F0B496C6CE}" type="presParOf" srcId="{A665E068-5926-4F27-B238-F0B3A9DBACD3}" destId="{ADC0E8CD-2369-4BBC-B1F9-9F7C16A0D0F6}" srcOrd="0" destOrd="0" presId="urn:microsoft.com/office/officeart/2011/layout/HexagonRadial"/>
    <dgm:cxn modelId="{B61C807D-4AC3-4D7C-8122-45BFF5DCD642}" type="presParOf" srcId="{9C6FE1F4-5659-47A7-88E5-ACC860D59DC5}" destId="{EC2AEED6-B2DD-4416-BF79-57D5442AD0BC}" srcOrd="10" destOrd="0" presId="urn:microsoft.com/office/officeart/2011/layout/HexagonRadial"/>
    <dgm:cxn modelId="{082961D7-1819-4E07-B5F9-1BE3507DEA69}" type="presParOf" srcId="{9C6FE1F4-5659-47A7-88E5-ACC860D59DC5}" destId="{62D3258F-8A52-41A3-ADA9-9E497ABEC6AD}" srcOrd="11" destOrd="0" presId="urn:microsoft.com/office/officeart/2011/layout/HexagonRadial"/>
    <dgm:cxn modelId="{4BE7F55C-3A4E-4440-BD8D-01278914363C}" type="presParOf" srcId="{62D3258F-8A52-41A3-ADA9-9E497ABEC6AD}" destId="{6DAF0DD7-1D9A-414D-8CDE-10C2D3C42198}" srcOrd="0" destOrd="0" presId="urn:microsoft.com/office/officeart/2011/layout/HexagonRadial"/>
    <dgm:cxn modelId="{2B6CC7A7-1FAE-402B-971D-EAE274C571DE}" type="presParOf" srcId="{9C6FE1F4-5659-47A7-88E5-ACC860D59DC5}" destId="{98905D6F-EEB8-4429-8B22-17637A549D4B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C389-FF29-4941-94B3-CED7A6080D08}" type="datetimeFigureOut">
              <a:rPr lang="fi-FI" smtClean="0"/>
              <a:t>23.1.2018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B4C-1DAC-458C-AF76-076B534537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2831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C389-FF29-4941-94B3-CED7A6080D08}" type="datetimeFigureOut">
              <a:rPr lang="fi-FI" smtClean="0"/>
              <a:t>23.1.2018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B4C-1DAC-458C-AF76-076B534537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78326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C389-FF29-4941-94B3-CED7A6080D08}" type="datetimeFigureOut">
              <a:rPr lang="fi-FI" smtClean="0"/>
              <a:t>23.1.2018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B4C-1DAC-458C-AF76-076B534537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028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C389-FF29-4941-94B3-CED7A6080D08}" type="datetimeFigureOut">
              <a:rPr lang="fi-FI" smtClean="0"/>
              <a:t>23.1.2018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B4C-1DAC-458C-AF76-076B534537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895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C389-FF29-4941-94B3-CED7A6080D08}" type="datetimeFigureOut">
              <a:rPr lang="fi-FI" smtClean="0"/>
              <a:t>23.1.2018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B4C-1DAC-458C-AF76-076B534537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788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C389-FF29-4941-94B3-CED7A6080D08}" type="datetimeFigureOut">
              <a:rPr lang="fi-FI" smtClean="0"/>
              <a:t>23.1.2018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B4C-1DAC-458C-AF76-076B534537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780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C389-FF29-4941-94B3-CED7A6080D08}" type="datetimeFigureOut">
              <a:rPr lang="fi-FI" smtClean="0"/>
              <a:t>23.1.2018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B4C-1DAC-458C-AF76-076B534537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596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C389-FF29-4941-94B3-CED7A6080D08}" type="datetimeFigureOut">
              <a:rPr lang="fi-FI" smtClean="0"/>
              <a:t>23.1.2018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B4C-1DAC-458C-AF76-076B534537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596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C389-FF29-4941-94B3-CED7A6080D08}" type="datetimeFigureOut">
              <a:rPr lang="fi-FI" smtClean="0"/>
              <a:t>23.1.2018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B4C-1DAC-458C-AF76-076B534537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0616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C389-FF29-4941-94B3-CED7A6080D08}" type="datetimeFigureOut">
              <a:rPr lang="fi-FI" smtClean="0"/>
              <a:t>23.1.2018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B4C-1DAC-458C-AF76-076B534537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72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C389-FF29-4941-94B3-CED7A6080D08}" type="datetimeFigureOut">
              <a:rPr lang="fi-FI" smtClean="0"/>
              <a:t>23.1.2018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2CB4C-1DAC-458C-AF76-076B534537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888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2C389-FF29-4941-94B3-CED7A6080D08}" type="datetimeFigureOut">
              <a:rPr lang="fi-FI" smtClean="0"/>
              <a:t>23.1.2018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2CB4C-1DAC-458C-AF76-076B5345378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869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2" Type="http://schemas.openxmlformats.org/officeDocument/2006/relationships/tags" Target="../tags/tag10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2" Type="http://schemas.openxmlformats.org/officeDocument/2006/relationships/tags" Target="../tags/tag11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hyperlink" Target="mailto:teija.koskela@utu" TargetMode="Externa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2" Type="http://schemas.openxmlformats.org/officeDocument/2006/relationships/tags" Target="../tags/tag1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2" Type="http://schemas.openxmlformats.org/officeDocument/2006/relationships/tags" Target="../tags/tag13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6" Type="http://schemas.openxmlformats.org/officeDocument/2006/relationships/hyperlink" Target="mailto:hanna-maija.sinkkonen@staff.uta.fi" TargetMode="External"/><Relationship Id="rId5" Type="http://schemas.openxmlformats.org/officeDocument/2006/relationships/hyperlink" Target="mailto:teija.koskela@utu.fi" TargetMode="Externa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tags" Target="../tags/tag3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tags" Target="../tags/tag4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tags" Target="../tags/tag6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hyperlink" Target="http://fns.unifr.ch/piq/de/" TargetMode="Externa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tags" Target="../tags/tag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media" Target="../media/media8.mp4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8.xml"/><Relationship Id="rId1" Type="http://schemas.openxmlformats.org/officeDocument/2006/relationships/video" Target="NULL" TargetMode="Externa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2" Type="http://schemas.openxmlformats.org/officeDocument/2006/relationships/tags" Target="../tags/tag9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tmpCF6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647.750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902"/>
    </mc:Choice>
    <mc:Fallback xmlns="">
      <p:transition spd="slow" advClick="0" advTm="3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PIQ-Fi: </a:t>
            </a:r>
            <a:r>
              <a:rPr lang="en-US" dirty="0" err="1" smtClean="0"/>
              <a:t>tilanne</a:t>
            </a:r>
            <a:r>
              <a:rPr lang="en-US" dirty="0" smtClean="0"/>
              <a:t> </a:t>
            </a:r>
            <a:r>
              <a:rPr lang="en-US" dirty="0" err="1" smtClean="0"/>
              <a:t>tammikuussa</a:t>
            </a:r>
            <a:r>
              <a:rPr lang="en-US" dirty="0" smtClean="0"/>
              <a:t> 2018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Mittarin</a:t>
            </a:r>
            <a:r>
              <a:rPr lang="en-US" dirty="0" smtClean="0"/>
              <a:t> </a:t>
            </a:r>
            <a:r>
              <a:rPr lang="en-US" dirty="0" err="1" smtClean="0"/>
              <a:t>käännös</a:t>
            </a:r>
            <a:r>
              <a:rPr lang="en-US" dirty="0" smtClean="0"/>
              <a:t> </a:t>
            </a:r>
            <a:r>
              <a:rPr lang="en-US" dirty="0" err="1" smtClean="0"/>
              <a:t>hyväksyttiin</a:t>
            </a:r>
            <a:r>
              <a:rPr lang="en-US" dirty="0" smtClean="0"/>
              <a:t> </a:t>
            </a:r>
            <a:r>
              <a:rPr lang="en-US" dirty="0" err="1" smtClean="0"/>
              <a:t>loppuvuodesta</a:t>
            </a:r>
            <a:r>
              <a:rPr lang="en-US" dirty="0" smtClean="0"/>
              <a:t> 2017. </a:t>
            </a:r>
          </a:p>
          <a:p>
            <a:r>
              <a:rPr lang="en-US" dirty="0" err="1" smtClean="0"/>
              <a:t>Mittarin</a:t>
            </a:r>
            <a:r>
              <a:rPr lang="en-US" dirty="0" smtClean="0"/>
              <a:t> </a:t>
            </a:r>
            <a:r>
              <a:rPr lang="en-US" dirty="0" err="1" smtClean="0"/>
              <a:t>alustava</a:t>
            </a:r>
            <a:r>
              <a:rPr lang="en-US" dirty="0" smtClean="0"/>
              <a:t> </a:t>
            </a:r>
            <a:r>
              <a:rPr lang="en-US" dirty="0" err="1" smtClean="0"/>
              <a:t>testaus</a:t>
            </a:r>
            <a:r>
              <a:rPr lang="en-US" dirty="0" smtClean="0"/>
              <a:t> </a:t>
            </a:r>
            <a:r>
              <a:rPr lang="en-US" dirty="0" err="1" smtClean="0"/>
              <a:t>osoittaa</a:t>
            </a:r>
            <a:r>
              <a:rPr lang="en-US" dirty="0" smtClean="0"/>
              <a:t>, </a:t>
            </a:r>
            <a:r>
              <a:rPr lang="en-US" dirty="0" err="1" smtClean="0"/>
              <a:t>että</a:t>
            </a:r>
            <a:r>
              <a:rPr lang="en-US" dirty="0" smtClean="0"/>
              <a:t> </a:t>
            </a:r>
            <a:r>
              <a:rPr lang="en-US" dirty="0" err="1" smtClean="0"/>
              <a:t>vastaamiseen</a:t>
            </a:r>
            <a:r>
              <a:rPr lang="en-US" dirty="0" smtClean="0"/>
              <a:t> </a:t>
            </a:r>
            <a:r>
              <a:rPr lang="en-US" dirty="0" err="1" smtClean="0"/>
              <a:t>kuluu</a:t>
            </a:r>
            <a:r>
              <a:rPr lang="en-US" dirty="0" smtClean="0"/>
              <a:t> </a:t>
            </a:r>
            <a:r>
              <a:rPr lang="en-US" dirty="0" err="1" smtClean="0"/>
              <a:t>oppilaalta</a:t>
            </a:r>
            <a:r>
              <a:rPr lang="en-US" dirty="0" smtClean="0"/>
              <a:t> </a:t>
            </a:r>
            <a:r>
              <a:rPr lang="en-US" dirty="0" err="1" smtClean="0"/>
              <a:t>aikaa</a:t>
            </a:r>
            <a:r>
              <a:rPr lang="en-US" dirty="0" smtClean="0"/>
              <a:t> </a:t>
            </a:r>
            <a:r>
              <a:rPr lang="en-US" dirty="0" err="1" smtClean="0"/>
              <a:t>keskimäärin</a:t>
            </a:r>
            <a:r>
              <a:rPr lang="en-US" dirty="0" smtClean="0"/>
              <a:t> 5-6 </a:t>
            </a:r>
            <a:r>
              <a:rPr lang="en-US" dirty="0" err="1" smtClean="0"/>
              <a:t>minuuttia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Validointidatan</a:t>
            </a:r>
            <a:r>
              <a:rPr lang="en-US" dirty="0" smtClean="0"/>
              <a:t> </a:t>
            </a:r>
            <a:r>
              <a:rPr lang="en-US" dirty="0" err="1" smtClean="0"/>
              <a:t>kerääminen</a:t>
            </a:r>
            <a:r>
              <a:rPr lang="en-US" dirty="0" smtClean="0"/>
              <a:t> on </a:t>
            </a:r>
            <a:r>
              <a:rPr lang="en-US" dirty="0" err="1" smtClean="0"/>
              <a:t>aloitettu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Avoimella</a:t>
            </a:r>
            <a:r>
              <a:rPr lang="en-US" dirty="0" smtClean="0"/>
              <a:t> </a:t>
            </a:r>
            <a:r>
              <a:rPr lang="en-US" dirty="0" err="1" smtClean="0"/>
              <a:t>kysymyksillä</a:t>
            </a:r>
            <a:r>
              <a:rPr lang="en-US" dirty="0" smtClean="0"/>
              <a:t> </a:t>
            </a:r>
            <a:r>
              <a:rPr lang="en-US" dirty="0" err="1" smtClean="0"/>
              <a:t>kerätty</a:t>
            </a:r>
            <a:r>
              <a:rPr lang="en-US" dirty="0" smtClean="0"/>
              <a:t> </a:t>
            </a:r>
            <a:r>
              <a:rPr lang="en-US" dirty="0" err="1" smtClean="0"/>
              <a:t>oppilaspalaute</a:t>
            </a:r>
            <a:r>
              <a:rPr lang="en-US" dirty="0" smtClean="0"/>
              <a:t> </a:t>
            </a:r>
            <a:r>
              <a:rPr lang="en-US" dirty="0" err="1" smtClean="0"/>
              <a:t>kannustaa</a:t>
            </a:r>
            <a:r>
              <a:rPr lang="en-US" dirty="0" smtClean="0"/>
              <a:t> </a:t>
            </a:r>
            <a:r>
              <a:rPr lang="en-US" dirty="0" err="1" smtClean="0"/>
              <a:t>meitä</a:t>
            </a:r>
            <a:r>
              <a:rPr lang="en-US" dirty="0" smtClean="0"/>
              <a:t> </a:t>
            </a:r>
            <a:r>
              <a:rPr lang="en-US" dirty="0" err="1" smtClean="0"/>
              <a:t>jatkamaan</a:t>
            </a:r>
            <a:r>
              <a:rPr lang="en-US" dirty="0" smtClean="0"/>
              <a:t>.  </a:t>
            </a:r>
          </a:p>
          <a:p>
            <a:r>
              <a:rPr lang="en-US" dirty="0" err="1" smtClean="0"/>
              <a:t>Toistaiseksi</a:t>
            </a:r>
            <a:r>
              <a:rPr lang="en-US" dirty="0" smtClean="0"/>
              <a:t> </a:t>
            </a:r>
            <a:r>
              <a:rPr lang="en-US" dirty="0" err="1" smtClean="0"/>
              <a:t>tutkimuksella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 ole </a:t>
            </a:r>
            <a:r>
              <a:rPr lang="en-US" dirty="0" err="1" smtClean="0"/>
              <a:t>itsenäistä</a:t>
            </a:r>
            <a:r>
              <a:rPr lang="en-US" dirty="0" smtClean="0"/>
              <a:t> </a:t>
            </a:r>
            <a:r>
              <a:rPr lang="en-US" dirty="0" err="1" smtClean="0"/>
              <a:t>rahoitusta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Syksyllä</a:t>
            </a:r>
            <a:r>
              <a:rPr lang="en-US" dirty="0" smtClean="0"/>
              <a:t> 2017 on </a:t>
            </a:r>
            <a:r>
              <a:rPr lang="en-US" dirty="0" err="1" smtClean="0"/>
              <a:t>käynnistynyt</a:t>
            </a:r>
            <a:r>
              <a:rPr lang="en-US" dirty="0" smtClean="0"/>
              <a:t> </a:t>
            </a:r>
            <a:r>
              <a:rPr lang="en-US" dirty="0" err="1" smtClean="0"/>
              <a:t>kolme</a:t>
            </a:r>
            <a:r>
              <a:rPr lang="en-US" dirty="0" smtClean="0"/>
              <a:t> </a:t>
            </a:r>
            <a:r>
              <a:rPr lang="en-US" dirty="0" err="1" smtClean="0"/>
              <a:t>keväällä</a:t>
            </a:r>
            <a:r>
              <a:rPr lang="en-US" dirty="0" smtClean="0"/>
              <a:t> 2018 </a:t>
            </a:r>
            <a:r>
              <a:rPr lang="en-US" dirty="0" err="1" smtClean="0"/>
              <a:t>valmistuvaa</a:t>
            </a:r>
            <a:r>
              <a:rPr lang="en-US" dirty="0" smtClean="0"/>
              <a:t> PIQ </a:t>
            </a:r>
            <a:r>
              <a:rPr lang="en-US" dirty="0" err="1" smtClean="0"/>
              <a:t>aineistoon</a:t>
            </a:r>
            <a:r>
              <a:rPr lang="en-US" dirty="0" smtClean="0"/>
              <a:t> </a:t>
            </a:r>
            <a:r>
              <a:rPr lang="en-US" dirty="0" err="1" smtClean="0"/>
              <a:t>perustuvaa</a:t>
            </a:r>
            <a:r>
              <a:rPr lang="en-US" dirty="0" smtClean="0"/>
              <a:t> </a:t>
            </a:r>
            <a:r>
              <a:rPr lang="en-US" dirty="0" err="1" smtClean="0"/>
              <a:t>opinnäytetyötä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Nyt</a:t>
            </a:r>
            <a:r>
              <a:rPr lang="en-US" dirty="0" smtClean="0"/>
              <a:t> </a:t>
            </a:r>
            <a:r>
              <a:rPr lang="en-US" dirty="0" err="1" smtClean="0"/>
              <a:t>tutkimusryhmä</a:t>
            </a:r>
            <a:r>
              <a:rPr lang="en-US" dirty="0" smtClean="0"/>
              <a:t> </a:t>
            </a:r>
            <a:r>
              <a:rPr lang="en-US" dirty="0" err="1" smtClean="0"/>
              <a:t>rakentaa</a:t>
            </a:r>
            <a:r>
              <a:rPr lang="en-US" dirty="0" smtClean="0"/>
              <a:t> </a:t>
            </a:r>
            <a:r>
              <a:rPr lang="en-US" dirty="0" err="1" smtClean="0"/>
              <a:t>sähköistä</a:t>
            </a:r>
            <a:r>
              <a:rPr lang="en-US" dirty="0" smtClean="0"/>
              <a:t> </a:t>
            </a:r>
            <a:r>
              <a:rPr lang="en-US" dirty="0" err="1" smtClean="0"/>
              <a:t>alustaa</a:t>
            </a:r>
            <a:r>
              <a:rPr lang="en-US" dirty="0" smtClean="0"/>
              <a:t>, </a:t>
            </a:r>
            <a:r>
              <a:rPr lang="en-US" dirty="0" err="1" smtClean="0"/>
              <a:t>joka</a:t>
            </a:r>
            <a:r>
              <a:rPr lang="en-US" dirty="0" smtClean="0"/>
              <a:t> </a:t>
            </a:r>
            <a:r>
              <a:rPr lang="en-US" dirty="0" err="1" smtClean="0"/>
              <a:t>toimii</a:t>
            </a:r>
            <a:r>
              <a:rPr lang="en-US" dirty="0" smtClean="0"/>
              <a:t> </a:t>
            </a:r>
            <a:r>
              <a:rPr lang="en-US" dirty="0" err="1" smtClean="0"/>
              <a:t>suorana</a:t>
            </a:r>
            <a:r>
              <a:rPr lang="en-US" dirty="0" smtClean="0"/>
              <a:t> </a:t>
            </a:r>
            <a:r>
              <a:rPr lang="en-US" dirty="0" err="1" smtClean="0"/>
              <a:t>kentän</a:t>
            </a:r>
            <a:r>
              <a:rPr lang="en-US" dirty="0" smtClean="0"/>
              <a:t> ja </a:t>
            </a:r>
            <a:r>
              <a:rPr lang="en-US" dirty="0" err="1" smtClean="0"/>
              <a:t>tutkijoiden</a:t>
            </a:r>
            <a:r>
              <a:rPr lang="en-US" dirty="0" smtClean="0"/>
              <a:t> </a:t>
            </a:r>
            <a:r>
              <a:rPr lang="en-US" dirty="0" err="1" smtClean="0"/>
              <a:t>välisenä</a:t>
            </a:r>
            <a:r>
              <a:rPr lang="en-US" dirty="0" smtClean="0"/>
              <a:t> </a:t>
            </a:r>
            <a:r>
              <a:rPr lang="en-US" dirty="0" err="1" smtClean="0"/>
              <a:t>tiedon</a:t>
            </a:r>
            <a:r>
              <a:rPr lang="en-US" dirty="0" smtClean="0"/>
              <a:t> </a:t>
            </a:r>
            <a:r>
              <a:rPr lang="en-US" dirty="0" err="1" smtClean="0"/>
              <a:t>jakamisen</a:t>
            </a:r>
            <a:r>
              <a:rPr lang="en-US" dirty="0" smtClean="0"/>
              <a:t> ja </a:t>
            </a:r>
            <a:r>
              <a:rPr lang="en-US" dirty="0" err="1" smtClean="0"/>
              <a:t>keskustelun</a:t>
            </a:r>
            <a:r>
              <a:rPr lang="en-US" dirty="0" smtClean="0"/>
              <a:t> </a:t>
            </a:r>
            <a:r>
              <a:rPr lang="en-US" dirty="0" err="1" smtClean="0"/>
              <a:t>pohjana</a:t>
            </a:r>
            <a:r>
              <a:rPr lang="en-US" dirty="0" smtClean="0"/>
              <a:t>. </a:t>
            </a:r>
            <a:r>
              <a:rPr lang="en-US" dirty="0" err="1" smtClean="0"/>
              <a:t>Alusta</a:t>
            </a:r>
            <a:r>
              <a:rPr lang="en-US" dirty="0" smtClean="0"/>
              <a:t> – </a:t>
            </a:r>
            <a:r>
              <a:rPr lang="en-US" dirty="0" err="1" smtClean="0"/>
              <a:t>mahdollisesti</a:t>
            </a:r>
            <a:r>
              <a:rPr lang="en-US" dirty="0" smtClean="0"/>
              <a:t> </a:t>
            </a:r>
            <a:r>
              <a:rPr lang="en-US" dirty="0" err="1" smtClean="0"/>
              <a:t>blogipohja</a:t>
            </a:r>
            <a:r>
              <a:rPr lang="en-US" dirty="0" smtClean="0"/>
              <a:t>- </a:t>
            </a:r>
            <a:r>
              <a:rPr lang="en-US" dirty="0" err="1" smtClean="0"/>
              <a:t>saadaan</a:t>
            </a:r>
            <a:r>
              <a:rPr lang="en-US" dirty="0" smtClean="0"/>
              <a:t> </a:t>
            </a:r>
            <a:r>
              <a:rPr lang="en-US" dirty="0" err="1" smtClean="0"/>
              <a:t>käyttöön</a:t>
            </a:r>
            <a:r>
              <a:rPr lang="en-US" dirty="0" smtClean="0"/>
              <a:t> </a:t>
            </a:r>
            <a:r>
              <a:rPr lang="en-US" dirty="0" err="1" smtClean="0"/>
              <a:t>loppukeväästä</a:t>
            </a:r>
            <a:r>
              <a:rPr lang="en-US" dirty="0" smtClean="0"/>
              <a:t> 2018. </a:t>
            </a:r>
          </a:p>
        </p:txBody>
      </p:sp>
      <p:pic>
        <p:nvPicPr>
          <p:cNvPr id="6" name="tmp2DDC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2.5714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2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16"/>
    </mc:Choice>
    <mc:Fallback xmlns="">
      <p:transition spd="slow" advTm="77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Tutkijaryhmä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3949"/>
            <a:ext cx="10515600" cy="4683014"/>
          </a:xfrm>
        </p:spPr>
        <p:txBody>
          <a:bodyPr>
            <a:normAutofit/>
          </a:bodyPr>
          <a:lstStyle/>
          <a:p>
            <a:r>
              <a:rPr lang="en-US" dirty="0" err="1" smtClean="0"/>
              <a:t>Teija</a:t>
            </a:r>
            <a:r>
              <a:rPr lang="en-US" dirty="0" smtClean="0"/>
              <a:t> </a:t>
            </a:r>
            <a:r>
              <a:rPr lang="en-US" dirty="0" err="1" smtClean="0"/>
              <a:t>Koskela</a:t>
            </a:r>
            <a:r>
              <a:rPr lang="en-US" dirty="0" smtClean="0"/>
              <a:t>, KT, </a:t>
            </a:r>
            <a:r>
              <a:rPr lang="en-US" dirty="0" err="1"/>
              <a:t>Y</a:t>
            </a:r>
            <a:r>
              <a:rPr lang="en-US" dirty="0" err="1" smtClean="0"/>
              <a:t>liopistotutkija</a:t>
            </a:r>
            <a:r>
              <a:rPr lang="en-US" dirty="0" smtClean="0"/>
              <a:t> - </a:t>
            </a:r>
            <a:r>
              <a:rPr lang="en-US" dirty="0" err="1" smtClean="0"/>
              <a:t>Turun</a:t>
            </a:r>
            <a:r>
              <a:rPr lang="en-US" dirty="0" smtClean="0"/>
              <a:t> </a:t>
            </a:r>
            <a:r>
              <a:rPr lang="en-US" dirty="0" err="1" smtClean="0"/>
              <a:t>yliopisto</a:t>
            </a:r>
            <a:r>
              <a:rPr lang="en-US" dirty="0" smtClean="0"/>
              <a:t>, </a:t>
            </a:r>
            <a:r>
              <a:rPr lang="en-US" dirty="0" err="1" smtClean="0"/>
              <a:t>Rauman</a:t>
            </a:r>
            <a:r>
              <a:rPr lang="en-US" dirty="0" smtClean="0"/>
              <a:t> </a:t>
            </a:r>
            <a:r>
              <a:rPr lang="en-US" dirty="0" err="1" smtClean="0"/>
              <a:t>kampus</a:t>
            </a:r>
            <a:r>
              <a:rPr lang="en-US" dirty="0" smtClean="0"/>
              <a:t> </a:t>
            </a:r>
          </a:p>
          <a:p>
            <a:r>
              <a:rPr lang="en-US" dirty="0" smtClean="0"/>
              <a:t>Hanna-</a:t>
            </a:r>
            <a:r>
              <a:rPr lang="en-US" dirty="0" err="1" smtClean="0"/>
              <a:t>Maija</a:t>
            </a:r>
            <a:r>
              <a:rPr lang="en-US" dirty="0" smtClean="0"/>
              <a:t> </a:t>
            </a:r>
            <a:r>
              <a:rPr lang="en-US" dirty="0" err="1" smtClean="0"/>
              <a:t>Sinkkonen</a:t>
            </a:r>
            <a:r>
              <a:rPr lang="en-US" dirty="0" smtClean="0"/>
              <a:t>, KT, dos. </a:t>
            </a:r>
            <a:r>
              <a:rPr lang="en-US" dirty="0" err="1" smtClean="0"/>
              <a:t>Yliopistonlehtori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Tampereen</a:t>
            </a:r>
            <a:r>
              <a:rPr lang="en-US" dirty="0" smtClean="0"/>
              <a:t> </a:t>
            </a:r>
            <a:r>
              <a:rPr lang="en-US" dirty="0" err="1" smtClean="0"/>
              <a:t>yliopisto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Lisäksi</a:t>
            </a:r>
            <a:r>
              <a:rPr lang="en-US" dirty="0" smtClean="0"/>
              <a:t> </a:t>
            </a:r>
            <a:r>
              <a:rPr lang="en-US" dirty="0" err="1"/>
              <a:t>o</a:t>
            </a:r>
            <a:r>
              <a:rPr lang="en-US" dirty="0" err="1" smtClean="0"/>
              <a:t>pinnäytetyön</a:t>
            </a:r>
            <a:r>
              <a:rPr lang="en-US" dirty="0" smtClean="0"/>
              <a:t> </a:t>
            </a:r>
            <a:r>
              <a:rPr lang="en-US" dirty="0" err="1" smtClean="0"/>
              <a:t>tekijöitä</a:t>
            </a:r>
            <a:endParaRPr lang="en-US" dirty="0" smtClean="0"/>
          </a:p>
          <a:p>
            <a:r>
              <a:rPr lang="en-US" dirty="0" err="1" smtClean="0"/>
              <a:t>Yhteistyössä</a:t>
            </a:r>
            <a:r>
              <a:rPr lang="en-US" dirty="0" smtClean="0"/>
              <a:t> Martin </a:t>
            </a:r>
            <a:r>
              <a:rPr lang="en-US" dirty="0" err="1" smtClean="0"/>
              <a:t>Venetz</a:t>
            </a:r>
            <a:r>
              <a:rPr lang="en-US" dirty="0" smtClean="0"/>
              <a:t> (</a:t>
            </a:r>
            <a:r>
              <a:rPr lang="en-US" dirty="0" err="1" smtClean="0"/>
              <a:t>HfH</a:t>
            </a:r>
            <a:r>
              <a:rPr lang="en-US" dirty="0" smtClean="0"/>
              <a:t> Zürich, CH), Carmen </a:t>
            </a:r>
            <a:r>
              <a:rPr lang="en-US" dirty="0" err="1" smtClean="0"/>
              <a:t>Zurbriggen</a:t>
            </a:r>
            <a:r>
              <a:rPr lang="en-US" dirty="0" smtClean="0"/>
              <a:t> (University of Bielefeld, GER), Susanne Schwab (University of Wuppertal, GER) &amp; Michael Eckhart (BH Bern, CH) </a:t>
            </a:r>
          </a:p>
          <a:p>
            <a:r>
              <a:rPr lang="en-US" dirty="0" err="1" smtClean="0"/>
              <a:t>Yhteydenotot</a:t>
            </a:r>
            <a:r>
              <a:rPr lang="en-US" dirty="0" smtClean="0"/>
              <a:t>: </a:t>
            </a:r>
            <a:r>
              <a:rPr lang="en-US" dirty="0" err="1" smtClean="0"/>
              <a:t>Teija</a:t>
            </a:r>
            <a:r>
              <a:rPr lang="en-US" dirty="0" smtClean="0"/>
              <a:t> </a:t>
            </a:r>
            <a:r>
              <a:rPr lang="en-US" dirty="0" err="1" smtClean="0"/>
              <a:t>Koskela</a:t>
            </a:r>
            <a:r>
              <a:rPr lang="en-US" dirty="0" smtClean="0"/>
              <a:t> </a:t>
            </a:r>
            <a:r>
              <a:rPr lang="en-US" dirty="0" err="1" smtClean="0">
                <a:hlinkClick r:id="rId5"/>
              </a:rPr>
              <a:t>teija.koskela@utu</a:t>
            </a:r>
            <a:r>
              <a:rPr lang="en-US" dirty="0" smtClean="0"/>
              <a:t> 050-4698752</a:t>
            </a:r>
          </a:p>
          <a:p>
            <a:endParaRPr lang="en-US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0" name="tmpBCA9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9.2494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61"/>
    </mc:Choice>
    <mc:Fallback xmlns="">
      <p:transition spd="slow" advTm="2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Lähteet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Venetz</a:t>
            </a:r>
            <a:r>
              <a:rPr lang="en-US" dirty="0" smtClean="0"/>
              <a:t>, M., </a:t>
            </a:r>
            <a:r>
              <a:rPr lang="en-US" dirty="0" err="1" smtClean="0"/>
              <a:t>Zurbriggen</a:t>
            </a:r>
            <a:r>
              <a:rPr lang="en-US" dirty="0" smtClean="0"/>
              <a:t>, C. &amp; Eckhart, M. 2014. </a:t>
            </a:r>
            <a:r>
              <a:rPr lang="en-US" dirty="0" err="1" smtClean="0"/>
              <a:t>Entwicklung</a:t>
            </a:r>
            <a:r>
              <a:rPr lang="en-US" dirty="0" smtClean="0"/>
              <a:t> und </a:t>
            </a:r>
            <a:r>
              <a:rPr lang="en-US" dirty="0" err="1" smtClean="0"/>
              <a:t>erste</a:t>
            </a:r>
            <a:r>
              <a:rPr lang="en-US" dirty="0" smtClean="0"/>
              <a:t> </a:t>
            </a:r>
            <a:r>
              <a:rPr lang="en-US" dirty="0" err="1" smtClean="0"/>
              <a:t>Validierung</a:t>
            </a:r>
            <a:r>
              <a:rPr lang="en-US" dirty="0" smtClean="0"/>
              <a:t> </a:t>
            </a:r>
            <a:r>
              <a:rPr lang="en-US" dirty="0" err="1" smtClean="0"/>
              <a:t>einer</a:t>
            </a:r>
            <a:r>
              <a:rPr lang="en-US" dirty="0" smtClean="0"/>
              <a:t> </a:t>
            </a:r>
            <a:r>
              <a:rPr lang="en-US" dirty="0" err="1" smtClean="0"/>
              <a:t>Kurzversion</a:t>
            </a:r>
            <a:r>
              <a:rPr lang="en-US" dirty="0" smtClean="0"/>
              <a:t> des “</a:t>
            </a:r>
            <a:r>
              <a:rPr lang="en-US" dirty="0" err="1" smtClean="0"/>
              <a:t>Fragebogens</a:t>
            </a:r>
            <a:r>
              <a:rPr lang="en-US" dirty="0" smtClean="0"/>
              <a:t> </a:t>
            </a:r>
            <a:r>
              <a:rPr lang="en-US" dirty="0" err="1" smtClean="0"/>
              <a:t>zur</a:t>
            </a:r>
            <a:r>
              <a:rPr lang="en-US" dirty="0" smtClean="0"/>
              <a:t> </a:t>
            </a:r>
            <a:r>
              <a:rPr lang="en-US" dirty="0" err="1" smtClean="0"/>
              <a:t>Erfassung</a:t>
            </a:r>
            <a:r>
              <a:rPr lang="en-US" dirty="0" smtClean="0"/>
              <a:t> von </a:t>
            </a:r>
            <a:r>
              <a:rPr lang="en-US" dirty="0" err="1" smtClean="0"/>
              <a:t>Dimensionen</a:t>
            </a:r>
            <a:r>
              <a:rPr lang="en-US" dirty="0" smtClean="0"/>
              <a:t> der Integration von </a:t>
            </a:r>
            <a:r>
              <a:rPr lang="en-US" dirty="0" err="1" smtClean="0"/>
              <a:t>Schülern</a:t>
            </a:r>
            <a:r>
              <a:rPr lang="en-US" dirty="0" smtClean="0"/>
              <a:t> (FDI 4-6)” von </a:t>
            </a:r>
            <a:r>
              <a:rPr lang="en-US" dirty="0" err="1" smtClean="0"/>
              <a:t>Haeberlin</a:t>
            </a:r>
            <a:r>
              <a:rPr lang="en-US" dirty="0" smtClean="0"/>
              <a:t>, Moser, Bless </a:t>
            </a:r>
            <a:r>
              <a:rPr lang="en-US" dirty="0" err="1" smtClean="0"/>
              <a:t>unf</a:t>
            </a:r>
            <a:r>
              <a:rPr lang="en-US" dirty="0" smtClean="0"/>
              <a:t> </a:t>
            </a:r>
            <a:r>
              <a:rPr lang="en-US" dirty="0" err="1" smtClean="0"/>
              <a:t>Klaghofer</a:t>
            </a:r>
            <a:r>
              <a:rPr lang="en-US" dirty="0" smtClean="0"/>
              <a:t>. </a:t>
            </a:r>
            <a:r>
              <a:rPr lang="en-US" i="1" dirty="0" err="1" smtClean="0"/>
              <a:t>Empirishe</a:t>
            </a:r>
            <a:r>
              <a:rPr lang="en-US" i="1" dirty="0" smtClean="0"/>
              <a:t> </a:t>
            </a:r>
            <a:r>
              <a:rPr lang="en-US" i="1" dirty="0" err="1" smtClean="0"/>
              <a:t>Sonderpädagogik</a:t>
            </a:r>
            <a:r>
              <a:rPr lang="en-US" i="1" dirty="0" smtClean="0"/>
              <a:t> </a:t>
            </a:r>
            <a:r>
              <a:rPr lang="en-US" dirty="0" smtClean="0"/>
              <a:t>2, 99-113. </a:t>
            </a:r>
          </a:p>
          <a:p>
            <a:r>
              <a:rPr lang="en-US" dirty="0" err="1" smtClean="0"/>
              <a:t>Zurbriggen</a:t>
            </a:r>
            <a:r>
              <a:rPr lang="en-US" dirty="0" smtClean="0"/>
              <a:t>, C., </a:t>
            </a:r>
            <a:r>
              <a:rPr lang="en-US" dirty="0" err="1" smtClean="0"/>
              <a:t>Venetz</a:t>
            </a:r>
            <a:r>
              <a:rPr lang="en-US" dirty="0" smtClean="0"/>
              <a:t>, M. Schwab, S. &amp; Hessels, M. 2017. A Psychometric Analysis of the Student Version of the Perceptions of Inclusion Questionnaire (PIQ). </a:t>
            </a:r>
            <a:r>
              <a:rPr lang="en-US" i="1" dirty="0" smtClean="0"/>
              <a:t>European Journal of Psychological Assessment.</a:t>
            </a:r>
            <a:r>
              <a:rPr lang="en-US" dirty="0" smtClean="0"/>
              <a:t> 1-9. </a:t>
            </a:r>
          </a:p>
          <a:p>
            <a:endParaRPr lang="fi-FI" dirty="0"/>
          </a:p>
        </p:txBody>
      </p:sp>
      <p:pic>
        <p:nvPicPr>
          <p:cNvPr id="7" name="tmp277D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9.757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0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7"/>
    </mc:Choice>
    <mc:Fallback xmlns="">
      <p:transition spd="slow" advTm="21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tmpA6B5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2.659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67"/>
    </mc:Choice>
    <mc:Fallback xmlns="">
      <p:transition spd="slow" advTm="7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PIQ- Fi: </a:t>
            </a:r>
            <a:r>
              <a:rPr lang="en-US" b="1" dirty="0" err="1" smtClean="0"/>
              <a:t>yhteistyöehdotus</a:t>
            </a:r>
            <a:r>
              <a:rPr lang="en-US" b="1" dirty="0" smtClean="0"/>
              <a:t> JOKKE-</a:t>
            </a:r>
            <a:r>
              <a:rPr lang="en-US" b="1" dirty="0" err="1" smtClean="0"/>
              <a:t>hankkeen</a:t>
            </a:r>
            <a:r>
              <a:rPr lang="en-US" b="1" dirty="0" smtClean="0"/>
              <a:t> </a:t>
            </a:r>
            <a:r>
              <a:rPr lang="en-US" b="1" dirty="0" err="1" smtClean="0"/>
              <a:t>kunnille</a:t>
            </a:r>
            <a:r>
              <a:rPr lang="en-US" b="1" dirty="0" smtClean="0"/>
              <a:t> ja </a:t>
            </a:r>
            <a:r>
              <a:rPr lang="en-US" b="1" dirty="0" err="1" smtClean="0"/>
              <a:t>kouluille</a:t>
            </a:r>
            <a:endParaRPr lang="fi-FI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09365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Tutkimusryhmää</a:t>
            </a:r>
            <a:r>
              <a:rPr lang="en-US" dirty="0" smtClean="0"/>
              <a:t> </a:t>
            </a:r>
            <a:r>
              <a:rPr lang="en-US" dirty="0" err="1" smtClean="0"/>
              <a:t>johtavat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yliopistotutkija</a:t>
            </a:r>
            <a:r>
              <a:rPr lang="en-US" dirty="0" smtClean="0"/>
              <a:t> KT </a:t>
            </a:r>
            <a:r>
              <a:rPr lang="en-US" dirty="0" err="1" smtClean="0"/>
              <a:t>Teija</a:t>
            </a:r>
            <a:r>
              <a:rPr lang="en-US" dirty="0" smtClean="0"/>
              <a:t> </a:t>
            </a:r>
            <a:r>
              <a:rPr lang="en-US" dirty="0" err="1" smtClean="0"/>
              <a:t>Koskela</a:t>
            </a:r>
            <a:r>
              <a:rPr lang="en-US" dirty="0" smtClean="0"/>
              <a:t>, </a:t>
            </a:r>
            <a:r>
              <a:rPr lang="en-US" dirty="0" err="1" smtClean="0"/>
              <a:t>Turun</a:t>
            </a:r>
            <a:r>
              <a:rPr lang="en-US" dirty="0" smtClean="0"/>
              <a:t> </a:t>
            </a:r>
            <a:r>
              <a:rPr lang="en-US" dirty="0" err="1" smtClean="0"/>
              <a:t>yliopisto</a:t>
            </a:r>
            <a:r>
              <a:rPr lang="en-US" dirty="0" smtClean="0"/>
              <a:t>, </a:t>
            </a:r>
            <a:r>
              <a:rPr lang="en-US" dirty="0" err="1" smtClean="0"/>
              <a:t>Rauman</a:t>
            </a:r>
            <a:r>
              <a:rPr lang="en-US" dirty="0" smtClean="0"/>
              <a:t> OKL</a:t>
            </a:r>
          </a:p>
          <a:p>
            <a:r>
              <a:rPr lang="en-US" dirty="0" smtClean="0">
                <a:hlinkClick r:id="rId5"/>
              </a:rPr>
              <a:t>teija.koskela@utu.fi</a:t>
            </a:r>
            <a:endParaRPr lang="en-US" dirty="0" smtClean="0"/>
          </a:p>
          <a:p>
            <a:r>
              <a:rPr lang="en-US" dirty="0" err="1"/>
              <a:t>s</a:t>
            </a:r>
            <a:r>
              <a:rPr lang="en-US" dirty="0" err="1" smtClean="0"/>
              <a:t>ekä</a:t>
            </a:r>
            <a:r>
              <a:rPr lang="en-US" dirty="0" smtClean="0"/>
              <a:t> </a:t>
            </a:r>
            <a:r>
              <a:rPr lang="en-US" dirty="0" err="1" smtClean="0"/>
              <a:t>yliopistonlehtori</a:t>
            </a:r>
            <a:r>
              <a:rPr lang="en-US" dirty="0" smtClean="0"/>
              <a:t>, KT, dos. Hanna-</a:t>
            </a:r>
            <a:r>
              <a:rPr lang="en-US" dirty="0" err="1" smtClean="0"/>
              <a:t>Maija</a:t>
            </a:r>
            <a:r>
              <a:rPr lang="en-US" dirty="0" smtClean="0"/>
              <a:t> </a:t>
            </a:r>
            <a:r>
              <a:rPr lang="en-US" dirty="0" err="1" smtClean="0"/>
              <a:t>Sinkkonen</a:t>
            </a:r>
            <a:r>
              <a:rPr lang="en-US" dirty="0" smtClean="0"/>
              <a:t>, </a:t>
            </a:r>
            <a:r>
              <a:rPr lang="en-US" dirty="0" err="1" smtClean="0"/>
              <a:t>Tampereen</a:t>
            </a:r>
            <a:r>
              <a:rPr lang="en-US" dirty="0" smtClean="0"/>
              <a:t> </a:t>
            </a:r>
            <a:r>
              <a:rPr lang="en-US" dirty="0" err="1" smtClean="0"/>
              <a:t>yliopisto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hanna-maija.sinkkonen@staff.uta.fi</a:t>
            </a:r>
            <a:endParaRPr lang="en-US" dirty="0" smtClean="0"/>
          </a:p>
          <a:p>
            <a:endParaRPr lang="fi-FI" dirty="0"/>
          </a:p>
        </p:txBody>
      </p:sp>
      <p:pic>
        <p:nvPicPr>
          <p:cNvPr id="4" name="tmpE3CF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902.217599999999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1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392"/>
    </mc:Choice>
    <mc:Fallback xmlns="">
      <p:transition spd="slow" advClick="0" advTm="19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Tutkimusryhmän</a:t>
            </a:r>
            <a:r>
              <a:rPr lang="en-US" dirty="0" smtClean="0"/>
              <a:t> </a:t>
            </a:r>
            <a:r>
              <a:rPr lang="en-US" dirty="0" err="1" smtClean="0"/>
              <a:t>tavoite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Tutkimuksen</a:t>
            </a:r>
            <a:r>
              <a:rPr lang="en-US" dirty="0" smtClean="0"/>
              <a:t> ja </a:t>
            </a:r>
            <a:r>
              <a:rPr lang="en-US" dirty="0" err="1" smtClean="0"/>
              <a:t>koulun</a:t>
            </a:r>
            <a:r>
              <a:rPr lang="en-US" dirty="0" smtClean="0"/>
              <a:t> </a:t>
            </a:r>
            <a:r>
              <a:rPr lang="en-US" dirty="0" err="1" smtClean="0"/>
              <a:t>kehittämistyön</a:t>
            </a:r>
            <a:r>
              <a:rPr lang="en-US" dirty="0" smtClean="0"/>
              <a:t> </a:t>
            </a:r>
            <a:r>
              <a:rPr lang="en-US" dirty="0" err="1" smtClean="0"/>
              <a:t>yhdistäminen</a:t>
            </a:r>
            <a:r>
              <a:rPr lang="en-US" dirty="0" smtClean="0"/>
              <a:t> </a:t>
            </a:r>
            <a:r>
              <a:rPr lang="en-US" dirty="0" err="1" smtClean="0"/>
              <a:t>koulun</a:t>
            </a:r>
            <a:r>
              <a:rPr lang="en-US" dirty="0" smtClean="0"/>
              <a:t> </a:t>
            </a:r>
            <a:r>
              <a:rPr lang="en-US" dirty="0" err="1" smtClean="0"/>
              <a:t>arkea</a:t>
            </a:r>
            <a:r>
              <a:rPr lang="en-US" dirty="0" smtClean="0"/>
              <a:t> </a:t>
            </a:r>
            <a:r>
              <a:rPr lang="en-US" dirty="0" err="1" smtClean="0"/>
              <a:t>palvelevalla</a:t>
            </a:r>
            <a:r>
              <a:rPr lang="en-US" dirty="0" smtClean="0"/>
              <a:t> </a:t>
            </a:r>
            <a:r>
              <a:rPr lang="en-US" dirty="0" err="1" smtClean="0"/>
              <a:t>tavalla</a:t>
            </a:r>
            <a:r>
              <a:rPr lang="en-US" dirty="0" smtClean="0"/>
              <a:t> – </a:t>
            </a:r>
            <a:r>
              <a:rPr lang="en-US" dirty="0" err="1" smtClean="0"/>
              <a:t>tutkimus</a:t>
            </a:r>
            <a:r>
              <a:rPr lang="en-US" dirty="0" smtClean="0"/>
              <a:t> </a:t>
            </a:r>
            <a:r>
              <a:rPr lang="en-US" dirty="0" err="1" smtClean="0"/>
              <a:t>kehittämisen</a:t>
            </a:r>
            <a:r>
              <a:rPr lang="en-US" dirty="0" smtClean="0"/>
              <a:t> </a:t>
            </a:r>
            <a:r>
              <a:rPr lang="en-US" dirty="0" err="1" smtClean="0"/>
              <a:t>tukena</a:t>
            </a:r>
            <a:endParaRPr lang="en-US" dirty="0" smtClean="0"/>
          </a:p>
          <a:p>
            <a:r>
              <a:rPr lang="en-US" dirty="0" err="1" smtClean="0"/>
              <a:t>Tuottaa</a:t>
            </a:r>
            <a:r>
              <a:rPr lang="en-US" dirty="0" smtClean="0"/>
              <a:t> </a:t>
            </a:r>
            <a:r>
              <a:rPr lang="en-US" dirty="0" err="1" smtClean="0"/>
              <a:t>kouluille</a:t>
            </a:r>
            <a:r>
              <a:rPr lang="en-US" dirty="0" smtClean="0"/>
              <a:t> </a:t>
            </a:r>
            <a:r>
              <a:rPr lang="en-US" dirty="0" err="1" smtClean="0"/>
              <a:t>osallisuuden</a:t>
            </a:r>
            <a:r>
              <a:rPr lang="en-US" dirty="0" smtClean="0"/>
              <a:t> ja </a:t>
            </a:r>
            <a:r>
              <a:rPr lang="en-US" dirty="0" err="1" smtClean="0"/>
              <a:t>inklusiivisuuden</a:t>
            </a:r>
            <a:r>
              <a:rPr lang="en-US" dirty="0" smtClean="0"/>
              <a:t> </a:t>
            </a:r>
            <a:r>
              <a:rPr lang="en-US" dirty="0" err="1" smtClean="0"/>
              <a:t>kokemuksia</a:t>
            </a:r>
            <a:r>
              <a:rPr lang="en-US" dirty="0" smtClean="0"/>
              <a:t> </a:t>
            </a:r>
            <a:r>
              <a:rPr lang="en-US" dirty="0" err="1" smtClean="0"/>
              <a:t>jäsentävää</a:t>
            </a:r>
            <a:r>
              <a:rPr lang="en-US" dirty="0" smtClean="0"/>
              <a:t> </a:t>
            </a:r>
            <a:r>
              <a:rPr lang="en-US" dirty="0" err="1" smtClean="0"/>
              <a:t>mittaria</a:t>
            </a:r>
            <a:r>
              <a:rPr lang="en-US" dirty="0" smtClean="0"/>
              <a:t> (</a:t>
            </a:r>
            <a:r>
              <a:rPr lang="en-US" dirty="0" err="1" smtClean="0"/>
              <a:t>kyselylomaketta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dirty="0" err="1" smtClean="0"/>
              <a:t>hyödyntävä</a:t>
            </a:r>
            <a:r>
              <a:rPr lang="en-US" dirty="0" smtClean="0"/>
              <a:t> </a:t>
            </a:r>
            <a:r>
              <a:rPr lang="en-US" dirty="0" err="1" smtClean="0"/>
              <a:t>työkalu</a:t>
            </a:r>
            <a:r>
              <a:rPr lang="en-US" dirty="0" smtClean="0"/>
              <a:t> </a:t>
            </a:r>
            <a:r>
              <a:rPr lang="en-US" dirty="0" err="1" smtClean="0"/>
              <a:t>koulun</a:t>
            </a:r>
            <a:r>
              <a:rPr lang="en-US" dirty="0" smtClean="0"/>
              <a:t> </a:t>
            </a:r>
            <a:r>
              <a:rPr lang="en-US" dirty="0" err="1" smtClean="0"/>
              <a:t>oman</a:t>
            </a:r>
            <a:r>
              <a:rPr lang="en-US" dirty="0" smtClean="0"/>
              <a:t> </a:t>
            </a:r>
            <a:r>
              <a:rPr lang="en-US" dirty="0" err="1" smtClean="0"/>
              <a:t>toiminnan</a:t>
            </a:r>
            <a:r>
              <a:rPr lang="en-US" dirty="0" smtClean="0"/>
              <a:t> </a:t>
            </a:r>
            <a:r>
              <a:rPr lang="en-US" dirty="0" err="1" smtClean="0"/>
              <a:t>arviointiin</a:t>
            </a:r>
            <a:r>
              <a:rPr lang="en-US" dirty="0" smtClean="0"/>
              <a:t> ja </a:t>
            </a:r>
            <a:r>
              <a:rPr lang="en-US" dirty="0" err="1" smtClean="0"/>
              <a:t>kehittämiseen</a:t>
            </a:r>
            <a:r>
              <a:rPr lang="en-US" dirty="0" smtClean="0"/>
              <a:t> </a:t>
            </a:r>
            <a:r>
              <a:rPr lang="en-US" dirty="0" err="1" smtClean="0"/>
              <a:t>sekä</a:t>
            </a:r>
            <a:r>
              <a:rPr lang="en-US" dirty="0" smtClean="0"/>
              <a:t> </a:t>
            </a:r>
            <a:r>
              <a:rPr lang="en-US" dirty="0" err="1" smtClean="0"/>
              <a:t>testata</a:t>
            </a:r>
            <a:r>
              <a:rPr lang="en-US" dirty="0" smtClean="0"/>
              <a:t> </a:t>
            </a:r>
            <a:r>
              <a:rPr lang="en-US" dirty="0" err="1" smtClean="0"/>
              <a:t>mittarin</a:t>
            </a:r>
            <a:r>
              <a:rPr lang="en-US" dirty="0" smtClean="0"/>
              <a:t> </a:t>
            </a:r>
            <a:r>
              <a:rPr lang="en-US" dirty="0" err="1" smtClean="0"/>
              <a:t>toimivuutta</a:t>
            </a:r>
            <a:r>
              <a:rPr lang="en-US" dirty="0" smtClean="0"/>
              <a:t> </a:t>
            </a:r>
            <a:r>
              <a:rPr lang="en-US" dirty="0" err="1" smtClean="0"/>
              <a:t>tieteellisesti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Mittarista</a:t>
            </a:r>
            <a:r>
              <a:rPr lang="en-US" dirty="0" smtClean="0"/>
              <a:t> </a:t>
            </a:r>
            <a:r>
              <a:rPr lang="en-US" dirty="0" err="1" smtClean="0"/>
              <a:t>tulee</a:t>
            </a:r>
            <a:r>
              <a:rPr lang="en-US" dirty="0" smtClean="0"/>
              <a:t> </a:t>
            </a:r>
            <a:r>
              <a:rPr lang="en-US" dirty="0" err="1" smtClean="0"/>
              <a:t>ilmainen</a:t>
            </a:r>
            <a:r>
              <a:rPr lang="en-US" dirty="0" smtClean="0"/>
              <a:t>, </a:t>
            </a:r>
            <a:r>
              <a:rPr lang="en-US" dirty="0" err="1" smtClean="0"/>
              <a:t>avoin</a:t>
            </a:r>
            <a:r>
              <a:rPr lang="en-US" dirty="0" smtClean="0"/>
              <a:t> ja </a:t>
            </a:r>
            <a:r>
              <a:rPr lang="en-US" dirty="0" err="1" smtClean="0"/>
              <a:t>helposti</a:t>
            </a:r>
            <a:r>
              <a:rPr lang="en-US" dirty="0" smtClean="0"/>
              <a:t> </a:t>
            </a:r>
            <a:r>
              <a:rPr lang="en-US" dirty="0" err="1" smtClean="0"/>
              <a:t>käsiteltävä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Mittari</a:t>
            </a:r>
            <a:r>
              <a:rPr lang="en-US" dirty="0" smtClean="0"/>
              <a:t> </a:t>
            </a:r>
            <a:r>
              <a:rPr lang="en-US" dirty="0" err="1" smtClean="0"/>
              <a:t>perustuu</a:t>
            </a:r>
            <a:r>
              <a:rPr lang="en-US" dirty="0" smtClean="0"/>
              <a:t> </a:t>
            </a:r>
            <a:r>
              <a:rPr lang="en-US" dirty="0" err="1" smtClean="0"/>
              <a:t>oppilaiden</a:t>
            </a:r>
            <a:r>
              <a:rPr lang="en-US" dirty="0" smtClean="0"/>
              <a:t> </a:t>
            </a:r>
            <a:r>
              <a:rPr lang="en-US" dirty="0" err="1" smtClean="0"/>
              <a:t>kokemukseen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err="1"/>
              <a:t>M</a:t>
            </a:r>
            <a:r>
              <a:rPr lang="en-US" dirty="0" err="1" smtClean="0"/>
              <a:t>ukaan</a:t>
            </a:r>
            <a:r>
              <a:rPr lang="en-US" dirty="0" smtClean="0"/>
              <a:t> </a:t>
            </a:r>
            <a:r>
              <a:rPr lang="en-US" dirty="0" err="1" smtClean="0"/>
              <a:t>voidaan</a:t>
            </a:r>
            <a:r>
              <a:rPr lang="en-US" dirty="0" smtClean="0"/>
              <a:t> </a:t>
            </a:r>
            <a:r>
              <a:rPr lang="en-US" dirty="0" err="1" smtClean="0"/>
              <a:t>ottaa</a:t>
            </a:r>
            <a:r>
              <a:rPr lang="en-US" dirty="0" smtClean="0"/>
              <a:t> </a:t>
            </a:r>
            <a:r>
              <a:rPr lang="en-US" dirty="0" err="1" smtClean="0"/>
              <a:t>myös</a:t>
            </a:r>
            <a:r>
              <a:rPr lang="en-US" dirty="0" smtClean="0"/>
              <a:t> </a:t>
            </a:r>
            <a:r>
              <a:rPr lang="en-US" dirty="0" err="1" smtClean="0"/>
              <a:t>vanhempien</a:t>
            </a:r>
            <a:r>
              <a:rPr lang="en-US" dirty="0" smtClean="0"/>
              <a:t> ja/tai </a:t>
            </a:r>
            <a:r>
              <a:rPr lang="en-US" dirty="0" err="1" smtClean="0"/>
              <a:t>koulun</a:t>
            </a:r>
            <a:r>
              <a:rPr lang="en-US" dirty="0" smtClean="0"/>
              <a:t> </a:t>
            </a:r>
            <a:r>
              <a:rPr lang="en-US" dirty="0" err="1" smtClean="0"/>
              <a:t>henkilökunnan</a:t>
            </a:r>
            <a:r>
              <a:rPr lang="en-US" dirty="0" smtClean="0"/>
              <a:t> </a:t>
            </a:r>
            <a:r>
              <a:rPr lang="en-US" dirty="0" err="1" smtClean="0"/>
              <a:t>näkemys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Mittarin</a:t>
            </a:r>
            <a:r>
              <a:rPr lang="en-US" dirty="0" smtClean="0"/>
              <a:t> </a:t>
            </a:r>
            <a:r>
              <a:rPr lang="en-US" dirty="0" err="1" smtClean="0"/>
              <a:t>kysymykset</a:t>
            </a:r>
            <a:r>
              <a:rPr lang="en-US" dirty="0" smtClean="0"/>
              <a:t> </a:t>
            </a:r>
            <a:r>
              <a:rPr lang="en-US" dirty="0" err="1" smtClean="0"/>
              <a:t>ovat</a:t>
            </a:r>
            <a:r>
              <a:rPr lang="en-US" dirty="0" smtClean="0"/>
              <a:t> </a:t>
            </a:r>
            <a:r>
              <a:rPr lang="en-US" dirty="0" err="1" smtClean="0"/>
              <a:t>luonteeltaan</a:t>
            </a:r>
            <a:r>
              <a:rPr lang="en-US" dirty="0" smtClean="0"/>
              <a:t> </a:t>
            </a:r>
            <a:r>
              <a:rPr lang="en-US" dirty="0" err="1" smtClean="0"/>
              <a:t>selkeitä</a:t>
            </a:r>
            <a:r>
              <a:rPr lang="en-US" dirty="0"/>
              <a:t> </a:t>
            </a:r>
            <a:r>
              <a:rPr lang="en-US" dirty="0" smtClean="0"/>
              <a:t>ja </a:t>
            </a:r>
            <a:r>
              <a:rPr lang="en-US" dirty="0" err="1" smtClean="0"/>
              <a:t>oppilaan</a:t>
            </a:r>
            <a:r>
              <a:rPr lang="en-US" dirty="0" smtClean="0"/>
              <a:t> </a:t>
            </a:r>
            <a:r>
              <a:rPr lang="en-US" dirty="0" err="1" smtClean="0"/>
              <a:t>näkökulmasta</a:t>
            </a:r>
            <a:r>
              <a:rPr lang="en-US" dirty="0" smtClean="0"/>
              <a:t> </a:t>
            </a:r>
            <a:r>
              <a:rPr lang="en-US" dirty="0" err="1" smtClean="0"/>
              <a:t>ymmärrettäviä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Osallistumisen</a:t>
            </a:r>
            <a:r>
              <a:rPr lang="en-US" dirty="0" smtClean="0"/>
              <a:t> </a:t>
            </a:r>
            <a:r>
              <a:rPr lang="en-US" dirty="0" err="1" smtClean="0"/>
              <a:t>yksilökohtainen</a:t>
            </a:r>
            <a:r>
              <a:rPr lang="en-US" dirty="0" smtClean="0"/>
              <a:t> </a:t>
            </a:r>
            <a:r>
              <a:rPr lang="en-US" dirty="0" err="1" smtClean="0"/>
              <a:t>vapaaehtoisuus</a:t>
            </a:r>
            <a:endParaRPr lang="fi-FI" dirty="0"/>
          </a:p>
        </p:txBody>
      </p:sp>
      <p:pic>
        <p:nvPicPr>
          <p:cNvPr id="18" name="tmpEA4D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59.22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1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8610"/>
    </mc:Choice>
    <mc:Fallback xmlns="">
      <p:transition spd="slow" advClick="0" advTm="7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Mittari</a:t>
            </a:r>
            <a:r>
              <a:rPr lang="en-US" dirty="0" smtClean="0"/>
              <a:t> PIQ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Mittari</a:t>
            </a:r>
            <a:r>
              <a:rPr lang="en-US" dirty="0" smtClean="0"/>
              <a:t> </a:t>
            </a:r>
            <a:r>
              <a:rPr lang="en-US" dirty="0" err="1" smtClean="0"/>
              <a:t>perustuu</a:t>
            </a:r>
            <a:r>
              <a:rPr lang="en-US" dirty="0" smtClean="0"/>
              <a:t> </a:t>
            </a:r>
            <a:r>
              <a:rPr lang="en-US" dirty="0" err="1" smtClean="0"/>
              <a:t>aina</a:t>
            </a:r>
            <a:r>
              <a:rPr lang="en-US" dirty="0" smtClean="0"/>
              <a:t> </a:t>
            </a:r>
            <a:r>
              <a:rPr lang="en-US" dirty="0" err="1" smtClean="0"/>
              <a:t>yksittäisen</a:t>
            </a:r>
            <a:r>
              <a:rPr lang="en-US" dirty="0" smtClean="0"/>
              <a:t> </a:t>
            </a:r>
            <a:r>
              <a:rPr lang="en-US" dirty="0" err="1" smtClean="0"/>
              <a:t>oppilaan</a:t>
            </a:r>
            <a:r>
              <a:rPr lang="en-US" dirty="0" smtClean="0"/>
              <a:t> </a:t>
            </a:r>
            <a:r>
              <a:rPr lang="en-US" dirty="0" err="1" smtClean="0"/>
              <a:t>henkilökohtaiseen</a:t>
            </a:r>
            <a:r>
              <a:rPr lang="en-US" dirty="0" smtClean="0"/>
              <a:t> ja </a:t>
            </a:r>
            <a:r>
              <a:rPr lang="en-US" dirty="0" err="1" smtClean="0"/>
              <a:t>senhetkiseen</a:t>
            </a:r>
            <a:r>
              <a:rPr lang="en-US" dirty="0" smtClean="0"/>
              <a:t> </a:t>
            </a:r>
            <a:r>
              <a:rPr lang="en-US" dirty="0" err="1" smtClean="0"/>
              <a:t>kokemukseen</a:t>
            </a:r>
            <a:r>
              <a:rPr lang="en-US" dirty="0" smtClean="0"/>
              <a:t>. </a:t>
            </a:r>
            <a:r>
              <a:rPr lang="en-US" dirty="0" err="1" smtClean="0"/>
              <a:t>Oppilaan</a:t>
            </a:r>
            <a:r>
              <a:rPr lang="en-US" dirty="0" smtClean="0"/>
              <a:t> </a:t>
            </a:r>
            <a:r>
              <a:rPr lang="en-US" dirty="0" err="1" smtClean="0"/>
              <a:t>kokemusta</a:t>
            </a:r>
            <a:r>
              <a:rPr lang="en-US" dirty="0" smtClean="0"/>
              <a:t> </a:t>
            </a:r>
            <a:r>
              <a:rPr lang="en-US" dirty="0" err="1" smtClean="0"/>
              <a:t>voivat</a:t>
            </a:r>
            <a:r>
              <a:rPr lang="en-US" dirty="0" smtClean="0"/>
              <a:t> – </a:t>
            </a:r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niin</a:t>
            </a:r>
            <a:r>
              <a:rPr lang="en-US" dirty="0" smtClean="0"/>
              <a:t> </a:t>
            </a:r>
            <a:r>
              <a:rPr lang="en-US" dirty="0" err="1" smtClean="0"/>
              <a:t>halutaan</a:t>
            </a:r>
            <a:r>
              <a:rPr lang="en-US" dirty="0" smtClean="0"/>
              <a:t> – </a:t>
            </a:r>
            <a:r>
              <a:rPr lang="en-US" dirty="0" err="1" smtClean="0"/>
              <a:t>arvioida</a:t>
            </a:r>
            <a:r>
              <a:rPr lang="en-US" dirty="0" smtClean="0"/>
              <a:t> </a:t>
            </a:r>
            <a:r>
              <a:rPr lang="en-US" dirty="0" err="1" smtClean="0"/>
              <a:t>myös</a:t>
            </a:r>
            <a:r>
              <a:rPr lang="en-US" dirty="0" smtClean="0"/>
              <a:t> </a:t>
            </a:r>
            <a:r>
              <a:rPr lang="en-US" dirty="0" err="1" smtClean="0"/>
              <a:t>vanhemmat</a:t>
            </a:r>
            <a:r>
              <a:rPr lang="en-US" dirty="0" smtClean="0"/>
              <a:t> ja </a:t>
            </a:r>
            <a:r>
              <a:rPr lang="en-US" dirty="0" err="1" smtClean="0"/>
              <a:t>koulun</a:t>
            </a:r>
            <a:r>
              <a:rPr lang="en-US" dirty="0" smtClean="0"/>
              <a:t> </a:t>
            </a:r>
            <a:r>
              <a:rPr lang="en-US" dirty="0" err="1" smtClean="0"/>
              <a:t>henkilökunta</a:t>
            </a:r>
            <a:r>
              <a:rPr lang="en-US" dirty="0" smtClean="0"/>
              <a:t>. </a:t>
            </a:r>
            <a:r>
              <a:rPr lang="en-US" dirty="0" err="1" smtClean="0"/>
              <a:t>Eri</a:t>
            </a:r>
            <a:r>
              <a:rPr lang="en-US" dirty="0" smtClean="0"/>
              <a:t> </a:t>
            </a:r>
            <a:r>
              <a:rPr lang="en-US" dirty="0" err="1" smtClean="0"/>
              <a:t>toimijoiden</a:t>
            </a:r>
            <a:r>
              <a:rPr lang="en-US" dirty="0" smtClean="0"/>
              <a:t> (</a:t>
            </a:r>
            <a:r>
              <a:rPr lang="en-US" dirty="0" err="1" smtClean="0"/>
              <a:t>oppilas</a:t>
            </a:r>
            <a:r>
              <a:rPr lang="en-US" dirty="0" smtClean="0"/>
              <a:t>, </a:t>
            </a:r>
            <a:r>
              <a:rPr lang="en-US" dirty="0" err="1" smtClean="0"/>
              <a:t>vanhemmat</a:t>
            </a:r>
            <a:r>
              <a:rPr lang="en-US" dirty="0" smtClean="0"/>
              <a:t> &amp; </a:t>
            </a:r>
            <a:r>
              <a:rPr lang="en-US" dirty="0" err="1" smtClean="0"/>
              <a:t>henkilöstö</a:t>
            </a:r>
            <a:r>
              <a:rPr lang="en-US" dirty="0" smtClean="0"/>
              <a:t>) </a:t>
            </a:r>
            <a:r>
              <a:rPr lang="en-US" dirty="0" err="1" smtClean="0"/>
              <a:t>käsitysten</a:t>
            </a:r>
            <a:r>
              <a:rPr lang="en-US" dirty="0" smtClean="0"/>
              <a:t> </a:t>
            </a:r>
            <a:r>
              <a:rPr lang="en-US" dirty="0" err="1" smtClean="0"/>
              <a:t>oppilaskohtaista</a:t>
            </a:r>
            <a:r>
              <a:rPr lang="en-US" dirty="0" smtClean="0"/>
              <a:t> </a:t>
            </a:r>
            <a:r>
              <a:rPr lang="en-US" dirty="0" err="1" smtClean="0"/>
              <a:t>yhteneväisyyttä</a:t>
            </a:r>
            <a:r>
              <a:rPr lang="en-US" dirty="0" smtClean="0"/>
              <a:t> tai </a:t>
            </a:r>
            <a:r>
              <a:rPr lang="en-US" dirty="0" err="1" smtClean="0"/>
              <a:t>eroavuutta</a:t>
            </a:r>
            <a:r>
              <a:rPr lang="en-US" dirty="0" smtClean="0"/>
              <a:t> </a:t>
            </a:r>
            <a:r>
              <a:rPr lang="en-US" dirty="0" err="1" smtClean="0"/>
              <a:t>voidaan</a:t>
            </a:r>
            <a:r>
              <a:rPr lang="en-US" dirty="0" smtClean="0"/>
              <a:t> </a:t>
            </a:r>
            <a:r>
              <a:rPr lang="en-US" dirty="0" err="1" smtClean="0"/>
              <a:t>mitata</a:t>
            </a:r>
            <a:r>
              <a:rPr lang="en-US" dirty="0" smtClean="0"/>
              <a:t>.</a:t>
            </a:r>
            <a:endParaRPr lang="fi-FI" dirty="0" smtClean="0"/>
          </a:p>
          <a:p>
            <a:r>
              <a:rPr lang="en-US" dirty="0" err="1" smtClean="0"/>
              <a:t>Pedagoginen</a:t>
            </a:r>
            <a:r>
              <a:rPr lang="en-US" dirty="0" smtClean="0"/>
              <a:t> </a:t>
            </a:r>
            <a:r>
              <a:rPr lang="en-US" dirty="0" err="1" smtClean="0"/>
              <a:t>näkökulma</a:t>
            </a:r>
            <a:r>
              <a:rPr lang="en-US" dirty="0" smtClean="0"/>
              <a:t> </a:t>
            </a:r>
            <a:r>
              <a:rPr lang="en-US" dirty="0" err="1" smtClean="0"/>
              <a:t>inklusiiviseen</a:t>
            </a:r>
            <a:r>
              <a:rPr lang="en-US" dirty="0" smtClean="0"/>
              <a:t> </a:t>
            </a:r>
            <a:r>
              <a:rPr lang="en-US" dirty="0" err="1" smtClean="0"/>
              <a:t>kouluarkeen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Toistaiseksi</a:t>
            </a:r>
            <a:r>
              <a:rPr lang="en-US" dirty="0" smtClean="0"/>
              <a:t> </a:t>
            </a:r>
            <a:r>
              <a:rPr lang="en-US" dirty="0" err="1" smtClean="0"/>
              <a:t>mittarin</a:t>
            </a:r>
            <a:r>
              <a:rPr lang="en-US" dirty="0" smtClean="0"/>
              <a:t> </a:t>
            </a:r>
            <a:r>
              <a:rPr lang="en-US" dirty="0" err="1" smtClean="0"/>
              <a:t>kohderyhmänä</a:t>
            </a:r>
            <a:r>
              <a:rPr lang="en-US" dirty="0" smtClean="0"/>
              <a:t> </a:t>
            </a:r>
            <a:r>
              <a:rPr lang="en-US" dirty="0" err="1" smtClean="0"/>
              <a:t>ovat</a:t>
            </a:r>
            <a:r>
              <a:rPr lang="en-US" dirty="0" smtClean="0"/>
              <a:t> 3.-6. </a:t>
            </a:r>
            <a:r>
              <a:rPr lang="en-US" dirty="0" err="1" smtClean="0"/>
              <a:t>luokkalaiset</a:t>
            </a:r>
            <a:r>
              <a:rPr lang="en-US" dirty="0" smtClean="0"/>
              <a:t>. </a:t>
            </a:r>
            <a:r>
              <a:rPr lang="fi-FI" dirty="0" smtClean="0"/>
              <a:t>Avustettu vastaaminen on mahdollista - se tulee merkitä lomakkeeseen. (Esim. koulunkäyntikielen tai lukutaidon tuottama rajoite)</a:t>
            </a:r>
          </a:p>
          <a:p>
            <a:r>
              <a:rPr lang="fi-FI" dirty="0" smtClean="0"/>
              <a:t>Mittarissa on 12 väittämää, joihin oppilas reagoi 4-portaisella asteikolla. </a:t>
            </a:r>
          </a:p>
          <a:p>
            <a:r>
              <a:rPr lang="en-US" dirty="0" err="1" smtClean="0"/>
              <a:t>Väittämillä</a:t>
            </a:r>
            <a:r>
              <a:rPr lang="en-US" dirty="0" smtClean="0"/>
              <a:t> on </a:t>
            </a:r>
            <a:r>
              <a:rPr lang="en-US" dirty="0" err="1" smtClean="0"/>
              <a:t>kolme</a:t>
            </a:r>
            <a:r>
              <a:rPr lang="en-US" dirty="0" smtClean="0"/>
              <a:t> </a:t>
            </a:r>
            <a:r>
              <a:rPr lang="en-US" dirty="0" err="1" smtClean="0"/>
              <a:t>ulottuvuutta</a:t>
            </a:r>
            <a:r>
              <a:rPr lang="en-US" dirty="0" smtClean="0"/>
              <a:t>: </a:t>
            </a:r>
            <a:r>
              <a:rPr lang="en-US" dirty="0" err="1" smtClean="0"/>
              <a:t>emotionaalinen</a:t>
            </a:r>
            <a:r>
              <a:rPr lang="en-US" dirty="0" smtClean="0"/>
              <a:t> </a:t>
            </a:r>
            <a:r>
              <a:rPr lang="en-US" dirty="0" err="1" smtClean="0"/>
              <a:t>inkluusio</a:t>
            </a:r>
            <a:r>
              <a:rPr lang="en-US" dirty="0" smtClean="0"/>
              <a:t>, </a:t>
            </a:r>
            <a:r>
              <a:rPr lang="en-US" dirty="0" err="1" smtClean="0"/>
              <a:t>sosiaalinen</a:t>
            </a:r>
            <a:r>
              <a:rPr lang="en-US" dirty="0" smtClean="0"/>
              <a:t> </a:t>
            </a:r>
            <a:r>
              <a:rPr lang="en-US" dirty="0" err="1" smtClean="0"/>
              <a:t>inkluusio</a:t>
            </a:r>
            <a:r>
              <a:rPr lang="en-US" dirty="0" smtClean="0"/>
              <a:t> ja </a:t>
            </a:r>
            <a:r>
              <a:rPr lang="en-US" dirty="0" err="1" smtClean="0"/>
              <a:t>oma</a:t>
            </a:r>
            <a:r>
              <a:rPr lang="en-US" dirty="0" smtClean="0"/>
              <a:t> </a:t>
            </a:r>
            <a:r>
              <a:rPr lang="en-US" dirty="0" err="1" smtClean="0"/>
              <a:t>käsitys</a:t>
            </a:r>
            <a:r>
              <a:rPr lang="en-US" dirty="0" smtClean="0"/>
              <a:t> </a:t>
            </a:r>
            <a:r>
              <a:rPr lang="en-US" dirty="0" err="1" smtClean="0"/>
              <a:t>akateemisesta</a:t>
            </a:r>
            <a:r>
              <a:rPr lang="en-US" dirty="0" smtClean="0"/>
              <a:t> </a:t>
            </a:r>
            <a:r>
              <a:rPr lang="en-US" dirty="0" err="1" smtClean="0"/>
              <a:t>suoriutumisesta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PIQ-Fi-</a:t>
            </a:r>
            <a:r>
              <a:rPr lang="en-US" dirty="0" err="1" smtClean="0"/>
              <a:t>ryhmä</a:t>
            </a:r>
            <a:r>
              <a:rPr lang="en-US" dirty="0" smtClean="0"/>
              <a:t> </a:t>
            </a:r>
            <a:r>
              <a:rPr lang="en-US" dirty="0" err="1" smtClean="0"/>
              <a:t>työskentelee</a:t>
            </a:r>
            <a:r>
              <a:rPr lang="en-US" dirty="0" smtClean="0"/>
              <a:t> </a:t>
            </a:r>
            <a:r>
              <a:rPr lang="en-US" dirty="0" err="1" smtClean="0"/>
              <a:t>tiiviissä</a:t>
            </a:r>
            <a:r>
              <a:rPr lang="en-US" dirty="0" smtClean="0"/>
              <a:t> </a:t>
            </a:r>
            <a:r>
              <a:rPr lang="en-US" dirty="0" err="1" smtClean="0"/>
              <a:t>yhteistyössä</a:t>
            </a:r>
            <a:r>
              <a:rPr lang="en-US" dirty="0" smtClean="0"/>
              <a:t> </a:t>
            </a:r>
            <a:r>
              <a:rPr lang="en-US" dirty="0" err="1" smtClean="0"/>
              <a:t>alkuperäisen</a:t>
            </a:r>
            <a:r>
              <a:rPr lang="en-US" dirty="0" smtClean="0"/>
              <a:t> PIQ-</a:t>
            </a:r>
            <a:r>
              <a:rPr lang="en-US" dirty="0" err="1" smtClean="0"/>
              <a:t>mittaria</a:t>
            </a:r>
            <a:r>
              <a:rPr lang="en-US" dirty="0" smtClean="0"/>
              <a:t> </a:t>
            </a:r>
            <a:r>
              <a:rPr lang="en-US" dirty="0" err="1" smtClean="0"/>
              <a:t>kehittäneen</a:t>
            </a:r>
            <a:r>
              <a:rPr lang="en-US" dirty="0" smtClean="0"/>
              <a:t> </a:t>
            </a:r>
            <a:r>
              <a:rPr lang="en-US" dirty="0" err="1" smtClean="0"/>
              <a:t>sveitsiläis-saksalaisen</a:t>
            </a:r>
            <a:r>
              <a:rPr lang="en-US" dirty="0" smtClean="0"/>
              <a:t> </a:t>
            </a:r>
            <a:r>
              <a:rPr lang="en-US" dirty="0" err="1" smtClean="0"/>
              <a:t>työryhmän</a:t>
            </a:r>
            <a:r>
              <a:rPr lang="en-US" dirty="0" smtClean="0"/>
              <a:t> </a:t>
            </a:r>
            <a:r>
              <a:rPr lang="en-US" dirty="0" err="1" smtClean="0"/>
              <a:t>kanssa</a:t>
            </a:r>
            <a:r>
              <a:rPr lang="en-US" dirty="0" smtClean="0"/>
              <a:t>. </a:t>
            </a:r>
          </a:p>
        </p:txBody>
      </p:sp>
      <p:pic>
        <p:nvPicPr>
          <p:cNvPr id="7" name="tmpEF63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7.533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49"/>
    </mc:Choice>
    <mc:Fallback xmlns="">
      <p:transition spd="slow" advTm="8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tmp3CAF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7"/>
    </mc:Choice>
    <mc:Fallback xmlns="">
      <p:transition spd="slow" advTm="23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Mittarin</a:t>
            </a:r>
            <a:r>
              <a:rPr lang="en-US" dirty="0" smtClean="0"/>
              <a:t> </a:t>
            </a:r>
            <a:r>
              <a:rPr lang="en-US" dirty="0" err="1" smtClean="0"/>
              <a:t>tieteellinen</a:t>
            </a:r>
            <a:r>
              <a:rPr lang="en-US" dirty="0" smtClean="0"/>
              <a:t> </a:t>
            </a:r>
            <a:r>
              <a:rPr lang="en-US" dirty="0" err="1" smtClean="0"/>
              <a:t>perustelu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PIQ on </a:t>
            </a:r>
            <a:r>
              <a:rPr lang="en-US" dirty="0" err="1" smtClean="0"/>
              <a:t>kehitetty</a:t>
            </a:r>
            <a:r>
              <a:rPr lang="en-US" dirty="0" smtClean="0"/>
              <a:t> </a:t>
            </a:r>
            <a:r>
              <a:rPr lang="en-US" dirty="0" err="1" smtClean="0"/>
              <a:t>Haeberlin</a:t>
            </a:r>
            <a:r>
              <a:rPr lang="en-US" dirty="0" smtClean="0"/>
              <a:t> </a:t>
            </a:r>
            <a:r>
              <a:rPr lang="en-US" dirty="0" err="1" smtClean="0"/>
              <a:t>tutkimusryhmän</a:t>
            </a:r>
            <a:r>
              <a:rPr lang="en-US" dirty="0" smtClean="0"/>
              <a:t> 1980-1990-luvuilla </a:t>
            </a:r>
            <a:r>
              <a:rPr lang="en-US" dirty="0" err="1" smtClean="0"/>
              <a:t>kehittämän</a:t>
            </a:r>
            <a:r>
              <a:rPr lang="en-US" dirty="0" smtClean="0"/>
              <a:t> 45-kohtaisen </a:t>
            </a:r>
            <a:r>
              <a:rPr lang="en-US" dirty="0" err="1" smtClean="0"/>
              <a:t>mittarin</a:t>
            </a:r>
            <a:r>
              <a:rPr lang="en-US" dirty="0" smtClean="0"/>
              <a:t> </a:t>
            </a:r>
            <a:r>
              <a:rPr lang="en-US" dirty="0" err="1" smtClean="0"/>
              <a:t>pohjalta</a:t>
            </a:r>
            <a:r>
              <a:rPr lang="en-US" dirty="0" smtClean="0"/>
              <a:t>. (</a:t>
            </a:r>
            <a:r>
              <a:rPr lang="en-US" dirty="0" err="1" smtClean="0"/>
              <a:t>Venetz</a:t>
            </a:r>
            <a:r>
              <a:rPr lang="en-US" dirty="0" smtClean="0"/>
              <a:t>, </a:t>
            </a:r>
            <a:r>
              <a:rPr lang="en-US" dirty="0" err="1" smtClean="0"/>
              <a:t>Zurbriggen</a:t>
            </a:r>
            <a:r>
              <a:rPr lang="en-US" dirty="0" smtClean="0"/>
              <a:t> &amp; Eckhart 2014)</a:t>
            </a:r>
          </a:p>
          <a:p>
            <a:r>
              <a:rPr lang="en-US" dirty="0" err="1" smtClean="0"/>
              <a:t>Mittarin</a:t>
            </a:r>
            <a:r>
              <a:rPr lang="en-US" dirty="0" smtClean="0"/>
              <a:t> </a:t>
            </a:r>
            <a:r>
              <a:rPr lang="en-US" dirty="0" err="1" smtClean="0"/>
              <a:t>saksankieleinen</a:t>
            </a:r>
            <a:r>
              <a:rPr lang="en-US" dirty="0" smtClean="0"/>
              <a:t> </a:t>
            </a:r>
            <a:r>
              <a:rPr lang="en-US" dirty="0" err="1" smtClean="0"/>
              <a:t>validointi</a:t>
            </a:r>
            <a:r>
              <a:rPr lang="en-US" dirty="0" smtClean="0"/>
              <a:t> on </a:t>
            </a:r>
            <a:r>
              <a:rPr lang="en-US" dirty="0" err="1" smtClean="0"/>
              <a:t>tuore</a:t>
            </a:r>
            <a:r>
              <a:rPr lang="en-US" dirty="0" smtClean="0"/>
              <a:t> (</a:t>
            </a:r>
            <a:r>
              <a:rPr lang="en-US" dirty="0" err="1" smtClean="0"/>
              <a:t>Venetz</a:t>
            </a:r>
            <a:r>
              <a:rPr lang="en-US" dirty="0" smtClean="0"/>
              <a:t> </a:t>
            </a:r>
            <a:r>
              <a:rPr lang="en-US" dirty="0" err="1" smtClean="0"/>
              <a:t>ym</a:t>
            </a:r>
            <a:r>
              <a:rPr lang="en-US" dirty="0" smtClean="0"/>
              <a:t>. 2014; </a:t>
            </a:r>
            <a:r>
              <a:rPr lang="en-US" dirty="0" err="1" smtClean="0"/>
              <a:t>Zurbriggen</a:t>
            </a:r>
            <a:r>
              <a:rPr lang="en-US" dirty="0" smtClean="0"/>
              <a:t> </a:t>
            </a:r>
            <a:r>
              <a:rPr lang="en-US" dirty="0" err="1" smtClean="0"/>
              <a:t>ym</a:t>
            </a:r>
            <a:r>
              <a:rPr lang="en-US" dirty="0" smtClean="0"/>
              <a:t>. 2017).</a:t>
            </a:r>
          </a:p>
          <a:p>
            <a:r>
              <a:rPr lang="en-US" dirty="0" err="1" smtClean="0"/>
              <a:t>Teija</a:t>
            </a:r>
            <a:r>
              <a:rPr lang="en-US" dirty="0" smtClean="0"/>
              <a:t> </a:t>
            </a:r>
            <a:r>
              <a:rPr lang="en-US" dirty="0" err="1" smtClean="0"/>
              <a:t>Koskela</a:t>
            </a:r>
            <a:r>
              <a:rPr lang="en-US" dirty="0" smtClean="0"/>
              <a:t> on </a:t>
            </a:r>
            <a:r>
              <a:rPr lang="en-US" dirty="0" err="1" smtClean="0"/>
              <a:t>kääntänyt</a:t>
            </a:r>
            <a:r>
              <a:rPr lang="en-US" dirty="0" smtClean="0"/>
              <a:t> </a:t>
            </a:r>
            <a:r>
              <a:rPr lang="en-US" dirty="0" err="1" smtClean="0"/>
              <a:t>mittarin</a:t>
            </a:r>
            <a:r>
              <a:rPr lang="en-US" dirty="0" smtClean="0"/>
              <a:t> </a:t>
            </a:r>
            <a:r>
              <a:rPr lang="en-US" dirty="0" err="1" smtClean="0"/>
              <a:t>suomeksi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saksa-suomi</a:t>
            </a:r>
            <a:r>
              <a:rPr lang="en-US" dirty="0" smtClean="0"/>
              <a:t> ja </a:t>
            </a:r>
            <a:r>
              <a:rPr lang="en-US" dirty="0" err="1" smtClean="0"/>
              <a:t>ulkopuolinen</a:t>
            </a:r>
            <a:r>
              <a:rPr lang="en-US" dirty="0" smtClean="0"/>
              <a:t> </a:t>
            </a:r>
            <a:r>
              <a:rPr lang="en-US" dirty="0" err="1" smtClean="0"/>
              <a:t>takaisinkääntö</a:t>
            </a:r>
            <a:r>
              <a:rPr lang="en-US" dirty="0" smtClean="0"/>
              <a:t> </a:t>
            </a:r>
            <a:r>
              <a:rPr lang="en-US" dirty="0" err="1" smtClean="0"/>
              <a:t>suomi-saksa</a:t>
            </a:r>
            <a:r>
              <a:rPr lang="en-US" dirty="0" smtClean="0"/>
              <a:t>, </a:t>
            </a:r>
            <a:r>
              <a:rPr lang="en-US" dirty="0" err="1" smtClean="0"/>
              <a:t>verrattu</a:t>
            </a:r>
            <a:r>
              <a:rPr lang="en-US" dirty="0" smtClean="0"/>
              <a:t> </a:t>
            </a:r>
            <a:r>
              <a:rPr lang="en-US" dirty="0" err="1" smtClean="0"/>
              <a:t>myös</a:t>
            </a:r>
            <a:r>
              <a:rPr lang="en-US" dirty="0" smtClean="0"/>
              <a:t> </a:t>
            </a:r>
            <a:r>
              <a:rPr lang="en-US" dirty="0" err="1" smtClean="0"/>
              <a:t>englanninkieliseen</a:t>
            </a:r>
            <a:r>
              <a:rPr lang="en-US" dirty="0" smtClean="0"/>
              <a:t> </a:t>
            </a:r>
            <a:r>
              <a:rPr lang="en-US" dirty="0" err="1" smtClean="0"/>
              <a:t>versioon</a:t>
            </a:r>
            <a:r>
              <a:rPr lang="en-US" dirty="0" smtClean="0"/>
              <a:t>). </a:t>
            </a:r>
            <a:r>
              <a:rPr lang="en-US" dirty="0" err="1" smtClean="0"/>
              <a:t>Käännös</a:t>
            </a:r>
            <a:r>
              <a:rPr lang="en-US" dirty="0" smtClean="0"/>
              <a:t> on </a:t>
            </a:r>
            <a:r>
              <a:rPr lang="en-US" dirty="0" err="1" smtClean="0"/>
              <a:t>tehty</a:t>
            </a:r>
            <a:r>
              <a:rPr lang="en-US" dirty="0" smtClean="0"/>
              <a:t> </a:t>
            </a:r>
            <a:r>
              <a:rPr lang="en-US" dirty="0" err="1" smtClean="0"/>
              <a:t>saksalais-sveitsiläisen</a:t>
            </a:r>
            <a:r>
              <a:rPr lang="en-US" dirty="0" smtClean="0"/>
              <a:t> </a:t>
            </a:r>
            <a:r>
              <a:rPr lang="en-US" dirty="0" err="1" smtClean="0"/>
              <a:t>kehittämisryhmän</a:t>
            </a:r>
            <a:r>
              <a:rPr lang="en-US" dirty="0" smtClean="0"/>
              <a:t> </a:t>
            </a:r>
            <a:r>
              <a:rPr lang="en-US" dirty="0" err="1" smtClean="0"/>
              <a:t>kanssa</a:t>
            </a:r>
            <a:r>
              <a:rPr lang="en-US" dirty="0" smtClean="0"/>
              <a:t> </a:t>
            </a:r>
            <a:r>
              <a:rPr lang="en-US" dirty="0" err="1" smtClean="0"/>
              <a:t>sovitulla</a:t>
            </a:r>
            <a:r>
              <a:rPr lang="en-US" dirty="0" smtClean="0"/>
              <a:t> </a:t>
            </a:r>
            <a:r>
              <a:rPr lang="en-US" dirty="0" err="1" smtClean="0"/>
              <a:t>tavalla</a:t>
            </a:r>
            <a:r>
              <a:rPr lang="en-US" dirty="0" smtClean="0"/>
              <a:t>. </a:t>
            </a:r>
            <a:r>
              <a:rPr lang="en-US" dirty="0" smtClean="0">
                <a:hlinkClick r:id="rId5"/>
              </a:rPr>
              <a:t>http://fns.unifr.ch/piq/de/</a:t>
            </a:r>
            <a:r>
              <a:rPr lang="en-US" dirty="0" smtClean="0"/>
              <a:t> </a:t>
            </a:r>
          </a:p>
          <a:p>
            <a:r>
              <a:rPr lang="en-US" b="1" dirty="0" err="1" smtClean="0"/>
              <a:t>Suomenkielisen</a:t>
            </a:r>
            <a:r>
              <a:rPr lang="en-US" b="1" dirty="0" smtClean="0"/>
              <a:t> </a:t>
            </a:r>
            <a:r>
              <a:rPr lang="en-US" b="1" dirty="0" err="1"/>
              <a:t>o</a:t>
            </a:r>
            <a:r>
              <a:rPr lang="en-US" b="1" dirty="0" err="1" smtClean="0"/>
              <a:t>ppilasmittarin</a:t>
            </a:r>
            <a:r>
              <a:rPr lang="en-US" b="1" dirty="0" smtClean="0"/>
              <a:t> </a:t>
            </a:r>
            <a:r>
              <a:rPr lang="en-US" b="1" dirty="0" err="1" smtClean="0"/>
              <a:t>validointi</a:t>
            </a:r>
            <a:r>
              <a:rPr lang="en-US" b="1" dirty="0" smtClean="0"/>
              <a:t> on </a:t>
            </a:r>
            <a:r>
              <a:rPr lang="en-US" b="1" dirty="0" err="1" smtClean="0"/>
              <a:t>tutkimusryhmän</a:t>
            </a:r>
            <a:r>
              <a:rPr lang="en-US" b="1" dirty="0" smtClean="0"/>
              <a:t> </a:t>
            </a:r>
            <a:r>
              <a:rPr lang="en-US" b="1" dirty="0" err="1" smtClean="0"/>
              <a:t>ensisijainen</a:t>
            </a:r>
            <a:r>
              <a:rPr lang="en-US" b="1" dirty="0" smtClean="0"/>
              <a:t> </a:t>
            </a:r>
            <a:r>
              <a:rPr lang="en-US" b="1" dirty="0" err="1" smtClean="0"/>
              <a:t>tieteellinen</a:t>
            </a:r>
            <a:r>
              <a:rPr lang="en-US" b="1" dirty="0" smtClean="0"/>
              <a:t> </a:t>
            </a:r>
            <a:r>
              <a:rPr lang="en-US" b="1" dirty="0" err="1" smtClean="0"/>
              <a:t>tavoite</a:t>
            </a:r>
            <a:r>
              <a:rPr lang="en-US" b="1" dirty="0" smtClean="0"/>
              <a:t> </a:t>
            </a:r>
            <a:r>
              <a:rPr lang="en-US" b="1" dirty="0" err="1" smtClean="0"/>
              <a:t>vuodelle</a:t>
            </a:r>
            <a:r>
              <a:rPr lang="en-US" b="1" dirty="0" smtClean="0"/>
              <a:t> 2018. </a:t>
            </a:r>
            <a:r>
              <a:rPr lang="en-US" b="1" dirty="0" err="1" smtClean="0"/>
              <a:t>Validoinnin</a:t>
            </a:r>
            <a:r>
              <a:rPr lang="en-US" b="1" dirty="0" smtClean="0"/>
              <a:t> </a:t>
            </a:r>
            <a:r>
              <a:rPr lang="en-US" b="1" dirty="0" err="1" smtClean="0"/>
              <a:t>ohessa</a:t>
            </a:r>
            <a:r>
              <a:rPr lang="en-US" b="1" dirty="0" smtClean="0"/>
              <a:t> </a:t>
            </a:r>
            <a:r>
              <a:rPr lang="en-US" b="1" dirty="0" err="1" smtClean="0"/>
              <a:t>voidaan</a:t>
            </a:r>
            <a:r>
              <a:rPr lang="en-US" b="1" dirty="0" smtClean="0"/>
              <a:t> </a:t>
            </a:r>
            <a:r>
              <a:rPr lang="en-US" b="1" dirty="0" err="1" smtClean="0"/>
              <a:t>tuottaa</a:t>
            </a:r>
            <a:r>
              <a:rPr lang="en-US" b="1" dirty="0" smtClean="0"/>
              <a:t> </a:t>
            </a:r>
            <a:r>
              <a:rPr lang="en-US" b="1" dirty="0" err="1" smtClean="0"/>
              <a:t>kouluille</a:t>
            </a:r>
            <a:r>
              <a:rPr lang="en-US" b="1" dirty="0" smtClean="0"/>
              <a:t> </a:t>
            </a:r>
            <a:r>
              <a:rPr lang="en-US" b="1" dirty="0" err="1" smtClean="0"/>
              <a:t>selkeää</a:t>
            </a:r>
            <a:r>
              <a:rPr lang="en-US" b="1" dirty="0" smtClean="0"/>
              <a:t> </a:t>
            </a:r>
            <a:r>
              <a:rPr lang="en-US" b="1" dirty="0" err="1" smtClean="0"/>
              <a:t>yhteenvetoa</a:t>
            </a:r>
            <a:r>
              <a:rPr lang="en-US" b="1" dirty="0" smtClean="0"/>
              <a:t> </a:t>
            </a:r>
            <a:r>
              <a:rPr lang="en-US" b="1" dirty="0" err="1" smtClean="0"/>
              <a:t>oppilaskokemuksista</a:t>
            </a:r>
            <a:r>
              <a:rPr lang="en-US" b="1" dirty="0" smtClean="0"/>
              <a:t>. </a:t>
            </a:r>
            <a:endParaRPr lang="en-US" dirty="0" smtClean="0"/>
          </a:p>
          <a:p>
            <a:endParaRPr lang="fi-FI" dirty="0"/>
          </a:p>
        </p:txBody>
      </p:sp>
      <p:pic>
        <p:nvPicPr>
          <p:cNvPr id="4" name="tmpBFCB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7.827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47"/>
    </mc:Choice>
    <mc:Fallback xmlns="">
      <p:transition spd="slow" advTm="79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PIQ-Fi – </a:t>
            </a:r>
            <a:r>
              <a:rPr lang="en-US" dirty="0" err="1" smtClean="0"/>
              <a:t>yhteistyön</a:t>
            </a:r>
            <a:r>
              <a:rPr lang="en-US" dirty="0" smtClean="0"/>
              <a:t> </a:t>
            </a:r>
            <a:r>
              <a:rPr lang="en-US" dirty="0" err="1" smtClean="0"/>
              <a:t>vaihtoehtoja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Oppilasmittari</a:t>
            </a:r>
            <a:endParaRPr lang="en-US" dirty="0" smtClean="0"/>
          </a:p>
          <a:p>
            <a:r>
              <a:rPr lang="en-US" dirty="0" err="1" smtClean="0"/>
              <a:t>Oppilasmittari</a:t>
            </a:r>
            <a:r>
              <a:rPr lang="en-US" dirty="0" smtClean="0"/>
              <a:t> ja </a:t>
            </a:r>
            <a:r>
              <a:rPr lang="en-US" dirty="0" err="1" smtClean="0"/>
              <a:t>vanhempien</a:t>
            </a:r>
            <a:r>
              <a:rPr lang="en-US" dirty="0" smtClean="0"/>
              <a:t> </a:t>
            </a:r>
            <a:r>
              <a:rPr lang="en-US" dirty="0" err="1" smtClean="0"/>
              <a:t>mittari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Oppilasmittari</a:t>
            </a:r>
            <a:r>
              <a:rPr lang="en-US" dirty="0" smtClean="0"/>
              <a:t>, </a:t>
            </a:r>
            <a:r>
              <a:rPr lang="en-US" dirty="0" err="1" smtClean="0"/>
              <a:t>vanhempien</a:t>
            </a:r>
            <a:r>
              <a:rPr lang="en-US" dirty="0" smtClean="0"/>
              <a:t> </a:t>
            </a:r>
            <a:r>
              <a:rPr lang="en-US" dirty="0" err="1" smtClean="0"/>
              <a:t>mittari</a:t>
            </a:r>
            <a:r>
              <a:rPr lang="en-US" dirty="0" smtClean="0"/>
              <a:t> ja </a:t>
            </a:r>
            <a:r>
              <a:rPr lang="en-US" dirty="0" err="1" smtClean="0"/>
              <a:t>opettajan</a:t>
            </a:r>
            <a:r>
              <a:rPr lang="en-US" dirty="0" smtClean="0"/>
              <a:t> ja/tai </a:t>
            </a:r>
            <a:r>
              <a:rPr lang="en-US" dirty="0" err="1" smtClean="0"/>
              <a:t>koulunkäynninohjaajan</a:t>
            </a:r>
            <a:r>
              <a:rPr lang="en-US" dirty="0" smtClean="0"/>
              <a:t> </a:t>
            </a:r>
            <a:r>
              <a:rPr lang="en-US" dirty="0" err="1" smtClean="0"/>
              <a:t>mittari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Tutkimus</a:t>
            </a:r>
            <a:r>
              <a:rPr lang="en-US" dirty="0" smtClean="0"/>
              <a:t> ja </a:t>
            </a:r>
            <a:r>
              <a:rPr lang="en-US" dirty="0" err="1" smtClean="0"/>
              <a:t>sen</a:t>
            </a:r>
            <a:r>
              <a:rPr lang="en-US" dirty="0" smtClean="0"/>
              <a:t> </a:t>
            </a:r>
            <a:r>
              <a:rPr lang="en-US" dirty="0" err="1" smtClean="0"/>
              <a:t>tavoitteet</a:t>
            </a:r>
            <a:r>
              <a:rPr lang="en-US" dirty="0" smtClean="0"/>
              <a:t> </a:t>
            </a:r>
            <a:r>
              <a:rPr lang="en-US" dirty="0" err="1" smtClean="0"/>
              <a:t>sekä</a:t>
            </a:r>
            <a:r>
              <a:rPr lang="en-US" dirty="0" smtClean="0"/>
              <a:t> </a:t>
            </a:r>
            <a:r>
              <a:rPr lang="en-US" dirty="0" err="1" smtClean="0"/>
              <a:t>toimintatavat</a:t>
            </a:r>
            <a:r>
              <a:rPr lang="en-US" dirty="0" smtClean="0"/>
              <a:t> </a:t>
            </a:r>
            <a:r>
              <a:rPr lang="en-US" dirty="0" err="1" smtClean="0"/>
              <a:t>neuvotellaan</a:t>
            </a:r>
            <a:r>
              <a:rPr lang="en-US" dirty="0" smtClean="0"/>
              <a:t> </a:t>
            </a:r>
            <a:r>
              <a:rPr lang="en-US" dirty="0" err="1" smtClean="0"/>
              <a:t>aina</a:t>
            </a:r>
            <a:r>
              <a:rPr lang="en-US" dirty="0" smtClean="0"/>
              <a:t> </a:t>
            </a:r>
            <a:r>
              <a:rPr lang="en-US" dirty="0" err="1" smtClean="0"/>
              <a:t>osallistuvan</a:t>
            </a:r>
            <a:r>
              <a:rPr lang="en-US" dirty="0" smtClean="0"/>
              <a:t> </a:t>
            </a:r>
            <a:r>
              <a:rPr lang="en-US" dirty="0" err="1" smtClean="0"/>
              <a:t>kunnan</a:t>
            </a:r>
            <a:r>
              <a:rPr lang="en-US" dirty="0" smtClean="0"/>
              <a:t> tai </a:t>
            </a:r>
            <a:r>
              <a:rPr lang="en-US" dirty="0" err="1" smtClean="0"/>
              <a:t>koulun</a:t>
            </a:r>
            <a:r>
              <a:rPr lang="en-US" dirty="0" smtClean="0"/>
              <a:t> </a:t>
            </a:r>
            <a:r>
              <a:rPr lang="en-US" dirty="0" err="1" smtClean="0"/>
              <a:t>kanssa</a:t>
            </a:r>
            <a:r>
              <a:rPr lang="en-US" dirty="0" smtClean="0"/>
              <a:t> </a:t>
            </a:r>
            <a:r>
              <a:rPr lang="en-US" dirty="0" err="1" smtClean="0"/>
              <a:t>erikseen</a:t>
            </a:r>
            <a:r>
              <a:rPr lang="en-US" dirty="0" smtClean="0"/>
              <a:t>. </a:t>
            </a:r>
            <a:r>
              <a:rPr lang="en-US" dirty="0" err="1" smtClean="0"/>
              <a:t>Mitä</a:t>
            </a:r>
            <a:r>
              <a:rPr lang="en-US" dirty="0" smtClean="0"/>
              <a:t> </a:t>
            </a:r>
            <a:r>
              <a:rPr lang="en-US" dirty="0" err="1" smtClean="0"/>
              <a:t>kunta</a:t>
            </a:r>
            <a:r>
              <a:rPr lang="en-US" dirty="0" smtClean="0"/>
              <a:t> tai </a:t>
            </a:r>
            <a:r>
              <a:rPr lang="en-US" dirty="0" err="1" smtClean="0"/>
              <a:t>koulu</a:t>
            </a:r>
            <a:r>
              <a:rPr lang="en-US" dirty="0" smtClean="0"/>
              <a:t> </a:t>
            </a:r>
            <a:r>
              <a:rPr lang="en-US" dirty="0" err="1" smtClean="0"/>
              <a:t>toivoo</a:t>
            </a:r>
            <a:r>
              <a:rPr lang="en-US" dirty="0"/>
              <a:t> </a:t>
            </a:r>
            <a:r>
              <a:rPr lang="en-US" dirty="0" smtClean="0"/>
              <a:t>ja </a:t>
            </a:r>
            <a:r>
              <a:rPr lang="en-US" dirty="0" err="1" smtClean="0"/>
              <a:t>mihin</a:t>
            </a:r>
            <a:r>
              <a:rPr lang="en-US" dirty="0" smtClean="0"/>
              <a:t> </a:t>
            </a:r>
            <a:r>
              <a:rPr lang="en-US" dirty="0" err="1" smtClean="0"/>
              <a:t>tarpeisiin</a:t>
            </a:r>
            <a:r>
              <a:rPr lang="en-US" dirty="0" smtClean="0"/>
              <a:t> </a:t>
            </a:r>
            <a:r>
              <a:rPr lang="en-US" dirty="0" err="1" smtClean="0"/>
              <a:t>tutkimuksella</a:t>
            </a:r>
            <a:r>
              <a:rPr lang="en-US" dirty="0" smtClean="0"/>
              <a:t> </a:t>
            </a:r>
            <a:r>
              <a:rPr lang="en-US" dirty="0" err="1" smtClean="0"/>
              <a:t>voidaan</a:t>
            </a:r>
            <a:r>
              <a:rPr lang="en-US" dirty="0" smtClean="0"/>
              <a:t> ja </a:t>
            </a:r>
            <a:r>
              <a:rPr lang="en-US" dirty="0" err="1" smtClean="0"/>
              <a:t>halutaan</a:t>
            </a:r>
            <a:r>
              <a:rPr lang="en-US" dirty="0" smtClean="0"/>
              <a:t> </a:t>
            </a:r>
            <a:r>
              <a:rPr lang="en-US" dirty="0" err="1" smtClean="0"/>
              <a:t>vastata</a:t>
            </a:r>
            <a:r>
              <a:rPr lang="en-US" dirty="0" smtClean="0"/>
              <a:t>?  </a:t>
            </a:r>
            <a:r>
              <a:rPr lang="en-US" dirty="0" err="1" smtClean="0"/>
              <a:t>Esim</a:t>
            </a:r>
            <a:r>
              <a:rPr lang="en-US" dirty="0" smtClean="0"/>
              <a:t>. </a:t>
            </a:r>
            <a:r>
              <a:rPr lang="en-US" dirty="0" err="1" smtClean="0"/>
              <a:t>Kertamittaus</a:t>
            </a:r>
            <a:r>
              <a:rPr lang="en-US" dirty="0" smtClean="0"/>
              <a:t>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pitkittäistutkimus</a:t>
            </a:r>
            <a:r>
              <a:rPr lang="en-US" dirty="0" smtClean="0"/>
              <a:t>? </a:t>
            </a:r>
          </a:p>
          <a:p>
            <a:endParaRPr lang="en-US" dirty="0"/>
          </a:p>
        </p:txBody>
      </p:sp>
      <p:pic>
        <p:nvPicPr>
          <p:cNvPr id="5" name="tmp3149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6.45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6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70"/>
    </mc:Choice>
    <mc:Fallback xmlns="">
      <p:transition spd="slow" advTm="63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951030"/>
              </p:ext>
            </p:extLst>
          </p:nvPr>
        </p:nvGraphicFramePr>
        <p:xfrm>
          <a:off x="2562896" y="1287888"/>
          <a:ext cx="9105364" cy="5326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4851" y="362583"/>
            <a:ext cx="7225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Vaihtoehtoja</a:t>
            </a:r>
            <a:r>
              <a:rPr lang="en-US" sz="2400" dirty="0" smtClean="0"/>
              <a:t> </a:t>
            </a:r>
            <a:r>
              <a:rPr lang="en-US" sz="2400" dirty="0" err="1" smtClean="0"/>
              <a:t>tutkimuksen</a:t>
            </a:r>
            <a:r>
              <a:rPr lang="en-US" sz="2400" dirty="0" smtClean="0"/>
              <a:t> </a:t>
            </a:r>
            <a:r>
              <a:rPr lang="en-US" sz="2400" dirty="0" err="1" smtClean="0"/>
              <a:t>toteuttamiseen</a:t>
            </a:r>
            <a:r>
              <a:rPr lang="en-US" sz="2400" dirty="0" smtClean="0"/>
              <a:t> </a:t>
            </a:r>
            <a:r>
              <a:rPr lang="en-US" sz="2400" dirty="0" err="1" smtClean="0"/>
              <a:t>nyt</a:t>
            </a:r>
            <a:r>
              <a:rPr lang="en-US" sz="2400" dirty="0" smtClean="0"/>
              <a:t> ja </a:t>
            </a:r>
            <a:r>
              <a:rPr lang="en-US" sz="2400" dirty="0" err="1" smtClean="0"/>
              <a:t>jatkossa</a:t>
            </a:r>
            <a:endParaRPr lang="fi-FI" sz="2400" dirty="0"/>
          </a:p>
        </p:txBody>
      </p:sp>
      <p:pic>
        <p:nvPicPr>
          <p:cNvPr id="3" name="tmp4244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4.965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58"/>
    </mc:Choice>
    <mc:Fallback xmlns="">
      <p:transition spd="slow" advTm="49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Koulun</a:t>
            </a:r>
            <a:r>
              <a:rPr lang="en-US" dirty="0" smtClean="0"/>
              <a:t> ja </a:t>
            </a:r>
            <a:r>
              <a:rPr lang="en-US" dirty="0" err="1" smtClean="0"/>
              <a:t>tutkijoiden</a:t>
            </a:r>
            <a:r>
              <a:rPr lang="en-US" dirty="0" smtClean="0"/>
              <a:t> </a:t>
            </a:r>
            <a:r>
              <a:rPr lang="en-US" dirty="0" err="1" smtClean="0"/>
              <a:t>yhteistyö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 smtClean="0"/>
              <a:t>Tutkimusjärjestelyiden osalta tavoitteena on saada aikaan mahdollisimman vähän opettajia työllistävä ja mahdollisimman paljon koulua hyödyttävä ratkaisu. Käytännön toimintatapoihin voidaan rakentaa erilaisia kouluille soveltuvia ratkaisuja.</a:t>
            </a:r>
          </a:p>
          <a:p>
            <a:r>
              <a:rPr lang="fi-FI" dirty="0" smtClean="0"/>
              <a:t>Osallistuminen edellyttää mielellään kasvokkain käytävää keskustelua tutkimusryhmän ja koulun/kunnan välillä. Näin voidaan sopia esimerkiksi mahdollisista avoimista kysymyksistä tai taustatiedoista, joita mittarin testauksen yhteydessä halutaan eri vastaajilta kysyä. Sopimista edellyttävät myös tutkimuksen suostumus- ja lupa-asiat, osallistujien informointi ja tutkimuksen osa-alueen raportointi. </a:t>
            </a:r>
          </a:p>
          <a:p>
            <a:r>
              <a:rPr lang="en-US" dirty="0" err="1" smtClean="0"/>
              <a:t>Tutkimuksen</a:t>
            </a:r>
            <a:r>
              <a:rPr lang="en-US" dirty="0" smtClean="0"/>
              <a:t> </a:t>
            </a:r>
            <a:r>
              <a:rPr lang="en-US" dirty="0" err="1" smtClean="0"/>
              <a:t>tulee</a:t>
            </a:r>
            <a:r>
              <a:rPr lang="en-US" dirty="0" smtClean="0"/>
              <a:t> </a:t>
            </a:r>
            <a:r>
              <a:rPr lang="en-US" dirty="0" err="1" smtClean="0"/>
              <a:t>hyödyttää</a:t>
            </a:r>
            <a:r>
              <a:rPr lang="en-US" dirty="0" smtClean="0"/>
              <a:t> </a:t>
            </a:r>
            <a:r>
              <a:rPr lang="en-US" dirty="0" err="1" smtClean="0"/>
              <a:t>myös</a:t>
            </a:r>
            <a:r>
              <a:rPr lang="en-US" dirty="0" smtClean="0"/>
              <a:t> </a:t>
            </a:r>
            <a:r>
              <a:rPr lang="en-US" dirty="0" err="1" smtClean="0"/>
              <a:t>osallistuvia</a:t>
            </a:r>
            <a:r>
              <a:rPr lang="en-US" dirty="0" smtClean="0"/>
              <a:t> </a:t>
            </a:r>
            <a:r>
              <a:rPr lang="en-US" dirty="0" err="1" smtClean="0"/>
              <a:t>kouluja</a:t>
            </a:r>
            <a:r>
              <a:rPr lang="en-US" dirty="0" smtClean="0"/>
              <a:t>. </a:t>
            </a:r>
            <a:r>
              <a:rPr lang="en-US" dirty="0" err="1" smtClean="0"/>
              <a:t>Tiedon</a:t>
            </a:r>
            <a:r>
              <a:rPr lang="en-US" dirty="0" smtClean="0"/>
              <a:t> </a:t>
            </a:r>
            <a:r>
              <a:rPr lang="en-US" dirty="0" err="1" smtClean="0"/>
              <a:t>tulee</a:t>
            </a:r>
            <a:r>
              <a:rPr lang="en-US" dirty="0" smtClean="0"/>
              <a:t> olla </a:t>
            </a:r>
            <a:r>
              <a:rPr lang="en-US" dirty="0" err="1" smtClean="0"/>
              <a:t>muodossa</a:t>
            </a:r>
            <a:r>
              <a:rPr lang="en-US" dirty="0" smtClean="0"/>
              <a:t>, </a:t>
            </a:r>
            <a:r>
              <a:rPr lang="en-US" dirty="0" err="1" smtClean="0"/>
              <a:t>joka</a:t>
            </a:r>
            <a:r>
              <a:rPr lang="en-US" dirty="0" smtClean="0"/>
              <a:t> </a:t>
            </a:r>
            <a:r>
              <a:rPr lang="en-US" dirty="0" err="1" smtClean="0"/>
              <a:t>tukee</a:t>
            </a:r>
            <a:r>
              <a:rPr lang="en-US" dirty="0" smtClean="0"/>
              <a:t> </a:t>
            </a:r>
            <a:r>
              <a:rPr lang="en-US" dirty="0" err="1" smtClean="0"/>
              <a:t>koulun</a:t>
            </a:r>
            <a:r>
              <a:rPr lang="en-US" dirty="0" smtClean="0"/>
              <a:t> </a:t>
            </a:r>
            <a:r>
              <a:rPr lang="en-US" dirty="0" err="1" smtClean="0"/>
              <a:t>kehittämistä</a:t>
            </a:r>
            <a:r>
              <a:rPr lang="en-US" dirty="0" smtClean="0"/>
              <a:t>. </a:t>
            </a:r>
            <a:r>
              <a:rPr lang="en-US" dirty="0" err="1" smtClean="0"/>
              <a:t>Jotta</a:t>
            </a:r>
            <a:r>
              <a:rPr lang="en-US" dirty="0" smtClean="0"/>
              <a:t> </a:t>
            </a:r>
            <a:r>
              <a:rPr lang="en-US" dirty="0" err="1" smtClean="0"/>
              <a:t>tähän</a:t>
            </a:r>
            <a:r>
              <a:rPr lang="en-US" dirty="0" smtClean="0"/>
              <a:t> </a:t>
            </a:r>
            <a:r>
              <a:rPr lang="en-US" dirty="0" err="1" smtClean="0"/>
              <a:t>pääsemme</a:t>
            </a:r>
            <a:r>
              <a:rPr lang="en-US" dirty="0" smtClean="0"/>
              <a:t>, </a:t>
            </a:r>
            <a:r>
              <a:rPr lang="en-US" dirty="0" err="1" smtClean="0"/>
              <a:t>tarvitsemme</a:t>
            </a:r>
            <a:r>
              <a:rPr lang="en-US" dirty="0" smtClean="0"/>
              <a:t> </a:t>
            </a:r>
            <a:r>
              <a:rPr lang="en-US" dirty="0" err="1" smtClean="0"/>
              <a:t>yhteistä</a:t>
            </a:r>
            <a:r>
              <a:rPr lang="en-US" dirty="0" smtClean="0"/>
              <a:t> </a:t>
            </a:r>
            <a:r>
              <a:rPr lang="en-US" dirty="0" err="1" smtClean="0"/>
              <a:t>keskustelua</a:t>
            </a:r>
            <a:r>
              <a:rPr lang="en-US" dirty="0" smtClean="0"/>
              <a:t> </a:t>
            </a:r>
            <a:r>
              <a:rPr lang="en-US" dirty="0" err="1" smtClean="0"/>
              <a:t>kunkin</a:t>
            </a:r>
            <a:r>
              <a:rPr lang="en-US" dirty="0" smtClean="0"/>
              <a:t> </a:t>
            </a:r>
            <a:r>
              <a:rPr lang="en-US" dirty="0" err="1" smtClean="0"/>
              <a:t>tutkimukseen</a:t>
            </a:r>
            <a:r>
              <a:rPr lang="en-US" dirty="0" smtClean="0"/>
              <a:t> </a:t>
            </a:r>
            <a:r>
              <a:rPr lang="en-US" dirty="0" err="1" smtClean="0"/>
              <a:t>osallistuvan</a:t>
            </a:r>
            <a:r>
              <a:rPr lang="en-US" dirty="0" smtClean="0"/>
              <a:t> </a:t>
            </a:r>
            <a:r>
              <a:rPr lang="en-US" dirty="0" err="1" smtClean="0"/>
              <a:t>yksikön</a:t>
            </a:r>
            <a:r>
              <a:rPr lang="en-US" dirty="0" smtClean="0"/>
              <a:t> </a:t>
            </a:r>
            <a:r>
              <a:rPr lang="en-US" dirty="0" err="1" smtClean="0"/>
              <a:t>kanssa</a:t>
            </a:r>
            <a:r>
              <a:rPr lang="en-US" dirty="0" smtClean="0"/>
              <a:t>. </a:t>
            </a:r>
            <a:endParaRPr lang="fi-FI" dirty="0" smtClean="0"/>
          </a:p>
          <a:p>
            <a:endParaRPr lang="fi-FI" dirty="0"/>
          </a:p>
        </p:txBody>
      </p:sp>
      <p:pic>
        <p:nvPicPr>
          <p:cNvPr id="7" name="tmp3008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7.933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1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7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52"/>
    </mc:Choice>
    <mc:Fallback xmlns="">
      <p:transition spd="slow" advTm="60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recordStart=0|recordEnd=33902|recordLength=33902|start=0|end=33902|audioFormat={00001610-0000-0010-8000-00AA00389B71}|audioRate=44100|muted=false|volume=0.8|fadeIn=0|fadeOut=0|videoFormat={34363248-0000-0010-8000-00AA00389B71}|videoRate=7|videoWidth=640|videoHeight=3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7416|recordLength=77438|start=0|end=77416|audioFormat={00001610-0000-0010-8000-00AA00389B71}|audioRate=44100|muted=false|volume=0.8|fadeIn=0|fadeOut=0|videoFormat={34363248-0000-0010-8000-00AA00389B71}|videoRate=15|videoWidth=256|videoHeight=25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5861|recordLength=25890|start=0|end=25861|audioFormat={00001610-0000-0010-8000-00AA00389B71}|audioRate=44100|muted=false|volume=0.8|fadeIn=0|fadeOut=0|videoFormat={34363248-0000-0010-8000-00AA00389B71}|videoRate=15|videoWidth=256|videoHeight=2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21777|recordLength=21826|start=0|end=21777|audioFormat={00001610-0000-0010-8000-00AA00389B71}|audioRate=44100|muted=false|volume=0.8|fadeIn=0|fadeOut=0|videoFormat={34363248-0000-0010-8000-00AA00389B71}|videoRate=15|videoWidth=256|videoHeight=2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recordStart=0|recordEnd=73067|recordLength=73119|start=0|end=73067|audioFormat={00001610-0000-0010-8000-00AA00389B71}|audioRate=44100|muted=false|volume=0.8|fadeIn=0|fadeOut=0|videoFormat={34363248-0000-0010-8000-00AA00389B71}|videoRate=7|videoWidth=640|videoHeight=3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9392|recordLength=19392|start=0|end=19392|audioFormat={00001610-0000-0010-8000-00AA00389B71}|audioRate=44100|muted=false|volume=0.8|fadeIn=0|fadeOut=0|videoFormat={34363248-0000-0010-8000-00AA00389B71}|videoRate=15|videoWidth=256|videoHeight=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8610|recordLength=78669|start=0|end=78610|audioFormat={00001610-0000-0010-8000-00AA00389B71}|audioRate=44100|muted=false|volume=0.8|fadeIn=0|fadeOut=0|videoFormat={34363248-0000-0010-8000-00AA00389B71}|videoRate=15|videoWidth=256|videoHeight=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86249|recordLength=86266|start=0|end=86249|audioFormat={00001610-0000-0010-8000-00AA00389B71}|audioRate=44100|muted=false|volume=0.8|fadeIn=0|fadeOut=0|videoFormat={34363248-0000-0010-8000-00AA00389B71}|videoRate=15|videoWidth=256|videoHeight=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recordStart=0|recordEnd=23428|recordLength=23428|start=0|end=23428|audioFormat={00001610-0000-0010-8000-00AA00389B71}|audioRate=44100|muted=false|volume=0.8|fadeIn=0|fadeOut=0|videoFormat={34363248-0000-0010-8000-00AA00389B71}|videoRate=7|videoWidth=640|videoHeight=3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9348|recordLength=79365|start=0|end=79348|audioFormat={00001610-0000-0010-8000-00AA00389B71}|audioRate=44100|muted=false|volume=0.8|fadeIn=0|fadeOut=0|videoFormat={34363248-0000-0010-8000-00AA00389B71}|videoRate=15|videoWidth=256|videoHeight=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63772|recordLength=63808|start=0|end=63772|audioFormat={00001610-0000-0010-8000-00AA00389B71}|audioRate=44100|muted=false|volume=0.8|fadeIn=0|fadeOut=0|videoFormat={34363248-0000-0010-8000-00AA00389B71}|videoRate=15|videoWidth=256|videoHeight=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49460|recordLength=49504|start=0|end=49460|audioFormat={00001610-0000-0010-8000-00AA00389B71}|audioRate=44100|muted=false|volume=0.8|fadeIn=0|fadeOut=0|videoFormat={34363248-0000-0010-8000-00AA00389B71}|videoRate=15|videoWidth=256|videoHeight=2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60352|recordLength=60399|start=0|end=60352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747</Words>
  <Application>Microsoft Office PowerPoint</Application>
  <PresentationFormat>Widescreen</PresentationFormat>
  <Paragraphs>63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PIQ- Fi: yhteistyöehdotus JOKKE-hankkeen kunnille ja kouluille</vt:lpstr>
      <vt:lpstr>Tutkimusryhmän tavoite</vt:lpstr>
      <vt:lpstr>Mittari PIQ</vt:lpstr>
      <vt:lpstr>PowerPoint Presentation</vt:lpstr>
      <vt:lpstr>Mittarin tieteellinen perustelu</vt:lpstr>
      <vt:lpstr>PIQ-Fi – yhteistyön vaihtoehtoja</vt:lpstr>
      <vt:lpstr>PowerPoint Presentation</vt:lpstr>
      <vt:lpstr>Koulun ja tutkijoiden yhteistyö</vt:lpstr>
      <vt:lpstr>PIQ-Fi: tilanne tammikuussa 2018</vt:lpstr>
      <vt:lpstr>Tutkijaryhmä</vt:lpstr>
      <vt:lpstr>Lähteet</vt:lpstr>
      <vt:lpstr>PowerPoint Presentation</vt:lpstr>
    </vt:vector>
  </TitlesOfParts>
  <Company>Turun yliopisto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PIQ- Fi</dc:title>
  <dc:creator>Teija Koskela</dc:creator>
  <cp:lastModifiedBy>Teija Koskela</cp:lastModifiedBy>
  <cp:revision>28</cp:revision>
  <dcterms:created xsi:type="dcterms:W3CDTF">2018-01-06T11:26:04Z</dcterms:created>
  <dcterms:modified xsi:type="dcterms:W3CDTF">2018-01-23T19:28:21Z</dcterms:modified>
</cp:coreProperties>
</file>