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media/image1.jpeg" ContentType="image/jpeg"/>
  <Override PartName="/ppt/media/image3.png" ContentType="image/png"/>
  <Override PartName="/ppt/media/image2.png" ContentType="image/png"/>
  <Override PartName="/ppt/media/image4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176840" y="915480"/>
            <a:ext cx="6798240" cy="130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176840" y="2490120"/>
            <a:ext cx="6798240" cy="1642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176840" y="4289400"/>
            <a:ext cx="6798240" cy="1642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176840" y="915480"/>
            <a:ext cx="6798240" cy="130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1176840" y="2490120"/>
            <a:ext cx="3317400" cy="1642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4660560" y="2490120"/>
            <a:ext cx="3317400" cy="1642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176840" y="4289400"/>
            <a:ext cx="3317400" cy="1642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4660560" y="4289400"/>
            <a:ext cx="3317400" cy="1642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176840" y="915480"/>
            <a:ext cx="6798240" cy="130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1176840" y="2490120"/>
            <a:ext cx="2188800" cy="1642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3475440" y="2490120"/>
            <a:ext cx="2188800" cy="1642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5774040" y="2490120"/>
            <a:ext cx="2188800" cy="1642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1176840" y="4289400"/>
            <a:ext cx="2188800" cy="1642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/>
          </p:nvPr>
        </p:nvSpPr>
        <p:spPr>
          <a:xfrm>
            <a:off x="3475440" y="4289400"/>
            <a:ext cx="2188800" cy="1642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/>
          </p:nvPr>
        </p:nvSpPr>
        <p:spPr>
          <a:xfrm>
            <a:off x="5774040" y="4289400"/>
            <a:ext cx="2188800" cy="1642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176840" y="915480"/>
            <a:ext cx="6798240" cy="130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176840" y="2490120"/>
            <a:ext cx="6798240" cy="344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176840" y="915480"/>
            <a:ext cx="6798240" cy="130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1176840" y="2490120"/>
            <a:ext cx="6798240" cy="344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176840" y="915480"/>
            <a:ext cx="6798240" cy="130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1176840" y="2490120"/>
            <a:ext cx="3317400" cy="344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60560" y="2490120"/>
            <a:ext cx="3317400" cy="344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176840" y="915480"/>
            <a:ext cx="6798240" cy="130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1176840" y="915480"/>
            <a:ext cx="6798240" cy="604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176840" y="915480"/>
            <a:ext cx="6798240" cy="130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176840" y="2490120"/>
            <a:ext cx="3317400" cy="1642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60560" y="2490120"/>
            <a:ext cx="3317400" cy="344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1176840" y="4289400"/>
            <a:ext cx="3317400" cy="1642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176840" y="915480"/>
            <a:ext cx="6798240" cy="130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176840" y="2490120"/>
            <a:ext cx="3317400" cy="344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660560" y="2490120"/>
            <a:ext cx="3317400" cy="1642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4660560" y="4289400"/>
            <a:ext cx="3317400" cy="1642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176840" y="915480"/>
            <a:ext cx="6798240" cy="130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176840" y="2490120"/>
            <a:ext cx="3317400" cy="1642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60560" y="2490120"/>
            <a:ext cx="3317400" cy="1642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1176840" y="4289400"/>
            <a:ext cx="6798240" cy="1642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1.xml"/><Relationship Id="rId7" Type="http://schemas.openxmlformats.org/officeDocument/2006/relationships/slideLayout" Target="../slideLayouts/slideLayout2.xml"/><Relationship Id="rId8" Type="http://schemas.openxmlformats.org/officeDocument/2006/relationships/slideLayout" Target="../slideLayouts/slideLayout3.xml"/><Relationship Id="rId9" Type="http://schemas.openxmlformats.org/officeDocument/2006/relationships/slideLayout" Target="../slideLayouts/slideLayout4.xml"/><Relationship Id="rId10" Type="http://schemas.openxmlformats.org/officeDocument/2006/relationships/slideLayout" Target="../slideLayouts/slideLayout5.xml"/><Relationship Id="rId11" Type="http://schemas.openxmlformats.org/officeDocument/2006/relationships/slideLayout" Target="../slideLayouts/slideLayout6.xml"/><Relationship Id="rId12" Type="http://schemas.openxmlformats.org/officeDocument/2006/relationships/slideLayout" Target="../slideLayouts/slideLayout7.xml"/><Relationship Id="rId13" Type="http://schemas.openxmlformats.org/officeDocument/2006/relationships/slideLayout" Target="../slideLayouts/slideLayout8.xml"/><Relationship Id="rId14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0.xml"/><Relationship Id="rId16" Type="http://schemas.openxmlformats.org/officeDocument/2006/relationships/slideLayout" Target="../slideLayouts/slideLayout11.xml"/><Relationship Id="rId17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6"/>
          <p:cNvGrpSpPr/>
          <p:nvPr/>
        </p:nvGrpSpPr>
        <p:grpSpPr>
          <a:xfrm>
            <a:off x="0" y="0"/>
            <a:ext cx="9152280" cy="6857640"/>
            <a:chOff x="0" y="0"/>
            <a:chExt cx="9152280" cy="6857640"/>
          </a:xfrm>
        </p:grpSpPr>
        <p:pic>
          <p:nvPicPr>
            <p:cNvPr id="1" name="Picture 7" descr="SD-PanelContent.png"/>
            <p:cNvPicPr/>
            <p:nvPr/>
          </p:nvPicPr>
          <p:blipFill>
            <a:blip r:embed="rId3"/>
            <a:stretch/>
          </p:blipFill>
          <p:spPr>
            <a:xfrm>
              <a:off x="0" y="0"/>
              <a:ext cx="9143640" cy="6857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" name="Rectangle 8"/>
            <p:cNvSpPr/>
            <p:nvPr/>
          </p:nvSpPr>
          <p:spPr>
            <a:xfrm>
              <a:off x="554040" y="542880"/>
              <a:ext cx="8039520" cy="5756040"/>
            </a:xfrm>
            <a:prstGeom prst="rect">
              <a:avLst/>
            </a:prstGeom>
            <a:noFill/>
            <a:ln w="15875">
              <a:solidFill>
                <a:srgbClr val="83992a"/>
              </a:solidFill>
              <a:miter/>
            </a:ln>
            <a:effectLst>
              <a:innerShdw blurRad="25400" dir="13500000" dist="12700">
                <a:srgbClr val="000000">
                  <a:alpha val="45000"/>
                </a:srgb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pic>
          <p:nvPicPr>
            <p:cNvPr id="3" name="Picture 9" descr="HDRibbonContent-UniformTrim.png"/>
            <p:cNvPicPr/>
            <p:nvPr/>
          </p:nvPicPr>
          <p:blipFill>
            <a:blip r:embed="rId4"/>
            <a:srcRect l="0" t="0" r="14236" b="0"/>
            <a:stretch/>
          </p:blipFill>
          <p:spPr>
            <a:xfrm>
              <a:off x="0" y="3128400"/>
              <a:ext cx="685440" cy="606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" name="Picture 10" descr="HDRibbonContent-UniformTrim.png"/>
            <p:cNvPicPr/>
            <p:nvPr/>
          </p:nvPicPr>
          <p:blipFill>
            <a:blip r:embed="rId5"/>
            <a:srcRect l="0" t="0" r="14236" b="0"/>
            <a:stretch/>
          </p:blipFill>
          <p:spPr>
            <a:xfrm>
              <a:off x="8466840" y="3128400"/>
              <a:ext cx="685440" cy="606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" name="Straight Connector 6"/>
          <p:cNvSpPr/>
          <p:nvPr/>
        </p:nvSpPr>
        <p:spPr>
          <a:xfrm>
            <a:off x="1278360" y="2356200"/>
            <a:ext cx="6595560" cy="360"/>
          </a:xfrm>
          <a:prstGeom prst="line">
            <a:avLst/>
          </a:prstGeom>
          <a:ln cap="rnd">
            <a:solidFill>
              <a:srgbClr val="83992a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176840" y="915480"/>
            <a:ext cx="6798240" cy="13035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000" spc="-1" strike="noStrike">
                <a:solidFill>
                  <a:srgbClr val="262626"/>
                </a:solidFill>
                <a:latin typeface="Garamond"/>
              </a:rPr>
              <a:t>Click to edit Master title style</a:t>
            </a:r>
            <a:endParaRPr b="0" lang="fi-FI" sz="40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176840" y="2490120"/>
            <a:ext cx="6798240" cy="34444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85840" indent="-28584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83992a"/>
              </a:buClr>
              <a:buSzPct val="115000"/>
              <a:buFont typeface="Arial"/>
              <a:buChar char="•"/>
            </a:pPr>
            <a:r>
              <a:rPr b="0" lang="en-US" sz="2400" spc="-1" strike="noStrike">
                <a:solidFill>
                  <a:srgbClr val="262626"/>
                </a:solidFill>
                <a:latin typeface="Garamond"/>
              </a:rPr>
              <a:t>Click to edit Master text styles</a:t>
            </a:r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  <a:buClr>
                <a:srgbClr val="83992a"/>
              </a:buClr>
              <a:buSzPct val="115000"/>
              <a:buFont typeface="Arial"/>
              <a:buChar char="•"/>
            </a:pPr>
            <a:r>
              <a:rPr b="0" lang="en-US" sz="2000" spc="-1" strike="noStrike">
                <a:solidFill>
                  <a:srgbClr val="262626"/>
                </a:solidFill>
                <a:latin typeface="Garamond"/>
              </a:rPr>
              <a:t>Second level</a:t>
            </a:r>
            <a:endParaRPr b="0" lang="fi-FI" sz="2000" spc="-1" strike="noStrike">
              <a:solidFill>
                <a:srgbClr val="262626"/>
              </a:solidFill>
              <a:latin typeface="Garamond"/>
            </a:endParaRPr>
          </a:p>
          <a:p>
            <a:pPr lvl="2" marL="1200240" indent="-28584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83992a"/>
              </a:buClr>
              <a:buSzPct val="115000"/>
              <a:buFont typeface="Arial"/>
              <a:buChar char="•"/>
            </a:pPr>
            <a:r>
              <a:rPr b="0" lang="en-US" sz="1800" spc="-1" strike="noStrike">
                <a:solidFill>
                  <a:srgbClr val="262626"/>
                </a:solidFill>
                <a:latin typeface="Garamond"/>
              </a:rPr>
              <a:t>Third level</a:t>
            </a:r>
            <a:endParaRPr b="0" lang="fi-FI" sz="1800" spc="-1" strike="noStrike">
              <a:solidFill>
                <a:srgbClr val="262626"/>
              </a:solidFill>
              <a:latin typeface="Garamond"/>
            </a:endParaRPr>
          </a:p>
          <a:p>
            <a:pPr lvl="3" marL="1542960" indent="-17136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83992a"/>
              </a:buClr>
              <a:buSzPct val="115000"/>
              <a:buFont typeface="Arial"/>
              <a:buChar char="•"/>
            </a:pPr>
            <a:r>
              <a:rPr b="0" lang="en-US" sz="1600" spc="-1" strike="noStrike">
                <a:solidFill>
                  <a:srgbClr val="262626"/>
                </a:solidFill>
                <a:latin typeface="Garamond"/>
              </a:rPr>
              <a:t>Fourth level</a:t>
            </a:r>
            <a:endParaRPr b="0" lang="fi-FI" sz="1600" spc="-1" strike="noStrike">
              <a:solidFill>
                <a:srgbClr val="262626"/>
              </a:solidFill>
              <a:latin typeface="Garamond"/>
            </a:endParaRPr>
          </a:p>
          <a:p>
            <a:pPr lvl="4" marL="2000160" indent="-171360">
              <a:lnSpc>
                <a:spcPct val="100000"/>
              </a:lnSpc>
              <a:spcBef>
                <a:spcPts val="281"/>
              </a:spcBef>
              <a:spcAft>
                <a:spcPts val="601"/>
              </a:spcAft>
              <a:buClr>
                <a:srgbClr val="83992a"/>
              </a:buClr>
              <a:buSzPct val="115000"/>
              <a:buFont typeface="Arial"/>
              <a:buChar char="•"/>
            </a:pPr>
            <a:r>
              <a:rPr b="0" lang="en-US" sz="1400" spc="-1" strike="noStrike">
                <a:solidFill>
                  <a:srgbClr val="262626"/>
                </a:solidFill>
                <a:latin typeface="Garamond"/>
              </a:rPr>
              <a:t>Fifth level</a:t>
            </a:r>
            <a:endParaRPr b="0" lang="fi-FI" sz="1400" spc="-1" strike="noStrike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/>
          </p:nvPr>
        </p:nvSpPr>
        <p:spPr>
          <a:xfrm>
            <a:off x="6356520" y="5960520"/>
            <a:ext cx="1148040" cy="279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  <a:buNone/>
            </a:pPr>
            <a:fld id="{0CB0BFF5-C10B-4D60-935F-680F898A6ECA}" type="datetime">
              <a:rPr b="0" lang="fi-FI" sz="1000" spc="-1" strike="noStrike">
                <a:solidFill>
                  <a:srgbClr val="000000"/>
                </a:solidFill>
                <a:latin typeface="Garamond"/>
              </a:rPr>
              <a:t>22.3.2022</a:t>
            </a:fld>
            <a:endParaRPr b="0" lang="fi-FI" sz="1000" spc="-1" strike="noStrike"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/>
          </p:nvPr>
        </p:nvSpPr>
        <p:spPr>
          <a:xfrm>
            <a:off x="1176840" y="5960520"/>
            <a:ext cx="5104440" cy="279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fi-FI" sz="2400" spc="-1" strike="noStrike"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/>
          </p:nvPr>
        </p:nvSpPr>
        <p:spPr>
          <a:xfrm>
            <a:off x="7580160" y="5960520"/>
            <a:ext cx="395280" cy="279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  <a:buNone/>
            </a:pPr>
            <a:fld id="{05C8D747-A329-4B62-8E2D-3A10E3EA6227}" type="slidenum">
              <a:rPr b="0" lang="fi-FI" sz="1000" spc="-1" strike="noStrike">
                <a:solidFill>
                  <a:srgbClr val="000000"/>
                </a:solidFill>
                <a:latin typeface="Garamond"/>
              </a:rPr>
              <a:t>&lt;numero&gt;</a:t>
            </a:fld>
            <a:endParaRPr b="0" lang="fi-FI" sz="10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6"/>
    <p:sldLayoutId id="214748365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  <p:sldLayoutId id="2147483660" r:id="rId1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176840" y="915480"/>
            <a:ext cx="6798240" cy="13035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i-FI" sz="4000" spc="-1" strike="noStrike" u="sng">
                <a:solidFill>
                  <a:srgbClr val="262626"/>
                </a:solidFill>
                <a:uFillTx/>
                <a:latin typeface="Garamond"/>
              </a:rPr>
              <a:t>Renessanssi </a:t>
            </a:r>
            <a:endParaRPr b="0" lang="fi-FI" sz="40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1176840" y="2490120"/>
            <a:ext cx="6798240" cy="34444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4000"/>
          </a:bodyPr>
          <a:p>
            <a:pPr marL="285840" indent="-28584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83992a"/>
              </a:buClr>
              <a:buSzPct val="115000"/>
              <a:buFont typeface="Arial"/>
              <a:buChar char="•"/>
            </a:pPr>
            <a:r>
              <a:rPr b="0" lang="fi-FI" sz="2400" spc="-1" strike="noStrike">
                <a:solidFill>
                  <a:srgbClr val="262626"/>
                </a:solidFill>
                <a:latin typeface="Garamond"/>
              </a:rPr>
              <a:t>Renessanssilla tarkoitetaan antiikin kulttuurin uudelleen elpymistä Pohjois-Italian kaupunkivaltioissa 1300-luvulta alkaen</a:t>
            </a:r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  <a:p>
            <a:pPr marL="285840" indent="-28584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83992a"/>
              </a:buClr>
              <a:buSzPct val="115000"/>
              <a:buFont typeface="Arial"/>
              <a:buChar char="•"/>
            </a:pPr>
            <a:r>
              <a:rPr b="0" lang="fi-FI" sz="2400" spc="-1" strike="noStrike">
                <a:solidFill>
                  <a:srgbClr val="262626"/>
                </a:solidFill>
                <a:latin typeface="Garamond"/>
              </a:rPr>
              <a:t>Varsinaiseen kukoistukseensa renessanssi kehittyi Italiassa 1400- ja 1500-luvuilla</a:t>
            </a:r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  <a:p>
            <a:pPr marL="285840" indent="-28584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83992a"/>
              </a:buClr>
              <a:buSzPct val="115000"/>
              <a:buFont typeface="Arial"/>
              <a:buChar char="•"/>
            </a:pPr>
            <a:r>
              <a:rPr b="0" lang="fi-FI" sz="2400" spc="-1" strike="noStrike">
                <a:solidFill>
                  <a:srgbClr val="262626"/>
                </a:solidFill>
                <a:latin typeface="Garamond"/>
              </a:rPr>
              <a:t>Renessanssi näkyi maailmankuvan ja ihmisihanteen muutoksena, taiteessa paluuna antiikkiin ja antiikin ihailuna ja se vaikutti voimakkaasti tieteiden kehitykseen 1600-luvulla</a:t>
            </a:r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None/>
            </a:pPr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176840" y="915480"/>
            <a:ext cx="6798240" cy="13035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99000"/>
          </a:bodyPr>
          <a:p>
            <a:pPr algn="ctr">
              <a:lnSpc>
                <a:spcPct val="100000"/>
              </a:lnSpc>
              <a:buNone/>
            </a:pPr>
            <a:r>
              <a:rPr b="0" lang="fi-FI" sz="4000" spc="-1" strike="noStrike" u="sng">
                <a:solidFill>
                  <a:srgbClr val="262626"/>
                </a:solidFill>
                <a:uFillTx/>
                <a:latin typeface="Garamond"/>
              </a:rPr>
              <a:t>Renessanssin synnyn edellytyksiä Italiassa</a:t>
            </a:r>
            <a:endParaRPr b="0" lang="fi-FI" sz="40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1176840" y="2490120"/>
            <a:ext cx="6798240" cy="34444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7000"/>
          </a:bodyPr>
          <a:p>
            <a:pPr marL="285840" indent="-28584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83992a"/>
              </a:buClr>
              <a:buSzPct val="115000"/>
              <a:buFont typeface="Arial"/>
              <a:buChar char="•"/>
            </a:pPr>
            <a:r>
              <a:rPr b="0" lang="fi-FI" sz="2400" spc="-1" strike="noStrike">
                <a:solidFill>
                  <a:srgbClr val="262626"/>
                </a:solidFill>
                <a:latin typeface="Garamond"/>
              </a:rPr>
              <a:t>Ristiretket olivat rikastuttaneet Pohjois-Italian kaupunkivaltioita</a:t>
            </a:r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  <a:p>
            <a:pPr marL="285840" indent="-28584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83992a"/>
              </a:buClr>
              <a:buSzPct val="115000"/>
              <a:buFont typeface="Arial"/>
              <a:buChar char="•"/>
            </a:pPr>
            <a:r>
              <a:rPr b="0" lang="fi-FI" sz="2400" spc="-1" strike="noStrike">
                <a:solidFill>
                  <a:srgbClr val="262626"/>
                </a:solidFill>
                <a:latin typeface="Garamond"/>
              </a:rPr>
              <a:t>Kaupunkivaltiot  olivat kaukokaupan keskuksia, erityisesti Genova ja Venetsia</a:t>
            </a:r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  <a:p>
            <a:pPr marL="285840" indent="-28584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83992a"/>
              </a:buClr>
              <a:buSzPct val="115000"/>
              <a:buFont typeface="Arial"/>
              <a:buChar char="•"/>
            </a:pPr>
            <a:r>
              <a:rPr b="0" lang="fi-FI" sz="2400" spc="-1" strike="noStrike">
                <a:solidFill>
                  <a:srgbClr val="262626"/>
                </a:solidFill>
                <a:latin typeface="Garamond"/>
              </a:rPr>
              <a:t>Vauras porvaristo oli vapaa kirkon ja feodaalilaitoksen kahleista</a:t>
            </a:r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  <a:p>
            <a:pPr marL="285840" indent="-28584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83992a"/>
              </a:buClr>
              <a:buSzPct val="115000"/>
              <a:buFont typeface="Arial"/>
              <a:buChar char="•"/>
            </a:pPr>
            <a:r>
              <a:rPr b="0" lang="fi-FI" sz="2400" spc="-1" strike="noStrike">
                <a:solidFill>
                  <a:srgbClr val="262626"/>
                </a:solidFill>
                <a:latin typeface="Garamond"/>
              </a:rPr>
              <a:t>Varakkaiden porvarissukujen kilpailu taiteen alalla</a:t>
            </a:r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  <a:p>
            <a:pPr marL="285840" indent="-28584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83992a"/>
              </a:buClr>
              <a:buSzPct val="115000"/>
              <a:buFont typeface="Arial"/>
              <a:buChar char="•"/>
            </a:pPr>
            <a:r>
              <a:rPr b="0" lang="fi-FI" sz="2400" spc="-1" strike="noStrike">
                <a:solidFill>
                  <a:srgbClr val="262626"/>
                </a:solidFill>
                <a:latin typeface="Garamond"/>
              </a:rPr>
              <a:t>Italia oli otollinen paikka antiikin kulttuurin uudelleen elpymiselle </a:t>
            </a:r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>
                <p:childTnLst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176840" y="915480"/>
            <a:ext cx="6798240" cy="13035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899640" y="476640"/>
            <a:ext cx="7786800" cy="5878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85840" indent="-28584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83992a"/>
              </a:buClr>
              <a:buSzPct val="115000"/>
              <a:buFont typeface="Arial"/>
              <a:buChar char="•"/>
            </a:pPr>
            <a:r>
              <a:rPr b="0" lang="fi-FI" sz="2400" spc="-1" strike="noStrike">
                <a:solidFill>
                  <a:srgbClr val="262626"/>
                </a:solidFill>
                <a:latin typeface="Garamond"/>
              </a:rPr>
              <a:t>Venetsian ja Genovan lisäksi merkittäviä renessanssikeskuksia Italiassa: Firenze, Milano ja Rooma</a:t>
            </a:r>
            <a:endParaRPr b="0" lang="fi-FI" sz="2400" spc="-1" strike="noStrike">
              <a:solidFill>
                <a:srgbClr val="262626"/>
              </a:solidFill>
              <a:latin typeface="Garamon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99</TotalTime>
  <Application>LibreOffice/7.2.5.2$Windows_X86_64 LibreOffice_project/499f9727c189e6ef3471021d6132d4c694f357e5</Application>
  <AppVersion>15.0000</AppVersion>
  <Words>94</Words>
  <Paragraphs>11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2013-05-05T13:18:08Z</dcterms:created>
  <dc:creator>Minna</dc:creator>
  <dc:description/>
  <dc:language>fi-FI</dc:language>
  <cp:lastModifiedBy/>
  <dcterms:modified xsi:type="dcterms:W3CDTF">2022-03-22T17:31:18Z</dcterms:modified>
  <cp:revision>13</cp:revision>
  <dc:subject/>
  <dc:title>Renessanssin synnyn edellytyksiä Italiassa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Näytössä katseltava diaesitys (4:3)</vt:lpwstr>
  </property>
  <property fmtid="{D5CDD505-2E9C-101B-9397-08002B2CF9AE}" pid="3" name="Slides">
    <vt:i4>3</vt:i4>
  </property>
</Properties>
</file>