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481" r:id="rId6"/>
    <p:sldId id="260" r:id="rId7"/>
    <p:sldId id="439" r:id="rId8"/>
    <p:sldId id="438" r:id="rId9"/>
    <p:sldId id="494" r:id="rId10"/>
    <p:sldId id="495" r:id="rId11"/>
    <p:sldId id="289" r:id="rId12"/>
    <p:sldId id="366" r:id="rId13"/>
    <p:sldId id="379" r:id="rId14"/>
    <p:sldId id="390" r:id="rId15"/>
    <p:sldId id="496" r:id="rId16"/>
    <p:sldId id="395" r:id="rId17"/>
    <p:sldId id="398" r:id="rId18"/>
    <p:sldId id="483" r:id="rId19"/>
    <p:sldId id="482" r:id="rId20"/>
    <p:sldId id="484" r:id="rId21"/>
    <p:sldId id="284" r:id="rId22"/>
    <p:sldId id="493" r:id="rId23"/>
    <p:sldId id="440" r:id="rId24"/>
    <p:sldId id="498" r:id="rId25"/>
    <p:sldId id="460" r:id="rId26"/>
    <p:sldId id="456" r:id="rId27"/>
    <p:sldId id="457" r:id="rId28"/>
    <p:sldId id="458" r:id="rId29"/>
    <p:sldId id="423" r:id="rId30"/>
    <p:sldId id="426" r:id="rId31"/>
    <p:sldId id="424" r:id="rId32"/>
    <p:sldId id="427" r:id="rId33"/>
    <p:sldId id="403" r:id="rId34"/>
    <p:sldId id="405" r:id="rId35"/>
    <p:sldId id="408" r:id="rId36"/>
    <p:sldId id="280" r:id="rId37"/>
    <p:sldId id="421" r:id="rId38"/>
    <p:sldId id="422" r:id="rId39"/>
    <p:sldId id="261" r:id="rId40"/>
    <p:sldId id="262" r:id="rId4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67236" autoAdjust="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E6894-EFB8-4A6C-9BA1-60D26B31BAE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EBDB06-8D33-4F3D-9356-A64190D58C34}">
      <dgm:prSet custT="1"/>
      <dgm:spPr/>
      <dgm:t>
        <a:bodyPr/>
        <a:lstStyle/>
        <a:p>
          <a:r>
            <a:rPr lang="fi-FI" sz="2800" dirty="0"/>
            <a:t>Validi eli pätevä</a:t>
          </a:r>
          <a:endParaRPr lang="en-US" sz="2800" dirty="0"/>
        </a:p>
      </dgm:t>
    </dgm:pt>
    <dgm:pt modelId="{17A888AB-B056-42DB-9B9C-CEF69A90F491}" type="parTrans" cxnId="{39E7F594-A4DD-4EEB-8200-33B3C896FF42}">
      <dgm:prSet/>
      <dgm:spPr/>
      <dgm:t>
        <a:bodyPr/>
        <a:lstStyle/>
        <a:p>
          <a:endParaRPr lang="en-US"/>
        </a:p>
      </dgm:t>
    </dgm:pt>
    <dgm:pt modelId="{341FE1F1-413A-4021-9DD8-C0D9CED44E2D}" type="sibTrans" cxnId="{39E7F594-A4DD-4EEB-8200-33B3C896FF42}">
      <dgm:prSet/>
      <dgm:spPr/>
      <dgm:t>
        <a:bodyPr/>
        <a:lstStyle/>
        <a:p>
          <a:endParaRPr lang="en-US"/>
        </a:p>
      </dgm:t>
    </dgm:pt>
    <dgm:pt modelId="{A4F102E3-8C60-4592-BA12-834E066618FF}">
      <dgm:prSet custT="1"/>
      <dgm:spPr/>
      <dgm:t>
        <a:bodyPr/>
        <a:lstStyle/>
        <a:p>
          <a:r>
            <a:rPr lang="fi-FI" sz="2800" dirty="0"/>
            <a:t>Reliaabeli eli luotettava</a:t>
          </a:r>
          <a:endParaRPr lang="en-US" sz="2800" dirty="0"/>
        </a:p>
      </dgm:t>
    </dgm:pt>
    <dgm:pt modelId="{C608DDAE-E785-4416-AA4D-72AEA728B2B9}" type="parTrans" cxnId="{FC7A8561-7050-410D-A27D-5BF0EC3A4A25}">
      <dgm:prSet/>
      <dgm:spPr/>
      <dgm:t>
        <a:bodyPr/>
        <a:lstStyle/>
        <a:p>
          <a:endParaRPr lang="en-US"/>
        </a:p>
      </dgm:t>
    </dgm:pt>
    <dgm:pt modelId="{5B9FF7DA-F7CB-4D8C-9D58-873D991537D0}" type="sibTrans" cxnId="{FC7A8561-7050-410D-A27D-5BF0EC3A4A25}">
      <dgm:prSet/>
      <dgm:spPr/>
      <dgm:t>
        <a:bodyPr/>
        <a:lstStyle/>
        <a:p>
          <a:endParaRPr lang="en-US"/>
        </a:p>
      </dgm:t>
    </dgm:pt>
    <dgm:pt modelId="{31D2A8C7-D87D-49F7-84C3-3BB5FADAA33D}">
      <dgm:prSet/>
      <dgm:spPr/>
      <dgm:t>
        <a:bodyPr/>
        <a:lstStyle/>
        <a:p>
          <a:r>
            <a:rPr lang="fi-FI" dirty="0"/>
            <a:t>Manipulointi on mahdollisimman voimakas, koska silloin erot ryhmien välillä näkyy mahdollisimman selkeästi</a:t>
          </a:r>
          <a:endParaRPr lang="en-US" dirty="0"/>
        </a:p>
      </dgm:t>
    </dgm:pt>
    <dgm:pt modelId="{EE07F6F4-102B-4606-A089-C4C1966BE6CA}" type="parTrans" cxnId="{D861156D-E231-4F8C-AD30-BF651037F2C1}">
      <dgm:prSet/>
      <dgm:spPr/>
      <dgm:t>
        <a:bodyPr/>
        <a:lstStyle/>
        <a:p>
          <a:endParaRPr lang="en-US"/>
        </a:p>
      </dgm:t>
    </dgm:pt>
    <dgm:pt modelId="{1C2ADE34-30EB-4F13-8F51-66349CF01F7D}" type="sibTrans" cxnId="{D861156D-E231-4F8C-AD30-BF651037F2C1}">
      <dgm:prSet/>
      <dgm:spPr/>
      <dgm:t>
        <a:bodyPr/>
        <a:lstStyle/>
        <a:p>
          <a:endParaRPr lang="en-US"/>
        </a:p>
      </dgm:t>
    </dgm:pt>
    <dgm:pt modelId="{EE73125A-90DA-48F5-A95F-EEB43C94401A}">
      <dgm:prSet/>
      <dgm:spPr/>
      <dgm:t>
        <a:bodyPr/>
        <a:lstStyle/>
        <a:p>
          <a:r>
            <a:rPr lang="fi-FI"/>
            <a:t>Otetaan huomioon psykologista tutkimusta koskevat eettiset periaatteet</a:t>
          </a:r>
          <a:endParaRPr lang="en-US"/>
        </a:p>
      </dgm:t>
    </dgm:pt>
    <dgm:pt modelId="{7F005983-CF6A-4B09-856B-9135555D2FE1}" type="parTrans" cxnId="{ECFEA603-A134-4648-852E-C90052F94F13}">
      <dgm:prSet/>
      <dgm:spPr/>
      <dgm:t>
        <a:bodyPr/>
        <a:lstStyle/>
        <a:p>
          <a:endParaRPr lang="en-US"/>
        </a:p>
      </dgm:t>
    </dgm:pt>
    <dgm:pt modelId="{BD09C862-593B-4533-9D51-86A0BD455586}" type="sibTrans" cxnId="{ECFEA603-A134-4648-852E-C90052F94F13}">
      <dgm:prSet/>
      <dgm:spPr/>
      <dgm:t>
        <a:bodyPr/>
        <a:lstStyle/>
        <a:p>
          <a:endParaRPr lang="en-US"/>
        </a:p>
      </dgm:t>
    </dgm:pt>
    <dgm:pt modelId="{738DA87A-CC4C-4BF3-8281-5357A5F65E92}" type="pres">
      <dgm:prSet presAssocID="{942E6894-EFB8-4A6C-9BA1-60D26B31BAEA}" presName="linear" presStyleCnt="0">
        <dgm:presLayoutVars>
          <dgm:animLvl val="lvl"/>
          <dgm:resizeHandles val="exact"/>
        </dgm:presLayoutVars>
      </dgm:prSet>
      <dgm:spPr/>
    </dgm:pt>
    <dgm:pt modelId="{6E21005D-F461-4F4C-B6F7-2443D51E38BA}" type="pres">
      <dgm:prSet presAssocID="{3DEBDB06-8D33-4F3D-9356-A64190D58C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76D9B3C-7AAD-4D2E-B122-AC3E97421BB7}" type="pres">
      <dgm:prSet presAssocID="{341FE1F1-413A-4021-9DD8-C0D9CED44E2D}" presName="spacer" presStyleCnt="0"/>
      <dgm:spPr/>
    </dgm:pt>
    <dgm:pt modelId="{0836954E-F371-4220-887C-BA72190658EF}" type="pres">
      <dgm:prSet presAssocID="{A4F102E3-8C60-4592-BA12-834E066618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677051D-8C32-4514-8695-1547EC052F0E}" type="pres">
      <dgm:prSet presAssocID="{5B9FF7DA-F7CB-4D8C-9D58-873D991537D0}" presName="spacer" presStyleCnt="0"/>
      <dgm:spPr/>
    </dgm:pt>
    <dgm:pt modelId="{36E9DB5E-9C52-4D94-A411-75D28BBA6188}" type="pres">
      <dgm:prSet presAssocID="{31D2A8C7-D87D-49F7-84C3-3BB5FADAA3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6D347A-E4B5-41BA-8AE6-92AD22381AF1}" type="pres">
      <dgm:prSet presAssocID="{1C2ADE34-30EB-4F13-8F51-66349CF01F7D}" presName="spacer" presStyleCnt="0"/>
      <dgm:spPr/>
    </dgm:pt>
    <dgm:pt modelId="{135D47FC-3A9E-4DFB-AA77-7FB281634B12}" type="pres">
      <dgm:prSet presAssocID="{EE73125A-90DA-48F5-A95F-EEB43C94401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CFEA603-A134-4648-852E-C90052F94F13}" srcId="{942E6894-EFB8-4A6C-9BA1-60D26B31BAEA}" destId="{EE73125A-90DA-48F5-A95F-EEB43C94401A}" srcOrd="3" destOrd="0" parTransId="{7F005983-CF6A-4B09-856B-9135555D2FE1}" sibTransId="{BD09C862-593B-4533-9D51-86A0BD455586}"/>
    <dgm:cxn modelId="{FC7A8561-7050-410D-A27D-5BF0EC3A4A25}" srcId="{942E6894-EFB8-4A6C-9BA1-60D26B31BAEA}" destId="{A4F102E3-8C60-4592-BA12-834E066618FF}" srcOrd="1" destOrd="0" parTransId="{C608DDAE-E785-4416-AA4D-72AEA728B2B9}" sibTransId="{5B9FF7DA-F7CB-4D8C-9D58-873D991537D0}"/>
    <dgm:cxn modelId="{71CA9741-1B6A-45E2-9F84-BC98B116E044}" type="presOf" srcId="{EE73125A-90DA-48F5-A95F-EEB43C94401A}" destId="{135D47FC-3A9E-4DFB-AA77-7FB281634B12}" srcOrd="0" destOrd="0" presId="urn:microsoft.com/office/officeart/2005/8/layout/vList2"/>
    <dgm:cxn modelId="{D861156D-E231-4F8C-AD30-BF651037F2C1}" srcId="{942E6894-EFB8-4A6C-9BA1-60D26B31BAEA}" destId="{31D2A8C7-D87D-49F7-84C3-3BB5FADAA33D}" srcOrd="2" destOrd="0" parTransId="{EE07F6F4-102B-4606-A089-C4C1966BE6CA}" sibTransId="{1C2ADE34-30EB-4F13-8F51-66349CF01F7D}"/>
    <dgm:cxn modelId="{53D06478-2719-45A2-8510-FD237C24BCDF}" type="presOf" srcId="{31D2A8C7-D87D-49F7-84C3-3BB5FADAA33D}" destId="{36E9DB5E-9C52-4D94-A411-75D28BBA6188}" srcOrd="0" destOrd="0" presId="urn:microsoft.com/office/officeart/2005/8/layout/vList2"/>
    <dgm:cxn modelId="{8365825A-EA42-43F4-A820-D801900D4A37}" type="presOf" srcId="{A4F102E3-8C60-4592-BA12-834E066618FF}" destId="{0836954E-F371-4220-887C-BA72190658EF}" srcOrd="0" destOrd="0" presId="urn:microsoft.com/office/officeart/2005/8/layout/vList2"/>
    <dgm:cxn modelId="{80F7F892-1FC6-4298-B7B1-159E542EAC33}" type="presOf" srcId="{942E6894-EFB8-4A6C-9BA1-60D26B31BAEA}" destId="{738DA87A-CC4C-4BF3-8281-5357A5F65E92}" srcOrd="0" destOrd="0" presId="urn:microsoft.com/office/officeart/2005/8/layout/vList2"/>
    <dgm:cxn modelId="{39E7F594-A4DD-4EEB-8200-33B3C896FF42}" srcId="{942E6894-EFB8-4A6C-9BA1-60D26B31BAEA}" destId="{3DEBDB06-8D33-4F3D-9356-A64190D58C34}" srcOrd="0" destOrd="0" parTransId="{17A888AB-B056-42DB-9B9C-CEF69A90F491}" sibTransId="{341FE1F1-413A-4021-9DD8-C0D9CED44E2D}"/>
    <dgm:cxn modelId="{8F6F05A8-66CA-4289-ACE6-2932FC8FF900}" type="presOf" srcId="{3DEBDB06-8D33-4F3D-9356-A64190D58C34}" destId="{6E21005D-F461-4F4C-B6F7-2443D51E38BA}" srcOrd="0" destOrd="0" presId="urn:microsoft.com/office/officeart/2005/8/layout/vList2"/>
    <dgm:cxn modelId="{FD6695E5-DF99-41D5-9301-D61F9F8F4955}" type="presParOf" srcId="{738DA87A-CC4C-4BF3-8281-5357A5F65E92}" destId="{6E21005D-F461-4F4C-B6F7-2443D51E38BA}" srcOrd="0" destOrd="0" presId="urn:microsoft.com/office/officeart/2005/8/layout/vList2"/>
    <dgm:cxn modelId="{7DB8804E-08FF-491A-A700-FE2012E56044}" type="presParOf" srcId="{738DA87A-CC4C-4BF3-8281-5357A5F65E92}" destId="{F76D9B3C-7AAD-4D2E-B122-AC3E97421BB7}" srcOrd="1" destOrd="0" presId="urn:microsoft.com/office/officeart/2005/8/layout/vList2"/>
    <dgm:cxn modelId="{858CF674-E519-441C-8AA1-A1AE146A5100}" type="presParOf" srcId="{738DA87A-CC4C-4BF3-8281-5357A5F65E92}" destId="{0836954E-F371-4220-887C-BA72190658EF}" srcOrd="2" destOrd="0" presId="urn:microsoft.com/office/officeart/2005/8/layout/vList2"/>
    <dgm:cxn modelId="{07155D3B-2F43-45AE-B9B5-7C557DA3B3E5}" type="presParOf" srcId="{738DA87A-CC4C-4BF3-8281-5357A5F65E92}" destId="{7677051D-8C32-4514-8695-1547EC052F0E}" srcOrd="3" destOrd="0" presId="urn:microsoft.com/office/officeart/2005/8/layout/vList2"/>
    <dgm:cxn modelId="{6373BDF7-BCE6-476A-B1E4-7235CBAB7290}" type="presParOf" srcId="{738DA87A-CC4C-4BF3-8281-5357A5F65E92}" destId="{36E9DB5E-9C52-4D94-A411-75D28BBA6188}" srcOrd="4" destOrd="0" presId="urn:microsoft.com/office/officeart/2005/8/layout/vList2"/>
    <dgm:cxn modelId="{9EBA4AF7-4E98-4517-9107-78467E6FE806}" type="presParOf" srcId="{738DA87A-CC4C-4BF3-8281-5357A5F65E92}" destId="{B66D347A-E4B5-41BA-8AE6-92AD22381AF1}" srcOrd="5" destOrd="0" presId="urn:microsoft.com/office/officeart/2005/8/layout/vList2"/>
    <dgm:cxn modelId="{4D096D6A-A24A-49D2-9C83-4972D9B1952A}" type="presParOf" srcId="{738DA87A-CC4C-4BF3-8281-5357A5F65E92}" destId="{135D47FC-3A9E-4DFB-AA77-7FB281634B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6D028-3613-4C8B-9F41-B7EC095237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C1CCE6-7AEC-4FB0-9F9B-63D2BE650EEB}">
      <dgm:prSet/>
      <dgm:spPr/>
      <dgm:t>
        <a:bodyPr/>
        <a:lstStyle/>
        <a:p>
          <a:r>
            <a:rPr lang="fi-FI"/>
            <a:t>Häiriö ja sen kuntouttaminen</a:t>
          </a:r>
          <a:endParaRPr lang="en-US"/>
        </a:p>
      </dgm:t>
    </dgm:pt>
    <dgm:pt modelId="{AE43E3C1-E0DA-4994-92E3-BADD076C0C61}" type="parTrans" cxnId="{F164B7C6-BA71-4124-B38B-6B12CF57FEA5}">
      <dgm:prSet/>
      <dgm:spPr/>
      <dgm:t>
        <a:bodyPr/>
        <a:lstStyle/>
        <a:p>
          <a:endParaRPr lang="en-US"/>
        </a:p>
      </dgm:t>
    </dgm:pt>
    <dgm:pt modelId="{CD8C47D0-68A5-4397-99A2-4C71BFFAA0FF}" type="sibTrans" cxnId="{F164B7C6-BA71-4124-B38B-6B12CF57FEA5}">
      <dgm:prSet/>
      <dgm:spPr/>
      <dgm:t>
        <a:bodyPr/>
        <a:lstStyle/>
        <a:p>
          <a:endParaRPr lang="en-US"/>
        </a:p>
      </dgm:t>
    </dgm:pt>
    <dgm:pt modelId="{A2769FEB-75ED-482F-B54B-494FDA76115A}">
      <dgm:prSet/>
      <dgm:spPr/>
      <dgm:t>
        <a:bodyPr/>
        <a:lstStyle/>
        <a:p>
          <a:r>
            <a:rPr lang="fi-FI"/>
            <a:t>Kokeellinen tutkimus</a:t>
          </a:r>
          <a:endParaRPr lang="en-US"/>
        </a:p>
      </dgm:t>
    </dgm:pt>
    <dgm:pt modelId="{B975678C-F492-4B38-BA80-E8BBBE2B761B}" type="parTrans" cxnId="{266C3851-AEB0-4F8E-B050-0BDA8D7F1502}">
      <dgm:prSet/>
      <dgm:spPr/>
      <dgm:t>
        <a:bodyPr/>
        <a:lstStyle/>
        <a:p>
          <a:endParaRPr lang="en-US"/>
        </a:p>
      </dgm:t>
    </dgm:pt>
    <dgm:pt modelId="{C9001E2F-36FB-4A46-B562-1B07BDCB6320}" type="sibTrans" cxnId="{266C3851-AEB0-4F8E-B050-0BDA8D7F1502}">
      <dgm:prSet/>
      <dgm:spPr/>
      <dgm:t>
        <a:bodyPr/>
        <a:lstStyle/>
        <a:p>
          <a:endParaRPr lang="en-US"/>
        </a:p>
      </dgm:t>
    </dgm:pt>
    <dgm:pt modelId="{6A04C65F-85AA-45E4-AE4C-36F80E099FBB}">
      <dgm:prSet/>
      <dgm:spPr/>
      <dgm:t>
        <a:bodyPr/>
        <a:lstStyle/>
        <a:p>
          <a:r>
            <a:rPr lang="fi-FI" dirty="0"/>
            <a:t>Tarkkaavaisuus, havainnointi, muisti</a:t>
          </a:r>
          <a:endParaRPr lang="en-US" dirty="0"/>
        </a:p>
      </dgm:t>
    </dgm:pt>
    <dgm:pt modelId="{C934D686-D5B4-475B-9DB5-383DAC6E1D01}" type="parTrans" cxnId="{996B2013-B07C-4CD3-99BA-2C24535934B5}">
      <dgm:prSet/>
      <dgm:spPr/>
      <dgm:t>
        <a:bodyPr/>
        <a:lstStyle/>
        <a:p>
          <a:endParaRPr lang="en-US"/>
        </a:p>
      </dgm:t>
    </dgm:pt>
    <dgm:pt modelId="{F5DF985D-1235-4AB8-B7C2-78267F835644}" type="sibTrans" cxnId="{996B2013-B07C-4CD3-99BA-2C24535934B5}">
      <dgm:prSet/>
      <dgm:spPr/>
      <dgm:t>
        <a:bodyPr/>
        <a:lstStyle/>
        <a:p>
          <a:endParaRPr lang="en-US"/>
        </a:p>
      </dgm:t>
    </dgm:pt>
    <dgm:pt modelId="{C89F023F-C881-4E1C-A293-F14F91FAE03C}">
      <dgm:prSet/>
      <dgm:spPr/>
      <dgm:t>
        <a:bodyPr/>
        <a:lstStyle/>
        <a:p>
          <a:r>
            <a:rPr lang="en-US" dirty="0" err="1"/>
            <a:t>Aivojen</a:t>
          </a:r>
          <a:r>
            <a:rPr lang="en-US" dirty="0"/>
            <a:t> </a:t>
          </a:r>
          <a:r>
            <a:rPr lang="en-US" dirty="0" err="1"/>
            <a:t>rakenne</a:t>
          </a:r>
          <a:r>
            <a:rPr lang="en-US" dirty="0"/>
            <a:t>,  </a:t>
          </a:r>
          <a:r>
            <a:rPr lang="en-US" dirty="0" err="1"/>
            <a:t>plastisuus</a:t>
          </a:r>
          <a:r>
            <a:rPr lang="en-US" dirty="0"/>
            <a:t>, </a:t>
          </a:r>
          <a:r>
            <a:rPr lang="en-US" dirty="0" err="1"/>
            <a:t>kompensaatio</a:t>
          </a:r>
          <a:endParaRPr lang="en-US" dirty="0"/>
        </a:p>
      </dgm:t>
    </dgm:pt>
    <dgm:pt modelId="{70B6FD1D-AD17-48EB-B8FA-BDE9C57272CD}" type="parTrans" cxnId="{82F70600-C220-4BF8-8D55-EEED88674EAA}">
      <dgm:prSet/>
      <dgm:spPr/>
      <dgm:t>
        <a:bodyPr/>
        <a:lstStyle/>
        <a:p>
          <a:endParaRPr lang="en-US"/>
        </a:p>
      </dgm:t>
    </dgm:pt>
    <dgm:pt modelId="{368E6F36-40B9-40B5-BC0F-B4C19E2C1875}" type="sibTrans" cxnId="{82F70600-C220-4BF8-8D55-EEED88674EAA}">
      <dgm:prSet/>
      <dgm:spPr/>
      <dgm:t>
        <a:bodyPr/>
        <a:lstStyle/>
        <a:p>
          <a:endParaRPr lang="en-US"/>
        </a:p>
      </dgm:t>
    </dgm:pt>
    <dgm:pt modelId="{F3489B74-4B22-48B5-918F-F2E573454EFE}" type="pres">
      <dgm:prSet presAssocID="{D9A6D028-3613-4C8B-9F41-B7EC09523740}" presName="linear" presStyleCnt="0">
        <dgm:presLayoutVars>
          <dgm:animLvl val="lvl"/>
          <dgm:resizeHandles val="exact"/>
        </dgm:presLayoutVars>
      </dgm:prSet>
      <dgm:spPr/>
    </dgm:pt>
    <dgm:pt modelId="{D03EBDFC-D887-41BC-89C7-4133A5CB58A4}" type="pres">
      <dgm:prSet presAssocID="{ACC1CCE6-7AEC-4FB0-9F9B-63D2BE650E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E7FB3F-16D6-468F-9F75-375A799C7905}" type="pres">
      <dgm:prSet presAssocID="{CD8C47D0-68A5-4397-99A2-4C71BFFAA0FF}" presName="spacer" presStyleCnt="0"/>
      <dgm:spPr/>
    </dgm:pt>
    <dgm:pt modelId="{BD21D826-E870-477C-9B82-62C628053CB5}" type="pres">
      <dgm:prSet presAssocID="{A2769FEB-75ED-482F-B54B-494FDA76115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79719F-B4E6-4280-8C74-9CDF049452F3}" type="pres">
      <dgm:prSet presAssocID="{C9001E2F-36FB-4A46-B562-1B07BDCB6320}" presName="spacer" presStyleCnt="0"/>
      <dgm:spPr/>
    </dgm:pt>
    <dgm:pt modelId="{390CE468-DF0E-4BBB-9ACF-203A2A3B633E}" type="pres">
      <dgm:prSet presAssocID="{6A04C65F-85AA-45E4-AE4C-36F80E099F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943B75-A1CB-422E-BAF7-4E4084DEA85F}" type="pres">
      <dgm:prSet presAssocID="{F5DF985D-1235-4AB8-B7C2-78267F835644}" presName="spacer" presStyleCnt="0"/>
      <dgm:spPr/>
    </dgm:pt>
    <dgm:pt modelId="{6114B235-56A7-46CE-8C54-A6F9D0E75059}" type="pres">
      <dgm:prSet presAssocID="{C89F023F-C881-4E1C-A293-F14F91FAE03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2F70600-C220-4BF8-8D55-EEED88674EAA}" srcId="{D9A6D028-3613-4C8B-9F41-B7EC09523740}" destId="{C89F023F-C881-4E1C-A293-F14F91FAE03C}" srcOrd="3" destOrd="0" parTransId="{70B6FD1D-AD17-48EB-B8FA-BDE9C57272CD}" sibTransId="{368E6F36-40B9-40B5-BC0F-B4C19E2C1875}"/>
    <dgm:cxn modelId="{996B2013-B07C-4CD3-99BA-2C24535934B5}" srcId="{D9A6D028-3613-4C8B-9F41-B7EC09523740}" destId="{6A04C65F-85AA-45E4-AE4C-36F80E099FBB}" srcOrd="2" destOrd="0" parTransId="{C934D686-D5B4-475B-9DB5-383DAC6E1D01}" sibTransId="{F5DF985D-1235-4AB8-B7C2-78267F835644}"/>
    <dgm:cxn modelId="{44592D1A-0C81-4BCD-BF40-5B10A366B301}" type="presOf" srcId="{C89F023F-C881-4E1C-A293-F14F91FAE03C}" destId="{6114B235-56A7-46CE-8C54-A6F9D0E75059}" srcOrd="0" destOrd="0" presId="urn:microsoft.com/office/officeart/2005/8/layout/vList2"/>
    <dgm:cxn modelId="{95A9BF6F-B1E3-4DB3-8EF0-AD4641722D37}" type="presOf" srcId="{6A04C65F-85AA-45E4-AE4C-36F80E099FBB}" destId="{390CE468-DF0E-4BBB-9ACF-203A2A3B633E}" srcOrd="0" destOrd="0" presId="urn:microsoft.com/office/officeart/2005/8/layout/vList2"/>
    <dgm:cxn modelId="{266C3851-AEB0-4F8E-B050-0BDA8D7F1502}" srcId="{D9A6D028-3613-4C8B-9F41-B7EC09523740}" destId="{A2769FEB-75ED-482F-B54B-494FDA76115A}" srcOrd="1" destOrd="0" parTransId="{B975678C-F492-4B38-BA80-E8BBBE2B761B}" sibTransId="{C9001E2F-36FB-4A46-B562-1B07BDCB6320}"/>
    <dgm:cxn modelId="{3087EDBC-B5CB-44D6-AD85-B267799555A6}" type="presOf" srcId="{D9A6D028-3613-4C8B-9F41-B7EC09523740}" destId="{F3489B74-4B22-48B5-918F-F2E573454EFE}" srcOrd="0" destOrd="0" presId="urn:microsoft.com/office/officeart/2005/8/layout/vList2"/>
    <dgm:cxn modelId="{F3B1A7C5-D01B-4D43-92CD-FFEE52806E01}" type="presOf" srcId="{ACC1CCE6-7AEC-4FB0-9F9B-63D2BE650EEB}" destId="{D03EBDFC-D887-41BC-89C7-4133A5CB58A4}" srcOrd="0" destOrd="0" presId="urn:microsoft.com/office/officeart/2005/8/layout/vList2"/>
    <dgm:cxn modelId="{F164B7C6-BA71-4124-B38B-6B12CF57FEA5}" srcId="{D9A6D028-3613-4C8B-9F41-B7EC09523740}" destId="{ACC1CCE6-7AEC-4FB0-9F9B-63D2BE650EEB}" srcOrd="0" destOrd="0" parTransId="{AE43E3C1-E0DA-4994-92E3-BADD076C0C61}" sibTransId="{CD8C47D0-68A5-4397-99A2-4C71BFFAA0FF}"/>
    <dgm:cxn modelId="{5F997BEE-7058-43FC-B6E1-2DAD2FF46FE5}" type="presOf" srcId="{A2769FEB-75ED-482F-B54B-494FDA76115A}" destId="{BD21D826-E870-477C-9B82-62C628053CB5}" srcOrd="0" destOrd="0" presId="urn:microsoft.com/office/officeart/2005/8/layout/vList2"/>
    <dgm:cxn modelId="{821743B7-6A65-4B18-90B0-00504BBF3461}" type="presParOf" srcId="{F3489B74-4B22-48B5-918F-F2E573454EFE}" destId="{D03EBDFC-D887-41BC-89C7-4133A5CB58A4}" srcOrd="0" destOrd="0" presId="urn:microsoft.com/office/officeart/2005/8/layout/vList2"/>
    <dgm:cxn modelId="{53A241EE-A964-43CB-B8FF-513D02664C88}" type="presParOf" srcId="{F3489B74-4B22-48B5-918F-F2E573454EFE}" destId="{23E7FB3F-16D6-468F-9F75-375A799C7905}" srcOrd="1" destOrd="0" presId="urn:microsoft.com/office/officeart/2005/8/layout/vList2"/>
    <dgm:cxn modelId="{CC319AF3-9E4E-410F-B892-F273204A110F}" type="presParOf" srcId="{F3489B74-4B22-48B5-918F-F2E573454EFE}" destId="{BD21D826-E870-477C-9B82-62C628053CB5}" srcOrd="2" destOrd="0" presId="urn:microsoft.com/office/officeart/2005/8/layout/vList2"/>
    <dgm:cxn modelId="{BA7BC96F-799D-495D-93C7-F0A6EBF4DFA7}" type="presParOf" srcId="{F3489B74-4B22-48B5-918F-F2E573454EFE}" destId="{DC79719F-B4E6-4280-8C74-9CDF049452F3}" srcOrd="3" destOrd="0" presId="urn:microsoft.com/office/officeart/2005/8/layout/vList2"/>
    <dgm:cxn modelId="{436A08A3-41D3-4E59-BB84-463F9ED7AF24}" type="presParOf" srcId="{F3489B74-4B22-48B5-918F-F2E573454EFE}" destId="{390CE468-DF0E-4BBB-9ACF-203A2A3B633E}" srcOrd="4" destOrd="0" presId="urn:microsoft.com/office/officeart/2005/8/layout/vList2"/>
    <dgm:cxn modelId="{C95ACEF7-8F73-49C4-953D-D0A6031464AB}" type="presParOf" srcId="{F3489B74-4B22-48B5-918F-F2E573454EFE}" destId="{76943B75-A1CB-422E-BAF7-4E4084DEA85F}" srcOrd="5" destOrd="0" presId="urn:microsoft.com/office/officeart/2005/8/layout/vList2"/>
    <dgm:cxn modelId="{B83229F0-19D8-4732-8C5C-7BDF1B908017}" type="presParOf" srcId="{F3489B74-4B22-48B5-918F-F2E573454EFE}" destId="{6114B235-56A7-46CE-8C54-A6F9D0E750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1005D-F461-4F4C-B6F7-2443D51E38BA}">
      <dsp:nvSpPr>
        <dsp:cNvPr id="0" name=""/>
        <dsp:cNvSpPr/>
      </dsp:nvSpPr>
      <dsp:spPr>
        <a:xfrm>
          <a:off x="0" y="114893"/>
          <a:ext cx="7852229" cy="1553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Validi eli pätevä</a:t>
          </a:r>
          <a:endParaRPr lang="en-US" sz="2800" kern="1200" dirty="0"/>
        </a:p>
      </dsp:txBody>
      <dsp:txXfrm>
        <a:off x="75813" y="190706"/>
        <a:ext cx="7700603" cy="1401402"/>
      </dsp:txXfrm>
    </dsp:sp>
    <dsp:sp modelId="{0836954E-F371-4220-887C-BA72190658EF}">
      <dsp:nvSpPr>
        <dsp:cNvPr id="0" name=""/>
        <dsp:cNvSpPr/>
      </dsp:nvSpPr>
      <dsp:spPr>
        <a:xfrm>
          <a:off x="0" y="1748562"/>
          <a:ext cx="7852229" cy="1553028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Reliaabeli eli luotettava</a:t>
          </a:r>
          <a:endParaRPr lang="en-US" sz="2800" kern="1200" dirty="0"/>
        </a:p>
      </dsp:txBody>
      <dsp:txXfrm>
        <a:off x="75813" y="1824375"/>
        <a:ext cx="7700603" cy="1401402"/>
      </dsp:txXfrm>
    </dsp:sp>
    <dsp:sp modelId="{36E9DB5E-9C52-4D94-A411-75D28BBA6188}">
      <dsp:nvSpPr>
        <dsp:cNvPr id="0" name=""/>
        <dsp:cNvSpPr/>
      </dsp:nvSpPr>
      <dsp:spPr>
        <a:xfrm>
          <a:off x="0" y="3382231"/>
          <a:ext cx="7852229" cy="1553028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Manipulointi on mahdollisimman voimakas, koska silloin erot ryhmien välillä näkyy mahdollisimman selkeästi</a:t>
          </a:r>
          <a:endParaRPr lang="en-US" sz="2800" kern="1200" dirty="0"/>
        </a:p>
      </dsp:txBody>
      <dsp:txXfrm>
        <a:off x="75813" y="3458044"/>
        <a:ext cx="7700603" cy="1401402"/>
      </dsp:txXfrm>
    </dsp:sp>
    <dsp:sp modelId="{135D47FC-3A9E-4DFB-AA77-7FB281634B12}">
      <dsp:nvSpPr>
        <dsp:cNvPr id="0" name=""/>
        <dsp:cNvSpPr/>
      </dsp:nvSpPr>
      <dsp:spPr>
        <a:xfrm>
          <a:off x="0" y="5015900"/>
          <a:ext cx="7852229" cy="155302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Otetaan huomioon psykologista tutkimusta koskevat eettiset periaatteet</a:t>
          </a:r>
          <a:endParaRPr lang="en-US" sz="2800" kern="1200"/>
        </a:p>
      </dsp:txBody>
      <dsp:txXfrm>
        <a:off x="75813" y="5091713"/>
        <a:ext cx="7700603" cy="1401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EBDFC-D887-41BC-89C7-4133A5CB58A4}">
      <dsp:nvSpPr>
        <dsp:cNvPr id="0" name=""/>
        <dsp:cNvSpPr/>
      </dsp:nvSpPr>
      <dsp:spPr>
        <a:xfrm>
          <a:off x="0" y="57937"/>
          <a:ext cx="4828172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Häiriö ja sen kuntouttaminen</a:t>
          </a:r>
          <a:endParaRPr lang="en-US" sz="3300" kern="1200"/>
        </a:p>
      </dsp:txBody>
      <dsp:txXfrm>
        <a:off x="64083" y="122020"/>
        <a:ext cx="4700006" cy="1184574"/>
      </dsp:txXfrm>
    </dsp:sp>
    <dsp:sp modelId="{BD21D826-E870-477C-9B82-62C628053CB5}">
      <dsp:nvSpPr>
        <dsp:cNvPr id="0" name=""/>
        <dsp:cNvSpPr/>
      </dsp:nvSpPr>
      <dsp:spPr>
        <a:xfrm>
          <a:off x="0" y="1465717"/>
          <a:ext cx="4828172" cy="13127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Kokeellinen tutkimus</a:t>
          </a:r>
          <a:endParaRPr lang="en-US" sz="3300" kern="1200"/>
        </a:p>
      </dsp:txBody>
      <dsp:txXfrm>
        <a:off x="64083" y="1529800"/>
        <a:ext cx="4700006" cy="1184574"/>
      </dsp:txXfrm>
    </dsp:sp>
    <dsp:sp modelId="{390CE468-DF0E-4BBB-9ACF-203A2A3B633E}">
      <dsp:nvSpPr>
        <dsp:cNvPr id="0" name=""/>
        <dsp:cNvSpPr/>
      </dsp:nvSpPr>
      <dsp:spPr>
        <a:xfrm>
          <a:off x="0" y="2873497"/>
          <a:ext cx="4828172" cy="13127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Tarkkaavaisuus, havainnointi, muisti</a:t>
          </a:r>
          <a:endParaRPr lang="en-US" sz="3300" kern="1200" dirty="0"/>
        </a:p>
      </dsp:txBody>
      <dsp:txXfrm>
        <a:off x="64083" y="2937580"/>
        <a:ext cx="4700006" cy="1184574"/>
      </dsp:txXfrm>
    </dsp:sp>
    <dsp:sp modelId="{6114B235-56A7-46CE-8C54-A6F9D0E75059}">
      <dsp:nvSpPr>
        <dsp:cNvPr id="0" name=""/>
        <dsp:cNvSpPr/>
      </dsp:nvSpPr>
      <dsp:spPr>
        <a:xfrm>
          <a:off x="0" y="4281277"/>
          <a:ext cx="4828172" cy="13127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Aivojen</a:t>
          </a:r>
          <a:r>
            <a:rPr lang="en-US" sz="3300" kern="1200" dirty="0"/>
            <a:t> </a:t>
          </a:r>
          <a:r>
            <a:rPr lang="en-US" sz="3300" kern="1200" dirty="0" err="1"/>
            <a:t>rakenne</a:t>
          </a:r>
          <a:r>
            <a:rPr lang="en-US" sz="3300" kern="1200" dirty="0"/>
            <a:t>,  </a:t>
          </a:r>
          <a:r>
            <a:rPr lang="en-US" sz="3300" kern="1200" dirty="0" err="1"/>
            <a:t>plastisuus</a:t>
          </a:r>
          <a:r>
            <a:rPr lang="en-US" sz="3300" kern="1200" dirty="0"/>
            <a:t>, </a:t>
          </a:r>
          <a:r>
            <a:rPr lang="en-US" sz="3300" kern="1200" dirty="0" err="1"/>
            <a:t>kompensaatio</a:t>
          </a:r>
          <a:endParaRPr lang="en-US" sz="3300" kern="1200" dirty="0"/>
        </a:p>
      </dsp:txBody>
      <dsp:txXfrm>
        <a:off x="64083" y="4345360"/>
        <a:ext cx="4700006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72F5D-7FDA-41C8-B748-27F30D61E649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3CE37-8AF2-4D76-BDB1-E530A978F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0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35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63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Monivalintatehtävässä voi tulla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002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51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442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788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7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13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437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05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075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05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362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797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28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846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694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867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435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900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2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344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167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360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161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729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169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315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60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929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97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CE37-8AF2-4D76-BDB1-E530A978F1E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40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776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38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23E9A-E354-4B39-AE78-19DD8E7F730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91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2AECD3-A39E-93D8-F69D-DE9BF8466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B1B092-EE73-F308-4C42-9042C20A9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9D200F-EFF4-4E37-68BE-C77DB6B9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862EE8-EDE3-5708-BE7E-FE4BEF8F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0D4EBB-421B-1A5F-8E94-F68CB22C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F2831-A1B9-72D6-B10F-C0C107E5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B6C4F32-D03C-AC4B-99AF-E67CD98C0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4B4B8E-A444-E82E-68CF-E27810D1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7CC643-8D05-3465-5A52-B9946465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64FCFF-AB20-E752-6EC1-4A64D6CF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52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8F2197C-DFEA-60EA-6EFD-C673BFF99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864741-E789-3862-8CD3-9988ABE38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5F80D5-CCE3-60D3-8519-4AD3B590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BC228-7F4E-F43E-0569-AFB15B41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A4B97E-7855-B20A-8E4A-879594F7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06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76F3B-7E4C-820D-A75E-24B9675E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5EE85F-3194-0E32-1F12-C68EDA0D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8EB1D3-CCBA-4344-137C-414471B2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7E95DC-89ED-051D-2803-93EAC313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2254E6-CEC4-2F7F-5C17-F50A1531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68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BA3CE-C5DA-6C7C-1CF6-966D7194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8D32F6-FA45-C30D-D72F-B79BE735F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1C0F6A-7EEB-153C-7B63-B7845528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0D3262-1B96-9384-005D-A5350F84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0EA42D-C412-7ED2-A1E8-2C20D68B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43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C02100-3A7B-9873-12EF-3C6F8BF9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C9C0D-62BA-EA76-4B20-0B3010EFE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62F611-B59D-2A4A-4AC8-CB26AF3B1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F3FDD9-1338-852F-5506-D8F53177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D5A58E-F83C-BC10-3E14-7861DC00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DC9FB9-10D1-F6F5-28A6-FF8EBBC3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85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D3D12-499A-5DA5-A30F-D6319A62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11E069-2C43-55F1-74BE-0927D04DB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B8709E-53E9-1CBB-8F05-3D71EAF09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FEEC24B-A104-25D0-D78A-4B572230B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0400333-7BF8-749E-0ACC-572CAD350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AB589BA-42D5-7D0D-DA09-FCB5FF8B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FB2A4CA-8E48-16CC-9183-C11AF8D7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DD48AAC-2A89-427F-285D-6AC919B0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2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F8E4B0-9402-BCF3-B422-6C283863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C524F14-964D-42B1-0EBD-24EF0DA7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2DC074-9592-3AD3-3C67-B8FB4BB7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65A05A-F568-4AD5-C43D-5ADB2E0D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1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5A8EA70-D822-9A47-F5CD-570F369A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06700F-0E48-BF38-F827-1339B890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C6D37F-3BDC-E1C0-68B1-65046A77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73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360B8-87FC-34DA-40AB-890D3CED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75A096-0095-3EA3-CDDD-2C11343A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F013D3-FF4B-D674-C90F-048CDA787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6FB431D-5B7E-4E9D-AF84-67A03CED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BC7FD9-806C-3AC6-18A0-C5E206DA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62302F-DAA3-FC3D-34AA-97DA52CB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13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B0F4A2-0047-195C-1534-BEFA9BFF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2828DE7-23E5-08F0-FE2E-7C40B7043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0B98C95-8593-BDE9-D594-2F84707FD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7829A4-620F-59CA-C41D-9C7BFD67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702812-DE0E-260E-C580-9B34CEBA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8C1A70-573B-9AF1-4B7D-1371219F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79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109E240-71FE-1CC4-F1BD-534FF0D5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F50326-E468-1312-6496-C7189AF12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43964-55E1-FA44-EE58-D7A2A8D71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8DB39-527D-4966-82AD-D3AAA78B5845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67762A-7CD2-87C8-73A5-806AA44D3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D29354-EF2E-D160-CFDA-09BC8E9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5C484-B360-4C05-BD64-65CE451FAE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4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220456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26B26-602E-F039-5DAE-F40354F8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88"/>
          <a:stretch/>
        </p:blipFill>
        <p:spPr>
          <a:xfrm>
            <a:off x="3325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F84DB9-E4C5-0569-9613-AB68A2497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1" y="1203900"/>
            <a:ext cx="6062749" cy="15820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9600" dirty="0">
                <a:solidFill>
                  <a:srgbClr val="FFFF00"/>
                </a:solidFill>
              </a:rPr>
              <a:t>PS3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5D215F-DD08-893E-2EE5-745F7C5FD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4589549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FFFF00"/>
                </a:solidFill>
              </a:rPr>
              <a:t>KERTAUS</a:t>
            </a:r>
          </a:p>
        </p:txBody>
      </p:sp>
    </p:spTree>
    <p:extLst>
      <p:ext uri="{BB962C8B-B14F-4D97-AF65-F5344CB8AC3E}">
        <p14:creationId xmlns:p14="http://schemas.microsoft.com/office/powerpoint/2010/main" val="246743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C03101-CA71-89E7-2CA2-53E80927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Ajattelu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35D65-8E41-9876-93E4-B66B3B3A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200" b="1"/>
              <a:t>Nopea ajattelu</a:t>
            </a:r>
            <a:r>
              <a:rPr lang="fi-FI" sz="2200"/>
              <a:t>: ajattelu ja päätöksenteko tapahtuvat ilman suurempaa ponnistelua, ihminen voi tehdä saatavilla olevasta tiedosta johtopäätöksiä ja toimia tekemänsä arvion perusteella hyvin refleksinomaisesti.</a:t>
            </a:r>
          </a:p>
          <a:p>
            <a:r>
              <a:rPr lang="fi-FI" sz="2200" b="1"/>
              <a:t>Tunteet vaikuttavat </a:t>
            </a:r>
            <a:r>
              <a:rPr lang="fi-FI" sz="2200"/>
              <a:t>nopeasti ja automaattisesti ihmisen tiedonkäsittelyyn</a:t>
            </a:r>
          </a:p>
          <a:p>
            <a:r>
              <a:rPr lang="fi-FI" sz="2200" b="1"/>
              <a:t>Ennakointi </a:t>
            </a:r>
            <a:r>
              <a:rPr lang="fi-FI" sz="2200"/>
              <a:t>(nopeaa ja ei-tietoista; aivot arvioivat saatavilla olevan tiedon perusteella, mitä kohta tapahtuu ja suunnittelevat valmiiksi siihen sopivan toimintamallin).</a:t>
            </a:r>
          </a:p>
          <a:p>
            <a:r>
              <a:rPr lang="fi-FI" sz="2200"/>
              <a:t>Nopea tiedonkäsittely tärkeää evoluution näkökulmasta, sillä se on edistänyt ihmisen sopeutumista ja selviytymistä</a:t>
            </a:r>
          </a:p>
          <a:p>
            <a:r>
              <a:rPr lang="fi-FI" sz="2200" b="1"/>
              <a:t>Hidas ajattelu: </a:t>
            </a:r>
            <a:r>
              <a:rPr lang="fi-FI" sz="2200"/>
              <a:t>tietoinen ajatusten ja muistojen tarkastelu, pohdinta ja arviointi </a:t>
            </a:r>
          </a:p>
          <a:p>
            <a:r>
              <a:rPr lang="fi-FI" sz="2200" b="1"/>
              <a:t>Kaksoisprosessointiteoriat</a:t>
            </a:r>
            <a:r>
              <a:rPr lang="fi-FI" sz="2200"/>
              <a:t>: ajattelu on sekä nopeaa ja automaattista että hidasta ja analyyttista</a:t>
            </a:r>
          </a:p>
        </p:txBody>
      </p:sp>
    </p:spTree>
    <p:extLst>
      <p:ext uri="{BB962C8B-B14F-4D97-AF65-F5344CB8AC3E}">
        <p14:creationId xmlns:p14="http://schemas.microsoft.com/office/powerpoint/2010/main" val="167546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9818B-E757-8E61-7049-CD458CAB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Lateralisaatio eli aivopuoliskojen ”työnjako”</a:t>
            </a:r>
          </a:p>
        </p:txBody>
      </p:sp>
      <p:sp>
        <p:nvSpPr>
          <p:cNvPr id="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ADE863-1886-9013-BAD5-43F369DEF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200" dirty="0"/>
              <a:t>Isot aivot jakautuvat kehon keskilinjan mukaan oikeaksi ja vasemmaksi aivopuoliskoksi</a:t>
            </a:r>
          </a:p>
          <a:p>
            <a:r>
              <a:rPr lang="fi-FI" sz="2200" b="1" dirty="0"/>
              <a:t>Aivopuoliskot tekevät yhteistyötä </a:t>
            </a:r>
            <a:r>
              <a:rPr lang="fi-FI" sz="2200" dirty="0"/>
              <a:t>kaikessa tiedonkäsittelyssä, toisaalta </a:t>
            </a:r>
            <a:r>
              <a:rPr lang="fi-FI" sz="2200" b="1" dirty="0"/>
              <a:t>ne myös eroavat rakenteellisesti ja toiminnallisesti toisistaan</a:t>
            </a:r>
          </a:p>
          <a:p>
            <a:r>
              <a:rPr lang="fi-FI" sz="2200" dirty="0"/>
              <a:t>Kumpikin aivopuolisko vastaanottaa tietoa </a:t>
            </a:r>
            <a:r>
              <a:rPr lang="fi-FI" sz="2200" b="1" dirty="0"/>
              <a:t>kehon vastakkaiselta puolelta </a:t>
            </a:r>
            <a:r>
              <a:rPr lang="fi-FI" sz="2200" dirty="0"/>
              <a:t>sekä vaikuttaa kehon vastakkaisen puolen liikkeisiin</a:t>
            </a:r>
          </a:p>
          <a:p>
            <a:r>
              <a:rPr lang="fi-FI" sz="2200" b="1" dirty="0"/>
              <a:t>Vasen aivopuolisko erikoistunut </a:t>
            </a:r>
            <a:r>
              <a:rPr lang="fi-FI" sz="2200" dirty="0"/>
              <a:t>kielellisiin toimintoihin, näköhavaintojen esittelyyn, tiedon pitkäkestoiseen tallennukseen</a:t>
            </a:r>
          </a:p>
          <a:p>
            <a:r>
              <a:rPr lang="fi-FI" sz="2200" b="1" dirty="0"/>
              <a:t>Oikea aivopuolisko erikoistunut</a:t>
            </a:r>
            <a:r>
              <a:rPr lang="fi-FI" sz="2200" dirty="0"/>
              <a:t> ei-kielellisiin toimintoihin, avaruudelliseen hahmottamiseen, tarkkaavaisuuteen, havaitsemiseen</a:t>
            </a:r>
          </a:p>
          <a:p>
            <a:r>
              <a:rPr lang="fi-FI" sz="2200" b="1" dirty="0"/>
              <a:t>Aivokurkiainen yhdistää </a:t>
            </a:r>
            <a:r>
              <a:rPr lang="fi-FI" sz="2200" dirty="0"/>
              <a:t>aivopuoliskot ja on niiden välisen tiedonkulun tärkein kulkuväylä</a:t>
            </a:r>
          </a:p>
        </p:txBody>
      </p:sp>
    </p:spTree>
    <p:extLst>
      <p:ext uri="{BB962C8B-B14F-4D97-AF65-F5344CB8AC3E}">
        <p14:creationId xmlns:p14="http://schemas.microsoft.com/office/powerpoint/2010/main" val="392044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B7317-3861-A2CC-67D9-ADE4E869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 err="1"/>
              <a:t>Lateralisaatio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B057E-0927-FC8B-1543-175E2BBF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58" y="1987736"/>
            <a:ext cx="5178042" cy="4598802"/>
          </a:xfrm>
        </p:spPr>
        <p:txBody>
          <a:bodyPr>
            <a:normAutofit/>
          </a:bodyPr>
          <a:lstStyle/>
          <a:p>
            <a:r>
              <a:rPr lang="fi-FI" sz="2400" b="0" i="0" dirty="0">
                <a:effectLst/>
              </a:rPr>
              <a:t>Aivopuoliskoja yhdistää toisiinsa </a:t>
            </a:r>
            <a:r>
              <a:rPr lang="fi-FI" sz="2400" b="1" i="0" dirty="0">
                <a:effectLst/>
              </a:rPr>
              <a:t>aivokurkiainen, </a:t>
            </a:r>
            <a:r>
              <a:rPr lang="fi-FI" sz="2400" b="0" i="0" dirty="0">
                <a:effectLst/>
              </a:rPr>
              <a:t>jonka kautta informaatio kulkee aivopuoliskolta toiselle. </a:t>
            </a:r>
          </a:p>
          <a:p>
            <a:r>
              <a:rPr lang="fi-FI" sz="2400" b="0" i="0" dirty="0">
                <a:effectLst/>
              </a:rPr>
              <a:t>Aivokurkiainen on muodostunut useista vasemmalta oikealle ja oikealta vasemmalle aivopuoliskolle kulkevista hermoradoista, tarkemmin sanottuna hermosoluista lähtevistä </a:t>
            </a:r>
            <a:r>
              <a:rPr lang="fi-FI" sz="2400" b="0" i="0" dirty="0" err="1">
                <a:effectLst/>
              </a:rPr>
              <a:t>myelinisoituneista</a:t>
            </a:r>
            <a:r>
              <a:rPr lang="fi-FI" sz="2400" b="0" i="0" dirty="0">
                <a:effectLst/>
              </a:rPr>
              <a:t> aksoneista.</a:t>
            </a:r>
          </a:p>
          <a:p>
            <a:r>
              <a:rPr lang="fi-FI" sz="2400" b="0" i="0" dirty="0">
                <a:effectLst/>
              </a:rPr>
              <a:t>Aivokurkiainen kehittyy aina varhaisaikuisuuteen asti.</a:t>
            </a:r>
            <a:endParaRPr lang="fi-FI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9F08166-21C6-FC0B-6E6D-95E11E89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624" y="2103718"/>
            <a:ext cx="6720817" cy="31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0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BB7AF-26CF-A0B0-DEE1-859A3375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fi-FI" sz="4200"/>
              <a:t>Aivokuoren alapuoliset rakenteet</a:t>
            </a:r>
            <a:br>
              <a:rPr lang="fi-FI" sz="4200"/>
            </a:br>
            <a:r>
              <a:rPr lang="fi-FI" sz="4200"/>
              <a:t>(Limbinen järjestelmä)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21122160-4C99-0683-4CCD-F080942E9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89F3B4-7356-09EF-6478-923CBB2A0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11430000" cy="4831080"/>
          </a:xfrm>
        </p:spPr>
        <p:txBody>
          <a:bodyPr>
            <a:normAutofit/>
          </a:bodyPr>
          <a:lstStyle/>
          <a:p>
            <a:r>
              <a:rPr lang="fi-FI" dirty="0"/>
              <a:t>Erilaisia ei-tietoiselle toiminnalle keskeisiä rakenteita (muokkaavat tietoa sellaiseen muotoon, että sitä on helpompi käsitellä tietoisesti  aivokuorella)</a:t>
            </a:r>
          </a:p>
          <a:p>
            <a:r>
              <a:rPr lang="fi-FI" dirty="0"/>
              <a:t>Useita aistitiedon, muistin, motivaation, tunteiden ja uni-valverytmin säätelyn kannalta keskeisiä rakenteita</a:t>
            </a:r>
          </a:p>
          <a:p>
            <a:r>
              <a:rPr lang="fi-FI" b="1" dirty="0"/>
              <a:t>Hypotalamus, talamus, tyvitumakkeet, mantelitumake, hippokampus      </a:t>
            </a:r>
            <a:r>
              <a:rPr lang="fi-FI" dirty="0"/>
              <a:t>(s. 30)</a:t>
            </a:r>
          </a:p>
          <a:p>
            <a:r>
              <a:rPr lang="fi-FI" dirty="0"/>
              <a:t>Aivokuori ja sen alaiset osat toimivat kokonaisuutena -&gt; tieto kulkee edestakaisin eri alueiden ja rakenteiden välillä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851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5FDDA2-1047-F611-ADFE-BF036867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Hermoston toiminta ja viestintä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5F6037-5849-230B-D20E-D3CB6D9C1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400" b="1"/>
              <a:t>Hermoimpulssi</a:t>
            </a:r>
            <a:r>
              <a:rPr lang="fi-FI" sz="2400"/>
              <a:t> = jonkin ärsykkeen aiheuttama hermostossa etenevä sähköinen muutos; siirtyy hermosolusta toiseen solujen välissä olevan synapsin välityksellä</a:t>
            </a:r>
          </a:p>
          <a:p>
            <a:r>
              <a:rPr lang="fi-FI" sz="2400" b="1"/>
              <a:t>Synapsi</a:t>
            </a:r>
            <a:r>
              <a:rPr lang="fi-FI" sz="2400"/>
              <a:t>=kahden hermosolun välinen liitoskohta (viestin lähettävän ja vastaanottavan hermosolun liitoskohta)</a:t>
            </a:r>
          </a:p>
          <a:p>
            <a:r>
              <a:rPr lang="fi-FI" sz="2400" b="1"/>
              <a:t>Ärsykkeet</a:t>
            </a:r>
            <a:r>
              <a:rPr lang="fi-FI" sz="2400"/>
              <a:t> voivat olla joko </a:t>
            </a:r>
            <a:r>
              <a:rPr lang="fi-FI" sz="2400" b="1"/>
              <a:t>ulkoisia</a:t>
            </a:r>
            <a:r>
              <a:rPr lang="fi-FI" sz="2400"/>
              <a:t> (saavat alkunsa aistinelimistä esim. korvasta, silmästä) tai </a:t>
            </a:r>
            <a:r>
              <a:rPr lang="fi-FI" sz="2400" b="1"/>
              <a:t>sisäisiä</a:t>
            </a:r>
            <a:r>
              <a:rPr lang="fi-FI" sz="2400"/>
              <a:t> (tahdonalaisia toimia; päätös liikuttaa sormia, erilaisten tunnetilojen aiheuttamia)</a:t>
            </a:r>
          </a:p>
          <a:p>
            <a:r>
              <a:rPr lang="fi-FI" sz="2400"/>
              <a:t>Keskushermostosta kulkeutuu hermoimpulsseja muualle hermostoon ja lihaksiin</a:t>
            </a:r>
          </a:p>
          <a:p>
            <a:r>
              <a:rPr lang="fi-FI" sz="2400"/>
              <a:t>Ympäristöstä kulkee ärsykkeiden aiheuttamia hermoimpulsseja keskushermostoon käsiteltäviksi</a:t>
            </a:r>
          </a:p>
        </p:txBody>
      </p:sp>
    </p:spTree>
    <p:extLst>
      <p:ext uri="{BB962C8B-B14F-4D97-AF65-F5344CB8AC3E}">
        <p14:creationId xmlns:p14="http://schemas.microsoft.com/office/powerpoint/2010/main" val="68532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3D9243-CAEA-C6CC-DDA9-17E082AD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Välittäjäaineet s.39</a:t>
            </a:r>
          </a:p>
          <a:p>
            <a:r>
              <a:rPr lang="fi-FI" dirty="0"/>
              <a:t>Hormonit s. 44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52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661787-54C2-1007-CDEF-C9F37417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Aivojen plastisuus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631152-BE71-D31F-B22A-625F232A8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/>
              <a:t>Oppimisen ja muistamisen hermostollisessa perustassa keskeistä ovat muutokset synapsien toiminnassa</a:t>
            </a:r>
          </a:p>
          <a:p>
            <a:r>
              <a:rPr lang="fi-FI"/>
              <a:t>Uusien yhteyksien muodostumisen lisäksi usein käytettyjen synapsien toiminta tehostuu -&gt; </a:t>
            </a:r>
            <a:r>
              <a:rPr lang="fi-FI" b="1"/>
              <a:t>kestovahvistuminen</a:t>
            </a:r>
            <a:r>
              <a:rPr lang="fi-FI"/>
              <a:t> (pienempi määrä saapuvia hermoimpulsseja riittää tuottamaan hermoimpulssin vastaanottavassa hermosolussa)</a:t>
            </a:r>
          </a:p>
          <a:p>
            <a:r>
              <a:rPr lang="fi-FI"/>
              <a:t>Hermosto pystyy jatkuvasti muuttumaan toimintamme perusteella (esim. kun opimme uusia asioita)</a:t>
            </a:r>
          </a:p>
        </p:txBody>
      </p:sp>
    </p:spTree>
    <p:extLst>
      <p:ext uri="{BB962C8B-B14F-4D97-AF65-F5344CB8AC3E}">
        <p14:creationId xmlns:p14="http://schemas.microsoft.com/office/powerpoint/2010/main" val="69331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561FF59-6B5D-4EDB-DE0B-53AD02C2BC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75361"/>
            <a:ext cx="10905066" cy="49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F2695B1-1FAE-C087-F673-711C7AE6E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019" y="809470"/>
            <a:ext cx="11813981" cy="47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5E3BF4-46F0-DEA2-2FED-2DE1E913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825" y="222958"/>
            <a:ext cx="6302453" cy="1132955"/>
          </a:xfrm>
        </p:spPr>
        <p:txBody>
          <a:bodyPr anchor="b">
            <a:normAutofit fontScale="90000"/>
          </a:bodyPr>
          <a:lstStyle/>
          <a:p>
            <a:r>
              <a:rPr lang="fi-FI" sz="4300" dirty="0"/>
              <a:t>Aivoperäisiä tiedonkäsittelyn häiriöitä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785522DF-54E8-33D5-78FC-C41A20E06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7770" y="1448957"/>
            <a:ext cx="4077200" cy="40772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E980F0-6668-134A-887B-92751614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07" y="1641467"/>
            <a:ext cx="5384739" cy="4852097"/>
          </a:xfrm>
        </p:spPr>
        <p:txBody>
          <a:bodyPr anchor="t">
            <a:normAutofit/>
          </a:bodyPr>
          <a:lstStyle/>
          <a:p>
            <a:r>
              <a:rPr lang="fi-FI" sz="3600" b="1" dirty="0">
                <a:solidFill>
                  <a:schemeClr val="tx1">
                    <a:alpha val="80000"/>
                  </a:schemeClr>
                </a:solidFill>
              </a:rPr>
              <a:t>Tarkkaavaisuuden häiriöt </a:t>
            </a:r>
            <a:r>
              <a:rPr lang="fi-FI" sz="3600" dirty="0">
                <a:solidFill>
                  <a:schemeClr val="tx1">
                    <a:alpha val="80000"/>
                  </a:schemeClr>
                </a:solidFill>
              </a:rPr>
              <a:t>(ADHD)</a:t>
            </a:r>
          </a:p>
          <a:p>
            <a:r>
              <a:rPr lang="fi-FI" sz="3600" b="1" dirty="0">
                <a:solidFill>
                  <a:schemeClr val="tx1">
                    <a:alpha val="80000"/>
                  </a:schemeClr>
                </a:solidFill>
              </a:rPr>
              <a:t>Muistihäiriöt</a:t>
            </a:r>
            <a:r>
              <a:rPr lang="fi-FI" sz="3600" dirty="0">
                <a:solidFill>
                  <a:schemeClr val="tx1">
                    <a:alpha val="80000"/>
                  </a:schemeClr>
                </a:solidFill>
              </a:rPr>
              <a:t> (Alzheimer)</a:t>
            </a:r>
          </a:p>
          <a:p>
            <a:r>
              <a:rPr lang="fi-FI" sz="3600" b="1" dirty="0">
                <a:solidFill>
                  <a:schemeClr val="tx1">
                    <a:alpha val="80000"/>
                  </a:schemeClr>
                </a:solidFill>
              </a:rPr>
              <a:t>Kielelliset häiriöt </a:t>
            </a:r>
            <a:r>
              <a:rPr lang="fi-FI" sz="3600" dirty="0">
                <a:solidFill>
                  <a:schemeClr val="tx1">
                    <a:alpha val="80000"/>
                  </a:schemeClr>
                </a:solidFill>
              </a:rPr>
              <a:t>(dysleksia)</a:t>
            </a:r>
          </a:p>
          <a:p>
            <a:r>
              <a:rPr lang="fi-FI" sz="3600" b="1" dirty="0">
                <a:solidFill>
                  <a:schemeClr val="tx1">
                    <a:alpha val="80000"/>
                  </a:schemeClr>
                </a:solidFill>
              </a:rPr>
              <a:t>Akuutit häiriöt </a:t>
            </a:r>
            <a:r>
              <a:rPr lang="fi-FI" sz="3600" dirty="0">
                <a:solidFill>
                  <a:schemeClr val="tx1">
                    <a:alpha val="80000"/>
                  </a:schemeClr>
                </a:solidFill>
              </a:rPr>
              <a:t>(aivoverenkiertohäiriöt, aivovamma, </a:t>
            </a:r>
            <a:r>
              <a:rPr lang="fi-FI" sz="3600" dirty="0" err="1">
                <a:solidFill>
                  <a:schemeClr val="tx1">
                    <a:alpha val="80000"/>
                  </a:schemeClr>
                </a:solidFill>
              </a:rPr>
              <a:t>neglect</a:t>
            </a:r>
            <a:r>
              <a:rPr lang="fi-FI" sz="3600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2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041A3F-2443-6BFD-3F0E-B242356C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574019"/>
            <a:ext cx="2911149" cy="333374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Korkeat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kognitiiviset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toiminnot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perustuvat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kognitiivi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siin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perustoimintoihin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A214470-21F5-56FD-98A1-EAAE21D96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1" y="324218"/>
            <a:ext cx="4291012" cy="64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4F3F98-6239-C77A-019C-73D75C72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Neuro-psykologinen kuntoutus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27EA21-3C8E-D446-F9A7-4CC3A288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400" b="1" dirty="0"/>
              <a:t>Pyritään vähentämään </a:t>
            </a:r>
            <a:r>
              <a:rPr lang="fi-FI" sz="2400" dirty="0"/>
              <a:t>aivotoiminnan häiriöön liittyviä vaikeuksia sekä niistä </a:t>
            </a:r>
            <a:r>
              <a:rPr lang="fi-FI" sz="2400" b="1" dirty="0"/>
              <a:t>aiheutuvaa toimintakyvyn haittaa</a:t>
            </a:r>
          </a:p>
          <a:p>
            <a:r>
              <a:rPr lang="fi-FI" sz="2400" dirty="0"/>
              <a:t>Suunnitellaan </a:t>
            </a:r>
            <a:r>
              <a:rPr lang="fi-FI" sz="2400" b="1" dirty="0"/>
              <a:t>yksilöllisesti</a:t>
            </a:r>
          </a:p>
          <a:p>
            <a:r>
              <a:rPr lang="fi-FI" sz="2400" b="1" dirty="0"/>
              <a:t>Oiretiedostus</a:t>
            </a:r>
          </a:p>
          <a:p>
            <a:r>
              <a:rPr lang="fi-FI" sz="2400" dirty="0"/>
              <a:t>Tiedonkäsittelytoiminnon </a:t>
            </a:r>
            <a:r>
              <a:rPr lang="fi-FI" sz="2400" b="1" dirty="0"/>
              <a:t>rakentaminen takaisin </a:t>
            </a:r>
            <a:r>
              <a:rPr lang="fi-FI" sz="2400" dirty="0"/>
              <a:t>toimivaksi tai </a:t>
            </a:r>
            <a:r>
              <a:rPr lang="fi-FI" sz="2400" b="1" dirty="0"/>
              <a:t>kompensaatiokeinojen kehittäminen</a:t>
            </a:r>
          </a:p>
          <a:p>
            <a:r>
              <a:rPr lang="fi-FI" sz="2400" b="1" dirty="0"/>
              <a:t>Hermoston plastisuus </a:t>
            </a:r>
            <a:r>
              <a:rPr lang="fi-FI" sz="2400" dirty="0"/>
              <a:t>mahdollistaa joissakin tilanteissa uudelleenrakentamisen </a:t>
            </a:r>
          </a:p>
          <a:p>
            <a:r>
              <a:rPr lang="fi-FI" sz="2400" dirty="0"/>
              <a:t>Lisäksi keskustelua, sopeutumisen tukemista, tiedon antamista, läheisten ohjausta, </a:t>
            </a:r>
            <a:r>
              <a:rPr lang="fi-FI" sz="2400" b="1" dirty="0"/>
              <a:t>yhteistyötä lähiverkoston kanssa, tuetaan toimintakykyä ja itsenäistä selviytymistä</a:t>
            </a:r>
          </a:p>
        </p:txBody>
      </p:sp>
    </p:spTree>
    <p:extLst>
      <p:ext uri="{BB962C8B-B14F-4D97-AF65-F5344CB8AC3E}">
        <p14:creationId xmlns:p14="http://schemas.microsoft.com/office/powerpoint/2010/main" val="173909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8" y="164592"/>
            <a:ext cx="8318500" cy="837184"/>
          </a:xfrm>
        </p:spPr>
        <p:txBody>
          <a:bodyPr>
            <a:normAutofit fontScale="90000"/>
          </a:bodyPr>
          <a:lstStyle/>
          <a:p>
            <a:r>
              <a:rPr lang="fi-FI" dirty="0"/>
              <a:t>Aistipuutokset ja aistien menettäminen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8" y="1001776"/>
            <a:ext cx="7636152" cy="569163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Aistipuutos: </a:t>
            </a:r>
            <a:r>
              <a:rPr lang="fi-FI" dirty="0">
                <a:ea typeface="+mn-lt"/>
                <a:cs typeface="+mn-lt"/>
              </a:rPr>
              <a:t>tilanne, jossa aisti ei toimi tyypilliseen tapaan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aistipuutos voi olla synnynnäinen tai jonkin vamman seuraus</a:t>
            </a:r>
            <a:r>
              <a:rPr lang="fi-FI" b="1" dirty="0">
                <a:ea typeface="+mn-lt"/>
                <a:cs typeface="+mn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Kompensaatio: </a:t>
            </a:r>
            <a:r>
              <a:rPr lang="fi-FI" dirty="0">
                <a:ea typeface="+mn-lt"/>
                <a:cs typeface="+mn-lt"/>
              </a:rPr>
              <a:t>puuttuvan toiminnon, kuten aistin, korvaaminen muilla toiminnoilla tai aisteilla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esimerkiksi pistekirjoitus: lukeminen tuntoaistilla näköaistin sijaan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Aistipuutos aivoissa</a:t>
            </a:r>
            <a:r>
              <a:rPr lang="fi-FI" dirty="0">
                <a:ea typeface="+mn-lt"/>
                <a:cs typeface="+mn-lt"/>
              </a:rPr>
              <a:t>: muut aistit ottavat käyttöön aivoalueet, joita jokin toinen aisti ei käytä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Syntymäsokeilla takaraivolohkojen näköaivokuori usein kehittyy käsittelemään kuulotietoa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73" y="1162119"/>
            <a:ext cx="3115279" cy="46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26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ADDF1C-2BD9-98C0-2F02-7CED0736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Neglect – oireet ja kuntoutus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6E9779-1488-7B53-825B-49D56801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2200"/>
              <a:t>Tarkkaavaisuuden häiriö, jossa toinen aivopuolisko on vaurioitunut</a:t>
            </a:r>
          </a:p>
          <a:p>
            <a:r>
              <a:rPr lang="fi-FI" sz="2200"/>
              <a:t>Haasteita tarkkaavaisuuden suuntaamisessa</a:t>
            </a:r>
          </a:p>
          <a:p>
            <a:r>
              <a:rPr lang="fi-FI" sz="2200"/>
              <a:t>Potilas ei esim. kiinnitä huomiota vaurioituneen aivopuoliskon vastakkaisella puolella esiintyviin ärsykkeisiin (syntyy yleensä aivojen oikean puolen päälaki- tai otsalohkon vauriosta)</a:t>
            </a:r>
          </a:p>
          <a:p>
            <a:r>
              <a:rPr lang="fi-FI" sz="2200"/>
              <a:t>Kuntoutus: oiretiedostus, potilasta ohjataan tarkkailemaan kehonsa, toimintakenttänsä ja havaintokenttänsä vasenta puolta -&gt; kyky itsenäisempään elämään, vähentää onnettomuusalttiutta</a:t>
            </a:r>
          </a:p>
          <a:p>
            <a:endParaRPr lang="fi-FI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19DAA-F4FB-AE2F-329B-20868BB1A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4" r="3419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1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64592"/>
            <a:ext cx="8382000" cy="875284"/>
          </a:xfrm>
        </p:spPr>
        <p:txBody>
          <a:bodyPr>
            <a:normAutofit/>
          </a:bodyPr>
          <a:lstStyle/>
          <a:p>
            <a:r>
              <a:rPr lang="fi-FI" dirty="0"/>
              <a:t>Moniaistinen havaitseminen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49" y="1039877"/>
            <a:ext cx="7556265" cy="5072746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Moniaistinen havaitseminen: </a:t>
            </a:r>
            <a:r>
              <a:rPr lang="fi-FI" dirty="0">
                <a:ea typeface="+mn-lt"/>
                <a:cs typeface="+mn-lt"/>
              </a:rPr>
              <a:t>havaitseminen monen aistin avulla samanaikaisesti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/>
              <a:t>nopeuttaa havaitsemista ja havaintotarkkuutta </a:t>
            </a:r>
            <a:r>
              <a:rPr lang="fi-FI" dirty="0"/>
              <a:t>etenkin epäselvissä tilanteissa: esimerkiksi meluisassa ruokalassa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/>
              <a:t>Suurin osa arkisista havainnoista on moniaistisia: </a:t>
            </a:r>
            <a:r>
              <a:rPr lang="fi-FI" dirty="0"/>
              <a:t>ruoka tuoksuu ja maistuu, keskustellessa toisen ihmisen puhe nähdään ja kuullaan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</a:t>
            </a:r>
            <a:r>
              <a:rPr lang="fi-FI" b="1" dirty="0" err="1"/>
              <a:t>McGurk</a:t>
            </a:r>
            <a:r>
              <a:rPr lang="fi-FI" b="1" dirty="0"/>
              <a:t>-efekti:</a:t>
            </a:r>
            <a:r>
              <a:rPr lang="fi-FI" dirty="0"/>
              <a:t> ristiriitainen näkö- ja kuulotieto saavat aikaan havainnon, joka ei vastaa kumpaakaan aistitietoa 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1" y="2286085"/>
            <a:ext cx="3980930" cy="26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0640151-37C1-9747-56A4-D215BE141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088" y="0"/>
            <a:ext cx="2741712" cy="7030034"/>
          </a:xfrm>
          <a:prstGeom prst="rect">
            <a:avLst/>
          </a:prstGeom>
        </p:spPr>
      </p:pic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FE7D5FF3-33EF-FE12-9B10-ABD3B2FC5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36735"/>
              </p:ext>
            </p:extLst>
          </p:nvPr>
        </p:nvGraphicFramePr>
        <p:xfrm>
          <a:off x="4704080" y="0"/>
          <a:ext cx="7487920" cy="6639661"/>
        </p:xfrm>
        <a:graphic>
          <a:graphicData uri="http://schemas.openxmlformats.org/drawingml/2006/table">
            <a:tbl>
              <a:tblPr/>
              <a:tblGrid>
                <a:gridCol w="7487920">
                  <a:extLst>
                    <a:ext uri="{9D8B030D-6E8A-4147-A177-3AD203B41FA5}">
                      <a16:colId xmlns:a16="http://schemas.microsoft.com/office/drawing/2014/main" val="3821175116"/>
                    </a:ext>
                  </a:extLst>
                </a:gridCol>
              </a:tblGrid>
              <a:tr h="644099">
                <a:tc>
                  <a:txBody>
                    <a:bodyPr/>
                    <a:lstStyle/>
                    <a:p>
                      <a:pPr algn="l"/>
                      <a:r>
                        <a:rPr lang="fi-FI" sz="1400"/>
                        <a:t>Ärsyketulva</a:t>
                      </a:r>
                      <a:br>
                        <a:rPr lang="fi-FI" sz="1400"/>
                      </a:br>
                      <a:r>
                        <a:rPr lang="fi-FI" sz="1400"/>
                        <a:t>Valtava määrä ärsykkeitä</a:t>
                      </a:r>
                      <a:br>
                        <a:rPr lang="fi-FI" sz="1400"/>
                      </a:br>
                      <a:endParaRPr lang="fi-FI" sz="1400"/>
                    </a:p>
                  </a:txBody>
                  <a:tcPr marL="3660" marR="3660" marT="3660" marB="3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757228"/>
                  </a:ext>
                </a:extLst>
              </a:tr>
              <a:tr h="1068644">
                <a:tc>
                  <a:txBody>
                    <a:bodyPr/>
                    <a:lstStyle/>
                    <a:p>
                      <a:r>
                        <a:rPr lang="fi-FI" sz="1400" b="1"/>
                        <a:t>SENSORISET MUISTIT</a:t>
                      </a:r>
                      <a:br>
                        <a:rPr lang="fi-FI" sz="1400"/>
                      </a:br>
                      <a:r>
                        <a:rPr lang="fi-FI" sz="1400"/>
                        <a:t>- tiedostamattomia</a:t>
                      </a:r>
                      <a:br>
                        <a:rPr lang="fi-FI" sz="1400"/>
                      </a:br>
                      <a:r>
                        <a:rPr lang="fi-FI" sz="1400"/>
                        <a:t>- tiedon valikoimaton</a:t>
                      </a:r>
                      <a:br>
                        <a:rPr lang="fi-FI" sz="1400"/>
                      </a:br>
                      <a:r>
                        <a:rPr lang="fi-FI" sz="1400"/>
                        <a:t>  vastaanotto</a:t>
                      </a:r>
                      <a:br>
                        <a:rPr lang="fi-FI" sz="1400"/>
                      </a:br>
                      <a:endParaRPr lang="fi-FI" sz="1400"/>
                    </a:p>
                  </a:txBody>
                  <a:tcPr marL="3660" marR="3660" marT="3660" marB="3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487397"/>
                  </a:ext>
                </a:extLst>
              </a:tr>
              <a:tr h="1280916">
                <a:tc>
                  <a:txBody>
                    <a:bodyPr/>
                    <a:lstStyle/>
                    <a:p>
                      <a:r>
                        <a:rPr lang="fi-FI" sz="1400" b="1"/>
                        <a:t>TYÖMUISTI</a:t>
                      </a:r>
                      <a:br>
                        <a:rPr lang="fi-FI" sz="1400"/>
                      </a:br>
                      <a:r>
                        <a:rPr lang="fi-FI" sz="1400"/>
                        <a:t>= </a:t>
                      </a:r>
                      <a:r>
                        <a:rPr lang="fi-FI" sz="1400" b="1"/>
                        <a:t>lyhytkestoinen muisti</a:t>
                      </a:r>
                      <a:br>
                        <a:rPr lang="fi-FI" sz="1400"/>
                      </a:br>
                      <a:r>
                        <a:rPr lang="fi-FI" sz="1400"/>
                        <a:t>- tiedostettu</a:t>
                      </a:r>
                      <a:br>
                        <a:rPr lang="fi-FI" sz="1400"/>
                      </a:br>
                      <a:r>
                        <a:rPr lang="fi-FI" sz="1400"/>
                        <a:t>- tietoisuus=kaikki sillä hetkellä muistissa olevat asiat</a:t>
                      </a:r>
                      <a:br>
                        <a:rPr lang="fi-FI" sz="1400"/>
                      </a:br>
                      <a:r>
                        <a:rPr lang="fi-FI" sz="1400"/>
                        <a:t>- kapasiteetti =</a:t>
                      </a:r>
                      <a:br>
                        <a:rPr lang="fi-FI" sz="1400"/>
                      </a:br>
                      <a:r>
                        <a:rPr lang="fi-FI" sz="1400"/>
                        <a:t>  noin 5 +/- 2 yksikköä</a:t>
                      </a:r>
                    </a:p>
                  </a:txBody>
                  <a:tcPr marL="3660" marR="3660" marT="3660" marB="3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4253"/>
                  </a:ext>
                </a:extLst>
              </a:tr>
              <a:tr h="3630661">
                <a:tc>
                  <a:txBody>
                    <a:bodyPr/>
                    <a:lstStyle/>
                    <a:p>
                      <a:r>
                        <a:rPr lang="fi-FI" sz="1400" b="1" dirty="0"/>
                        <a:t>SÄILÖMUISTI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= </a:t>
                      </a:r>
                      <a:r>
                        <a:rPr lang="fi-FI" sz="1400" b="1" dirty="0"/>
                        <a:t>pitkäkestoinen muisti</a:t>
                      </a:r>
                      <a:br>
                        <a:rPr lang="fi-FI" sz="1400" dirty="0"/>
                      </a:br>
                      <a:br>
                        <a:rPr lang="fi-FI" sz="1400" dirty="0"/>
                      </a:br>
                      <a:r>
                        <a:rPr lang="fi-FI" sz="1400" b="1" dirty="0"/>
                        <a:t>1. Kielelliset tietorakenteet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= </a:t>
                      </a:r>
                      <a:r>
                        <a:rPr lang="fi-FI" sz="1400" b="1" dirty="0"/>
                        <a:t>semanttinen muisti</a:t>
                      </a:r>
                      <a:r>
                        <a:rPr lang="fi-FI" sz="1400" dirty="0"/>
                        <a:t> eli merkitykseen liittyvä muisti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Esimerkiksi "Helsinki on Suomen pääkaupunki", "Aurinko on tähti", "Havaintokehän teoria"...</a:t>
                      </a:r>
                      <a:br>
                        <a:rPr lang="fi-FI" sz="1400" dirty="0"/>
                      </a:br>
                      <a:br>
                        <a:rPr lang="fi-FI" sz="1400" dirty="0"/>
                      </a:br>
                      <a:r>
                        <a:rPr lang="fi-FI" sz="1400" b="1" dirty="0"/>
                        <a:t>2. Tapahtumat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= </a:t>
                      </a:r>
                      <a:r>
                        <a:rPr lang="fi-FI" sz="1400" b="1" dirty="0"/>
                        <a:t>episodinen muisti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- aikajärjestys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- tapahtumapaikka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Esimerkiksi "kesällä olimme mökillä, illalla saunoimme ja aamulla olimme kalassa lahden pohjukassa"</a:t>
                      </a:r>
                      <a:br>
                        <a:rPr lang="fi-FI" sz="1400" dirty="0"/>
                      </a:br>
                      <a:br>
                        <a:rPr lang="fi-FI" sz="1400" dirty="0"/>
                      </a:br>
                      <a:r>
                        <a:rPr lang="fi-FI" sz="1400" b="1" dirty="0"/>
                        <a:t>3. Näkömielikuvat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Esimerkiksi koulun ruokala, oma koti, lähikaupungin katunäkymät</a:t>
                      </a:r>
                      <a:br>
                        <a:rPr lang="fi-FI" sz="1400" dirty="0"/>
                      </a:br>
                      <a:endParaRPr lang="fi-FI" sz="1400" dirty="0"/>
                    </a:p>
                  </a:txBody>
                  <a:tcPr marL="3660" marR="3660" marT="3660" marB="3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9546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FAC154E7-DF99-CECF-6887-693A41BB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3696913"/>
            <a:ext cx="5532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87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3F93B58-34FE-5A64-F29D-1B98B7B1B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920834"/>
            <a:ext cx="10905066" cy="50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9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BF4362-EA96-B64D-F36E-1B18DF97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/>
              <a:t>Työmuisti </a:t>
            </a:r>
            <a:br>
              <a:rPr lang="fi-FI" sz="5400" dirty="0"/>
            </a:br>
            <a:r>
              <a:rPr lang="fi-FI" sz="4000" dirty="0"/>
              <a:t>(tietoa säilötään ja käsitellään lyhyen ajan)  </a:t>
            </a:r>
            <a:endParaRPr lang="fi-FI" sz="5400" dirty="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6EA55-39FB-B106-BCFB-024263099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58" y="290286"/>
            <a:ext cx="7031880" cy="6386285"/>
          </a:xfrm>
        </p:spPr>
        <p:txBody>
          <a:bodyPr anchor="ctr">
            <a:normAutofit/>
          </a:bodyPr>
          <a:lstStyle/>
          <a:p>
            <a:r>
              <a:rPr lang="fi-FI" sz="2400" b="1" dirty="0"/>
              <a:t>Työmuistissa olevaa tietoa jatkuvasti täydennetään ja muokataan aktiivisesti</a:t>
            </a:r>
          </a:p>
          <a:p>
            <a:r>
              <a:rPr lang="fi-FI" sz="2400" dirty="0"/>
              <a:t>Keskeinen kaikessa tiedonkäsittelytoiminnassa (kognitiivisessa toiminnassa) kuten päätöksenteossa, ongelmanratkaisussa, kielenkäytössä ja päättelyssä</a:t>
            </a:r>
          </a:p>
          <a:p>
            <a:r>
              <a:rPr lang="fi-FI" sz="2400" b="1" dirty="0" err="1"/>
              <a:t>Baddeleyn</a:t>
            </a:r>
            <a:r>
              <a:rPr lang="fi-FI" sz="2400" b="1" dirty="0"/>
              <a:t> ja </a:t>
            </a:r>
            <a:r>
              <a:rPr lang="fi-FI" sz="2400" b="1" dirty="0" err="1"/>
              <a:t>Hitchin</a:t>
            </a:r>
            <a:r>
              <a:rPr lang="fi-FI" sz="2400" b="1" dirty="0"/>
              <a:t> malli </a:t>
            </a:r>
            <a:r>
              <a:rPr lang="fi-FI" sz="2400" dirty="0"/>
              <a:t>(1974): Millaisista toiminnoista työmuisti on rakentunut? Eri aistien tallentama tieto käsitellään työmuistissa osittain erillisenä. </a:t>
            </a:r>
          </a:p>
          <a:p>
            <a:r>
              <a:rPr lang="fi-FI" sz="2400" dirty="0"/>
              <a:t>Työmuistissa voidaan myös yhdistellä eri aistien välittämää tietoa kokonaisuuksiksi -&gt; tätä käsittelee </a:t>
            </a:r>
            <a:r>
              <a:rPr lang="fi-FI" sz="2400" b="1" dirty="0"/>
              <a:t>episodinen puskuri</a:t>
            </a:r>
          </a:p>
          <a:p>
            <a:r>
              <a:rPr lang="fi-FI" sz="2400" dirty="0"/>
              <a:t>Työmuistin keskusyksikkö vastaa tarkkaavaisuuden kohdistamisesta työmuistissa (säätelee koko työmuistin toimintaa)</a:t>
            </a:r>
          </a:p>
          <a:p>
            <a:r>
              <a:rPr lang="fi-FI" sz="2400" b="1" dirty="0"/>
              <a:t>Mieltämisyksikkö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38271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DF65BD0-A02A-F1EB-0166-14EBDD842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950" y="139128"/>
            <a:ext cx="9058275" cy="65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89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657C20-9542-C840-0728-4B2FCF2A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4200"/>
              <a:t>Työmuistin hermostollinen perusta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3AA4A5-8351-A0E5-4D16-0843295E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200"/>
              <a:t>Työmuistin toiminnalle oleellisia useat aivoalueet ja hermoverkot</a:t>
            </a:r>
          </a:p>
          <a:p>
            <a:r>
              <a:rPr lang="fi-FI" sz="2200"/>
              <a:t>Keskeisiä alueita </a:t>
            </a:r>
            <a:r>
              <a:rPr lang="fi-FI" sz="2200" b="1"/>
              <a:t>aivokuoren otsalohkojen etuosat ja päälakilohkot</a:t>
            </a:r>
          </a:p>
          <a:p>
            <a:r>
              <a:rPr lang="fi-FI" sz="2200"/>
              <a:t>Tärkeitä myös ne aivoalueet, jotka liittyvät käsiteltävän tiedon luonteeseen esim. </a:t>
            </a:r>
            <a:r>
              <a:rPr lang="fi-FI" sz="2200" b="1"/>
              <a:t>aivokuoren eri aistialueiden </a:t>
            </a:r>
            <a:r>
              <a:rPr lang="fi-FI" sz="2200"/>
              <a:t>(esim. näkö-, kuuloaivokuoren) </a:t>
            </a:r>
            <a:r>
              <a:rPr lang="fi-FI" sz="2200" b="1"/>
              <a:t>toiminta</a:t>
            </a:r>
          </a:p>
          <a:p>
            <a:r>
              <a:rPr lang="fi-FI" sz="2200"/>
              <a:t>Pikkuaivot ja tyvitumakkeet </a:t>
            </a:r>
          </a:p>
          <a:p>
            <a:endParaRPr lang="fi-FI" sz="2200"/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291015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4454DE-663B-4BA5-D628-F4F54C35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4200"/>
              <a:t>Tarkkaavaisuus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241A35-1FCC-7697-DBDC-A57AB68D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200" b="1"/>
              <a:t>Tiedonkäsittelyä</a:t>
            </a:r>
            <a:r>
              <a:rPr lang="fi-FI" sz="2200"/>
              <a:t>, jonka avulla ihminen poimii valtavasta ärsyketulvasta juuri sen hetkisen toimintansa kannalta tärkeän tiedon käsiteltäväksi</a:t>
            </a:r>
          </a:p>
          <a:p>
            <a:r>
              <a:rPr lang="fi-FI" sz="2200"/>
              <a:t>Tarkkaavaisuuteen vaikuttavat yksilön kiinnostuksen kohteet, motivaatio, skeemat ja vireystila</a:t>
            </a:r>
          </a:p>
          <a:p>
            <a:r>
              <a:rPr lang="fi-FI" sz="2200" b="1"/>
              <a:t>Tahaton tarkkaavaisuus</a:t>
            </a:r>
            <a:r>
              <a:rPr lang="fi-FI" sz="2200"/>
              <a:t>: ohjautuu ulkoisesti, passiivista, orientaatioreaktio</a:t>
            </a:r>
          </a:p>
          <a:p>
            <a:r>
              <a:rPr lang="fi-FI" sz="2200" b="1"/>
              <a:t>Tahdonalainen tarkkaavaisuus</a:t>
            </a:r>
            <a:r>
              <a:rPr lang="fi-FI" sz="2200"/>
              <a:t>: kognitiivista toimintaa, jossa keskittymistä ohjataan tarkoituksellisesti tavoitteiden suuntaisesti, aktiivista</a:t>
            </a:r>
          </a:p>
        </p:txBody>
      </p:sp>
    </p:spTree>
    <p:extLst>
      <p:ext uri="{BB962C8B-B14F-4D97-AF65-F5344CB8AC3E}">
        <p14:creationId xmlns:p14="http://schemas.microsoft.com/office/powerpoint/2010/main" val="32648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307BC5-06F0-E15C-2DDE-471C679F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324853"/>
            <a:ext cx="3626799" cy="2033739"/>
          </a:xfrm>
        </p:spPr>
        <p:txBody>
          <a:bodyPr anchor="b">
            <a:noAutofit/>
          </a:bodyPr>
          <a:lstStyle/>
          <a:p>
            <a:r>
              <a:rPr lang="fi-FI" sz="3600" dirty="0"/>
              <a:t>Kieli, ajattelu ja oppimiskyky ovat ihmiselle ominaista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A66D58-1C82-C45A-D3A9-4709AF46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Käsitteiden</a:t>
            </a:r>
            <a:r>
              <a:rPr lang="en-US" sz="2200" dirty="0"/>
              <a:t> </a:t>
            </a:r>
            <a:r>
              <a:rPr lang="en-US" sz="2200" dirty="0" err="1"/>
              <a:t>avulla</a:t>
            </a:r>
            <a:r>
              <a:rPr lang="en-US" sz="2200" dirty="0"/>
              <a:t> </a:t>
            </a:r>
            <a:r>
              <a:rPr lang="en-US" sz="2200" dirty="0" err="1"/>
              <a:t>luokitellaan</a:t>
            </a:r>
            <a:r>
              <a:rPr lang="en-US" sz="2200" dirty="0"/>
              <a:t> </a:t>
            </a:r>
            <a:r>
              <a:rPr lang="en-US" sz="2200" dirty="0" err="1"/>
              <a:t>asioita</a:t>
            </a:r>
            <a:r>
              <a:rPr lang="en-US" sz="2200" dirty="0"/>
              <a:t> ja </a:t>
            </a:r>
            <a:r>
              <a:rPr lang="en-US" sz="2200" dirty="0" err="1"/>
              <a:t>kommunikoidaan</a:t>
            </a:r>
            <a:r>
              <a:rPr lang="en-US" sz="2200" dirty="0"/>
              <a:t> </a:t>
            </a:r>
            <a:r>
              <a:rPr lang="en-US" sz="2200" dirty="0" err="1"/>
              <a:t>muiden</a:t>
            </a:r>
            <a:r>
              <a:rPr lang="en-US" sz="2200" dirty="0"/>
              <a:t> </a:t>
            </a:r>
            <a:r>
              <a:rPr lang="en-US" sz="2200" dirty="0" err="1"/>
              <a:t>kanssa</a:t>
            </a:r>
            <a:endParaRPr lang="en-US" sz="2200" dirty="0"/>
          </a:p>
          <a:p>
            <a:r>
              <a:rPr lang="en-US" sz="2200" dirty="0" err="1"/>
              <a:t>Käsitteet</a:t>
            </a:r>
            <a:r>
              <a:rPr lang="en-US" sz="2200" dirty="0"/>
              <a:t> </a:t>
            </a:r>
            <a:r>
              <a:rPr lang="en-US" sz="2200" dirty="0" err="1"/>
              <a:t>järjestävät</a:t>
            </a:r>
            <a:r>
              <a:rPr lang="en-US" sz="2200" dirty="0"/>
              <a:t> </a:t>
            </a:r>
            <a:r>
              <a:rPr lang="en-US" sz="2200" dirty="0" err="1"/>
              <a:t>säilömuistin</a:t>
            </a:r>
            <a:r>
              <a:rPr lang="en-US" sz="2200" dirty="0"/>
              <a:t> </a:t>
            </a:r>
            <a:r>
              <a:rPr lang="en-US" sz="2200" dirty="0" err="1"/>
              <a:t>tietoa</a:t>
            </a:r>
            <a:r>
              <a:rPr lang="en-US" sz="2200" dirty="0"/>
              <a:t> </a:t>
            </a:r>
            <a:r>
              <a:rPr lang="en-US" sz="2200" dirty="0" err="1"/>
              <a:t>hierarkkisesti</a:t>
            </a:r>
            <a:endParaRPr lang="en-US" sz="2200" dirty="0"/>
          </a:p>
          <a:p>
            <a:r>
              <a:rPr lang="en-US" sz="2200" dirty="0" err="1"/>
              <a:t>Kielellisiä</a:t>
            </a:r>
            <a:r>
              <a:rPr lang="en-US" sz="2200" dirty="0"/>
              <a:t> </a:t>
            </a:r>
            <a:r>
              <a:rPr lang="en-US" sz="2200" dirty="0" err="1"/>
              <a:t>toimintoja</a:t>
            </a:r>
            <a:r>
              <a:rPr lang="en-US" sz="2200" dirty="0"/>
              <a:t> </a:t>
            </a:r>
            <a:r>
              <a:rPr lang="en-US" sz="2200" dirty="0" err="1"/>
              <a:t>käsitellään</a:t>
            </a:r>
            <a:r>
              <a:rPr lang="en-US" sz="2200" dirty="0"/>
              <a:t> </a:t>
            </a:r>
            <a:r>
              <a:rPr lang="en-US" sz="2200" dirty="0" err="1"/>
              <a:t>aivoissa</a:t>
            </a:r>
            <a:r>
              <a:rPr lang="en-US" sz="2200" dirty="0"/>
              <a:t> </a:t>
            </a:r>
            <a:r>
              <a:rPr lang="en-US" sz="2200" dirty="0" err="1"/>
              <a:t>monilla</a:t>
            </a:r>
            <a:r>
              <a:rPr lang="en-US" sz="2200" dirty="0"/>
              <a:t> </a:t>
            </a:r>
            <a:r>
              <a:rPr lang="en-US" sz="2200" dirty="0" err="1"/>
              <a:t>eri</a:t>
            </a:r>
            <a:r>
              <a:rPr lang="en-US" sz="2200" dirty="0"/>
              <a:t> </a:t>
            </a:r>
            <a:r>
              <a:rPr lang="en-US" sz="2200" dirty="0" err="1"/>
              <a:t>alueilla</a:t>
            </a:r>
            <a:endParaRPr lang="en-US" sz="22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DDA44CD-FD1D-CA14-4DE6-1AA341330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418291"/>
            <a:ext cx="6903720" cy="40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31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791DE6-E884-AD23-68FB-C6EEABAE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fi-FI" sz="4600">
                <a:solidFill>
                  <a:srgbClr val="FFFFFF"/>
                </a:solidFill>
              </a:rPr>
              <a:t>Valikoiva 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AD8841-7D43-0E30-2C02-E6946189E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fi-FI" sz="2200" b="1"/>
              <a:t>Cocktailkutsu –ilmiö </a:t>
            </a:r>
            <a:r>
              <a:rPr lang="fi-FI" sz="2200"/>
              <a:t>(Colin Cherryn tutkimus)</a:t>
            </a:r>
          </a:p>
          <a:p>
            <a:r>
              <a:rPr lang="fi-FI" sz="2200"/>
              <a:t>Tietoiseen käsittelyyn valikoidaan aktiivisesti jotain tietoa ja muu tieto jätetään huomioimatta</a:t>
            </a:r>
          </a:p>
          <a:p>
            <a:r>
              <a:rPr lang="fi-FI" sz="2200"/>
              <a:t>Tahdonalaisen tarkkaavaisuuden alalaji (olennaista se mitä tarkkaillaan ja se mitä jätetään huomiotta)</a:t>
            </a:r>
          </a:p>
          <a:p>
            <a:r>
              <a:rPr lang="fi-FI" sz="2200" b="1"/>
              <a:t>Muutossokeus</a:t>
            </a:r>
            <a:r>
              <a:rPr lang="fi-FI" sz="2200"/>
              <a:t> (ihminen ei usein huomaa muutoksia näkemissään asioissa, jotka eivät ole hänen valikoivan tarkkaavaisuutensa kohteena) </a:t>
            </a:r>
            <a:r>
              <a:rPr lang="fi-FI" sz="2200">
                <a:hlinkClick r:id="rId3"/>
              </a:rPr>
              <a:t>https://areena.yle.fi/1-2204564</a:t>
            </a:r>
            <a:endParaRPr lang="fi-FI" sz="2200"/>
          </a:p>
          <a:p>
            <a:r>
              <a:rPr lang="fi-FI" sz="2200"/>
              <a:t>Ärsykkeiden valikoiva tarkkailu lisää aktivaatiota ensisijaisilla aistialueilla </a:t>
            </a:r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3397325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5EE6CA-659D-4CFA-DB93-9BA1F852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fi-FI" sz="3700"/>
              <a:t>Tarkkaavaisuuden ylläpitäminen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BA640F-13FE-E1BD-D931-14EABAB7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fi-FI" sz="2000"/>
              <a:t>Jos tarkkaavaisuus ei ole kiinnittynyt asiaan, sitä ei muista jälkikäteen, vaikka se olisi nähty</a:t>
            </a:r>
          </a:p>
          <a:p>
            <a:r>
              <a:rPr lang="fi-FI" sz="2000" b="1"/>
              <a:t>Valppaus</a:t>
            </a:r>
            <a:r>
              <a:rPr lang="fi-FI" sz="2000"/>
              <a:t> = tarkkaavaisuuden ylläpitämistä yhdessä kohteessa</a:t>
            </a:r>
          </a:p>
          <a:p>
            <a:r>
              <a:rPr lang="fi-FI" sz="2000" b="1"/>
              <a:t>Automatisoidut toiminnot </a:t>
            </a:r>
            <a:r>
              <a:rPr lang="fi-FI" sz="2000"/>
              <a:t>esim. käveleminen eivät vaadi tarkkaavaisuuttamme -&gt; mahdollistaa rinnakkaisten toimintojen samanaikaisen tekemisen</a:t>
            </a:r>
          </a:p>
          <a:p>
            <a:r>
              <a:rPr lang="fi-FI" sz="2000"/>
              <a:t>Tarkkaavaisuuden kapasiteetti on rajallinen</a:t>
            </a:r>
          </a:p>
          <a:p>
            <a:r>
              <a:rPr lang="fi-FI" sz="2000"/>
              <a:t>Tarkkaavaisuuden suuntaaminen, ylläpitäminen ja jakaminen vaativat useiden aivoalueiden yhteistyötä (ensisijainen aistialue, otsalohkot)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61687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275085-F48A-6E00-61DA-2BDDA8FB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fi-FI" sz="4600">
                <a:solidFill>
                  <a:srgbClr val="FFFFFF"/>
                </a:solidFill>
              </a:rPr>
              <a:t>Jaettu 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BAE79F-0F19-6510-6999-523081F3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fi-FI" sz="2400" dirty="0"/>
              <a:t>Kahta tai useampaa valikoitua tarkkaavaisuutta vaativaa tehtävää suoritetaan samanaikaisestin (monisuorittaminen, </a:t>
            </a:r>
            <a:r>
              <a:rPr lang="fi-FI" sz="2400" dirty="0" err="1"/>
              <a:t>multitasking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Monisuorittaessaan</a:t>
            </a:r>
            <a:r>
              <a:rPr lang="fi-FI" sz="2400" dirty="0"/>
              <a:t> ihmiset pikemminkin vaihtavat tarkkaavaisuuden kohdetta nopeasti tehtävien välillä, kuin jakavat tarkkaavaisuuttaan samanaikaisesti kahteen kohteeseen -&gt; kuormittaa aivoja enemmän kuin yhteen tehtävään keskittyminen</a:t>
            </a:r>
          </a:p>
          <a:p>
            <a:r>
              <a:rPr lang="fi-FI" sz="2400" dirty="0"/>
              <a:t>Onko jatkuva monisuorittaminen haitallista?</a:t>
            </a:r>
          </a:p>
        </p:txBody>
      </p:sp>
    </p:spTree>
    <p:extLst>
      <p:ext uri="{BB962C8B-B14F-4D97-AF65-F5344CB8AC3E}">
        <p14:creationId xmlns:p14="http://schemas.microsoft.com/office/powerpoint/2010/main" val="3736684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B5D572-FCCA-BE4C-E9A5-70157703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01859"/>
            <a:ext cx="4130185" cy="4054282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Aineistonkeruu-menetelmiä</a:t>
            </a:r>
            <a:br>
              <a:rPr lang="fi-FI" sz="3600">
                <a:solidFill>
                  <a:schemeClr val="tx2"/>
                </a:solidFill>
              </a:rPr>
            </a:br>
            <a:r>
              <a:rPr lang="fi-FI" sz="3600">
                <a:solidFill>
                  <a:schemeClr val="tx2"/>
                </a:solidFill>
              </a:rPr>
              <a:t>Aivotutkimus-menetelmät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C72747-2676-67F7-41DB-F32857FC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4" y="551543"/>
            <a:ext cx="7416800" cy="61250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2"/>
                </a:solidFill>
              </a:rPr>
              <a:t>AIVOJEN KUVANTAMINEN </a:t>
            </a:r>
            <a:r>
              <a:rPr lang="fi-FI" dirty="0">
                <a:solidFill>
                  <a:schemeClr val="tx2"/>
                </a:solidFill>
              </a:rPr>
              <a:t>(aivojen rakenteen tutkiminen)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2"/>
                </a:solidFill>
              </a:rPr>
              <a:t>Tietokonetomografia (TT)</a:t>
            </a:r>
          </a:p>
          <a:p>
            <a:r>
              <a:rPr lang="fi-FI" dirty="0">
                <a:solidFill>
                  <a:schemeClr val="tx2"/>
                </a:solidFill>
              </a:rPr>
              <a:t>Käytetään röntgensäteilyä ja tietokonelaskentaa</a:t>
            </a:r>
          </a:p>
          <a:p>
            <a:r>
              <a:rPr lang="fi-FI" dirty="0">
                <a:solidFill>
                  <a:schemeClr val="tx2"/>
                </a:solidFill>
              </a:rPr>
              <a:t>Otetaan aivoista poikkileikekuvia, joista voidaan erotella yksityiskohtia</a:t>
            </a:r>
          </a:p>
          <a:p>
            <a:r>
              <a:rPr lang="fi-FI" dirty="0">
                <a:solidFill>
                  <a:schemeClr val="tx2"/>
                </a:solidFill>
              </a:rPr>
              <a:t>Helppo, nopea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2"/>
                </a:solidFill>
              </a:rPr>
              <a:t>Magneettikuvaus (MRI)</a:t>
            </a:r>
          </a:p>
          <a:p>
            <a:r>
              <a:rPr lang="fi-FI" dirty="0">
                <a:solidFill>
                  <a:schemeClr val="tx2"/>
                </a:solidFill>
              </a:rPr>
              <a:t>Hyödynnetään ihmisen elimistön magneettisia ominaisuuksia</a:t>
            </a:r>
          </a:p>
          <a:p>
            <a:r>
              <a:rPr lang="fi-FI" dirty="0">
                <a:solidFill>
                  <a:schemeClr val="tx2"/>
                </a:solidFill>
              </a:rPr>
              <a:t>Pidetään tällä hetkellä parhaana ja tarkimpana menetelmänä aivojen rakenteen kuvantamiseen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215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A30E15B-DEEF-8A89-85DB-E2BF8551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01859"/>
            <a:ext cx="4130185" cy="4054282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Aineistonkeruu-menetelmiä</a:t>
            </a:r>
            <a:br>
              <a:rPr lang="fi-FI" sz="3600">
                <a:solidFill>
                  <a:schemeClr val="tx2"/>
                </a:solidFill>
              </a:rPr>
            </a:br>
            <a:r>
              <a:rPr lang="fi-FI" sz="3600">
                <a:solidFill>
                  <a:schemeClr val="tx2"/>
                </a:solidFill>
              </a:rPr>
              <a:t>Aivotutkimus-menetelmät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D6FC2B-A2F6-28EF-6ED8-6D3B9D31E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684" y="174171"/>
            <a:ext cx="7694116" cy="631851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tx2"/>
                </a:solidFill>
              </a:rPr>
              <a:t>AIVOJEN TUTKIMINEN MITTAAMALLA </a:t>
            </a:r>
            <a:r>
              <a:rPr lang="fi-FI" sz="2400" dirty="0">
                <a:solidFill>
                  <a:schemeClr val="tx2"/>
                </a:solidFill>
              </a:rPr>
              <a:t>(aivojen toiminnan tutkiminen)</a:t>
            </a:r>
          </a:p>
          <a:p>
            <a:pPr marL="0" indent="0">
              <a:buNone/>
            </a:pPr>
            <a:r>
              <a:rPr lang="fi-FI" sz="2400" b="1" dirty="0">
                <a:solidFill>
                  <a:schemeClr val="tx2"/>
                </a:solidFill>
              </a:rPr>
              <a:t>PET </a:t>
            </a:r>
            <a:r>
              <a:rPr lang="fi-FI" sz="2400" dirty="0">
                <a:solidFill>
                  <a:schemeClr val="tx2"/>
                </a:solidFill>
              </a:rPr>
              <a:t>(positoniemissiotomografia)</a:t>
            </a:r>
          </a:p>
          <a:p>
            <a:r>
              <a:rPr lang="fi-FI" sz="2400" dirty="0">
                <a:solidFill>
                  <a:schemeClr val="tx2"/>
                </a:solidFill>
              </a:rPr>
              <a:t>Perustuu hermosolujen energian kulutuksen mittaamiseen</a:t>
            </a:r>
          </a:p>
          <a:p>
            <a:r>
              <a:rPr lang="fi-FI" sz="2400" dirty="0">
                <a:solidFill>
                  <a:schemeClr val="tx2"/>
                </a:solidFill>
              </a:rPr>
              <a:t>Kun hermosolut ottavat glukoosia verestä PET-mittalaite havaitsee sen -&gt; voidaan päätellä, mitkä alueet aktivoituvat testattavaa tehtävää tehdessä</a:t>
            </a:r>
          </a:p>
          <a:p>
            <a:pPr marL="0" indent="0">
              <a:buNone/>
            </a:pPr>
            <a:r>
              <a:rPr lang="fi-FI" sz="2400" b="1" dirty="0" err="1">
                <a:solidFill>
                  <a:schemeClr val="tx2"/>
                </a:solidFill>
              </a:rPr>
              <a:t>fMRI</a:t>
            </a:r>
            <a:r>
              <a:rPr lang="fi-FI" sz="2400" b="1" dirty="0">
                <a:solidFill>
                  <a:schemeClr val="tx2"/>
                </a:solidFill>
              </a:rPr>
              <a:t> </a:t>
            </a:r>
            <a:r>
              <a:rPr lang="fi-FI" sz="2400" dirty="0">
                <a:solidFill>
                  <a:schemeClr val="tx2"/>
                </a:solidFill>
              </a:rPr>
              <a:t>(toiminnallinen magneettikuvaus)</a:t>
            </a:r>
          </a:p>
          <a:p>
            <a:r>
              <a:rPr lang="fi-FI" sz="2400" dirty="0">
                <a:solidFill>
                  <a:schemeClr val="tx2"/>
                </a:solidFill>
              </a:rPr>
              <a:t>Perustuu hermosolujen hapenkulutuksen mittaamiseen voimakkaassa magneettikentässä</a:t>
            </a:r>
          </a:p>
          <a:p>
            <a:r>
              <a:rPr lang="fi-FI" sz="2400" dirty="0">
                <a:solidFill>
                  <a:schemeClr val="tx2"/>
                </a:solidFill>
              </a:rPr>
              <a:t>Kun hermosolu aktivoituu se kuluttaa energian lisäksi happea -&gt; vertaamalla happea sisältävien ja sisältämättömien punasolujen osuuksia veressä aivojen eri osissa -&gt; voidaan päätellä, mitkä aivojen alueet aktivoituvat eri tehtävissä</a:t>
            </a:r>
          </a:p>
          <a:p>
            <a:r>
              <a:rPr lang="fi-FI" sz="2400" dirty="0">
                <a:solidFill>
                  <a:schemeClr val="tx2"/>
                </a:solidFill>
              </a:rPr>
              <a:t>Hidas mittaustekniikka (samaa aivojen osaa ei ehditä kuvata kuin muutaman sekunnin välein)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1638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E8C1E6-92CB-665E-ACFD-7EE91B8F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01859"/>
            <a:ext cx="4130185" cy="4054282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Aineistonkeruu-menetelmiä</a:t>
            </a:r>
            <a:br>
              <a:rPr lang="fi-FI" sz="3600">
                <a:solidFill>
                  <a:schemeClr val="tx2"/>
                </a:solidFill>
              </a:rPr>
            </a:br>
            <a:r>
              <a:rPr lang="fi-FI" sz="3600">
                <a:solidFill>
                  <a:schemeClr val="tx2"/>
                </a:solidFill>
              </a:rPr>
              <a:t>Aivotutkimus-menetelmät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F223B4-9EEE-0610-9353-81E42D797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684" y="333829"/>
            <a:ext cx="7679602" cy="59798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tx2"/>
                </a:solidFill>
              </a:rPr>
              <a:t>Aivosähkökäyrä (EEG) ja aivojen magneettikenttämittaus (MEG)</a:t>
            </a:r>
          </a:p>
          <a:p>
            <a:r>
              <a:rPr lang="fi-FI" sz="2400" dirty="0">
                <a:solidFill>
                  <a:schemeClr val="tx2"/>
                </a:solidFill>
              </a:rPr>
              <a:t>Mittaavat hermosolujen sähköistä toimintaa suoraan</a:t>
            </a:r>
          </a:p>
          <a:p>
            <a:r>
              <a:rPr lang="fi-FI" sz="2400" dirty="0">
                <a:solidFill>
                  <a:schemeClr val="tx2"/>
                </a:solidFill>
              </a:rPr>
              <a:t>Pään pinnalle tai sen ympärille asetetaan sensoreita, jotka mittaavat sensorin alla olevan aivojen osan sähköistä toimintaa</a:t>
            </a:r>
          </a:p>
          <a:p>
            <a:r>
              <a:rPr lang="fi-FI" sz="2400" dirty="0">
                <a:solidFill>
                  <a:schemeClr val="tx2"/>
                </a:solidFill>
              </a:rPr>
              <a:t>Hyvä ajallinen tarkkuus (jopa millisekunnin tarkkuudella)</a:t>
            </a:r>
          </a:p>
          <a:p>
            <a:r>
              <a:rPr lang="fi-FI" sz="2400" dirty="0">
                <a:solidFill>
                  <a:schemeClr val="tx2"/>
                </a:solidFill>
              </a:rPr>
              <a:t>Huono paikkatarkkuus</a:t>
            </a:r>
          </a:p>
          <a:p>
            <a:pPr marL="0" indent="0">
              <a:buNone/>
            </a:pPr>
            <a:r>
              <a:rPr lang="fi-FI" sz="2400" b="1" dirty="0">
                <a:solidFill>
                  <a:schemeClr val="tx2"/>
                </a:solidFill>
              </a:rPr>
              <a:t>TMS (</a:t>
            </a:r>
            <a:r>
              <a:rPr lang="fi-FI" sz="2400" b="1" dirty="0" err="1">
                <a:solidFill>
                  <a:schemeClr val="tx2"/>
                </a:solidFill>
              </a:rPr>
              <a:t>transkraniaalinen</a:t>
            </a:r>
            <a:r>
              <a:rPr lang="fi-FI" sz="2400" b="1" dirty="0">
                <a:solidFill>
                  <a:schemeClr val="tx2"/>
                </a:solidFill>
              </a:rPr>
              <a:t> magneettistimulaatio)</a:t>
            </a:r>
          </a:p>
          <a:p>
            <a:r>
              <a:rPr lang="fi-FI" sz="2400" dirty="0">
                <a:solidFill>
                  <a:schemeClr val="tx2"/>
                </a:solidFill>
              </a:rPr>
              <a:t>Aivojen tietyn osan aktivoimista magneettipulssilla -&gt; pakotetaan aivokuoren hermosoluja tuottamaan hermoimpulssi</a:t>
            </a:r>
          </a:p>
          <a:p>
            <a:r>
              <a:rPr lang="fi-FI" sz="2400" dirty="0">
                <a:solidFill>
                  <a:schemeClr val="tx2"/>
                </a:solidFill>
              </a:rPr>
              <a:t>Tutkitaan miten eri aivojen osien aktivoiminen tai estäminen vaikuttaa esim. sanojen löytämiseen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492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400BBE-D0A7-EC52-0266-B5A0122EE7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69" y="728663"/>
            <a:ext cx="11589662" cy="50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02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avio asiakirjassa ja kynä">
            <a:extLst>
              <a:ext uri="{FF2B5EF4-FFF2-40B4-BE49-F238E27FC236}">
                <a16:creationId xmlns:a16="http://schemas.microsoft.com/office/drawing/2014/main" id="{527F9CF4-2BB0-A16E-B08D-3E9E400B8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6" r="22760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2005D92-9564-3464-A08E-43A0A444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29" y="161926"/>
            <a:ext cx="11207684" cy="781050"/>
          </a:xfrm>
        </p:spPr>
        <p:txBody>
          <a:bodyPr>
            <a:noAutofit/>
          </a:bodyPr>
          <a:lstStyle/>
          <a:p>
            <a:r>
              <a:rPr lang="fi-FI" sz="3200" b="1" dirty="0"/>
              <a:t>Kokeellisen (kvantitatiivisen, määrällisen) tutkimuksen tekeminen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03FA28-13D6-5FF9-0893-F518DC14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1104892"/>
            <a:ext cx="9836083" cy="559118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1800" b="1" dirty="0"/>
              <a:t>Tutkimusaiheen löytäminen ja sen rajaaminen</a:t>
            </a:r>
          </a:p>
          <a:p>
            <a:pPr lvl="1"/>
            <a:r>
              <a:rPr lang="fi-FI" sz="1800" dirty="0"/>
              <a:t>Aiheeseen liittyvän tiedon kartoittaminen</a:t>
            </a:r>
          </a:p>
          <a:p>
            <a:pPr lvl="1"/>
            <a:r>
              <a:rPr lang="fi-FI" sz="1800" dirty="0"/>
              <a:t>Tutkimusongelman muodostaminen (kysymys johon tutkimuksessa haetaan vastausta)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800" b="1" dirty="0"/>
              <a:t>Hypoteesi</a:t>
            </a:r>
          </a:p>
          <a:p>
            <a:pPr lvl="1"/>
            <a:r>
              <a:rPr lang="fi-FI" sz="1800" dirty="0"/>
              <a:t>Olettamus tai ehdotus tutkimuksen tuloksesta, jonka paikkansapitävyyttä tutkimuksessa testataan</a:t>
            </a:r>
          </a:p>
          <a:p>
            <a:pPr marL="0" indent="0">
              <a:buNone/>
            </a:pPr>
            <a:r>
              <a:rPr lang="fi-FI" sz="1800" b="1" dirty="0"/>
              <a:t>3. Tutkimuksen toteutuksen esittely </a:t>
            </a:r>
          </a:p>
          <a:p>
            <a:pPr lvl="1"/>
            <a:r>
              <a:rPr lang="fi-FI" sz="1800" dirty="0"/>
              <a:t>Tutkijan tulee osoittaa, että muuttujien välillä on selkeä yhteys (syy-seuraus)</a:t>
            </a:r>
          </a:p>
          <a:p>
            <a:pPr lvl="1"/>
            <a:r>
              <a:rPr lang="fi-FI" sz="1800" dirty="0"/>
              <a:t>Muunneltava tekijä on riippumaton muuttuja, tutkittava ilmiö on riippuva muuttuja</a:t>
            </a:r>
          </a:p>
          <a:p>
            <a:pPr lvl="1"/>
            <a:r>
              <a:rPr lang="fi-FI" sz="1800" dirty="0"/>
              <a:t>Mitä vaikutuksia riippumattoman muuttujan muutoksilla on riippuvalle muuttujalle?</a:t>
            </a:r>
          </a:p>
          <a:p>
            <a:pPr marL="0" indent="0">
              <a:buNone/>
            </a:pPr>
            <a:r>
              <a:rPr lang="fi-FI" sz="1800" b="1" dirty="0"/>
              <a:t>4. Operationalisointi</a:t>
            </a:r>
          </a:p>
          <a:p>
            <a:pPr lvl="1"/>
            <a:r>
              <a:rPr lang="fi-FI" sz="1800" dirty="0"/>
              <a:t>Muuttujien määritteleminen siten, että niitä voidaan mitata</a:t>
            </a:r>
          </a:p>
          <a:p>
            <a:pPr marL="0" indent="0">
              <a:buNone/>
            </a:pPr>
            <a:r>
              <a:rPr lang="fi-FI" sz="1800" b="1" dirty="0"/>
              <a:t>5. Koetilanteen suunnittelu</a:t>
            </a:r>
          </a:p>
          <a:p>
            <a:pPr lvl="1"/>
            <a:r>
              <a:rPr lang="fi-FI" sz="1800" dirty="0"/>
              <a:t>Missä koe järjestetään? Millä tavalla valitaan otos? Millä tavalla manipuloidaan riippumatonta muuttujaa? Koeryhmä ja kontrolliryhmä? Mitä aineistonkeruumenetelmää käytetään? </a:t>
            </a:r>
          </a:p>
          <a:p>
            <a:pPr marL="0" indent="0">
              <a:buNone/>
            </a:pPr>
            <a:r>
              <a:rPr lang="fi-FI" sz="1800" b="1" dirty="0"/>
              <a:t>6. Tulosten esittäminen ja johtopäätökset</a:t>
            </a:r>
          </a:p>
          <a:p>
            <a:pPr lvl="1"/>
            <a:r>
              <a:rPr lang="fi-FI" sz="1800" dirty="0"/>
              <a:t>Tutkimustulos vastaa tutkimusongelmaan ja siihen, toteutuuko hypoteesi vai ei</a:t>
            </a:r>
          </a:p>
          <a:p>
            <a:pPr lvl="1"/>
            <a:r>
              <a:rPr lang="fi-FI" sz="1800" dirty="0"/>
              <a:t>Kuvataan odotettuja tuloksia ja niiden merkitystä</a:t>
            </a:r>
          </a:p>
          <a:p>
            <a:pPr marL="0" indent="0">
              <a:buNone/>
            </a:pPr>
            <a:r>
              <a:rPr lang="fi-FI" sz="1800" b="1" dirty="0"/>
              <a:t>4. Tutkimuksen arviointi</a:t>
            </a:r>
          </a:p>
          <a:p>
            <a:pPr lvl="1"/>
            <a:r>
              <a:rPr lang="fi-FI" sz="1800" dirty="0"/>
              <a:t>Tarkastellaan tutkimuksen toteuttamiseen liittyviä tekijöitä kriittisesti</a:t>
            </a:r>
          </a:p>
        </p:txBody>
      </p:sp>
    </p:spTree>
    <p:extLst>
      <p:ext uri="{BB962C8B-B14F-4D97-AF65-F5344CB8AC3E}">
        <p14:creationId xmlns:p14="http://schemas.microsoft.com/office/powerpoint/2010/main" val="38153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435D3-4110-ADF5-528A-F61F61F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Onnistunut kokeellinen tutkimus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9FFABD4-CAFA-95F3-1FED-D97A08C266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80114" y="174171"/>
          <a:ext cx="7852229" cy="668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6132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5F591A1-637A-A408-3FB3-29679496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i-FI" sz="4800" dirty="0">
                <a:solidFill>
                  <a:schemeClr val="bg1"/>
                </a:solidFill>
              </a:rPr>
              <a:t>Kertaa erityisesti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C3EB058-0EA3-6347-EF4A-15C9BB95D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958351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41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358F84-7AFD-6B66-EFB8-42A6E8B7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fi-FI" sz="3200" dirty="0"/>
              <a:t>Päätöksenteko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D1DB87-0C2E-1F54-F422-BA5136390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296" y="261257"/>
            <a:ext cx="6272898" cy="2089317"/>
          </a:xfrm>
        </p:spPr>
        <p:txBody>
          <a:bodyPr anchor="ctr">
            <a:normAutofit fontScale="92500"/>
          </a:bodyPr>
          <a:lstStyle/>
          <a:p>
            <a:r>
              <a:rPr lang="en-US" sz="2400" dirty="0" err="1"/>
              <a:t>Päätöksenteko</a:t>
            </a:r>
            <a:r>
              <a:rPr lang="en-US" sz="2400" dirty="0"/>
              <a:t>, 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  <a:r>
              <a:rPr lang="en-US" sz="2400" dirty="0" err="1"/>
              <a:t>koko</a:t>
            </a:r>
            <a:r>
              <a:rPr lang="en-US" sz="2400" dirty="0"/>
              <a:t> </a:t>
            </a:r>
            <a:r>
              <a:rPr lang="en-US" sz="2400" dirty="0" err="1"/>
              <a:t>ajattelu</a:t>
            </a:r>
            <a:r>
              <a:rPr lang="en-US" sz="2400" dirty="0"/>
              <a:t> </a:t>
            </a:r>
            <a:r>
              <a:rPr lang="en-US" sz="2400" dirty="0" err="1"/>
              <a:t>tapahtuu</a:t>
            </a:r>
            <a:r>
              <a:rPr lang="en-US" sz="2400" dirty="0"/>
              <a:t> </a:t>
            </a:r>
            <a:r>
              <a:rPr lang="en-US" sz="2400" dirty="0" err="1"/>
              <a:t>kahdella</a:t>
            </a:r>
            <a:r>
              <a:rPr lang="en-US" sz="2400" dirty="0"/>
              <a:t> </a:t>
            </a:r>
            <a:r>
              <a:rPr lang="en-US" sz="2400" dirty="0" err="1"/>
              <a:t>erilaisella</a:t>
            </a:r>
            <a:r>
              <a:rPr lang="en-US" sz="2400" dirty="0"/>
              <a:t> </a:t>
            </a:r>
            <a:r>
              <a:rPr lang="en-US" sz="2400" dirty="0" err="1"/>
              <a:t>prosessointitavalla</a:t>
            </a:r>
            <a:endParaRPr lang="en-US" sz="2400" dirty="0"/>
          </a:p>
          <a:p>
            <a:r>
              <a:rPr lang="en-US" sz="2400" dirty="0" err="1"/>
              <a:t>Nopea</a:t>
            </a:r>
            <a:r>
              <a:rPr lang="en-US" sz="2400" dirty="0"/>
              <a:t> ja </a:t>
            </a:r>
            <a:r>
              <a:rPr lang="en-US" sz="2400" dirty="0" err="1"/>
              <a:t>hidas</a:t>
            </a:r>
            <a:r>
              <a:rPr lang="en-US" sz="2400" dirty="0"/>
              <a:t> </a:t>
            </a:r>
            <a:r>
              <a:rPr lang="en-US" sz="2400" dirty="0" err="1"/>
              <a:t>ajattelu</a:t>
            </a:r>
            <a:r>
              <a:rPr lang="en-US" sz="2400" dirty="0"/>
              <a:t> (</a:t>
            </a:r>
            <a:r>
              <a:rPr lang="en-US" sz="2400" dirty="0" err="1"/>
              <a:t>kaksoisprosessointi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Heuristiikat</a:t>
            </a:r>
            <a:r>
              <a:rPr lang="en-US" sz="2400" dirty="0"/>
              <a:t> </a:t>
            </a:r>
            <a:r>
              <a:rPr lang="en-US" sz="2400" dirty="0" err="1"/>
              <a:t>altistavat</a:t>
            </a:r>
            <a:r>
              <a:rPr lang="en-US" sz="2400" dirty="0"/>
              <a:t> </a:t>
            </a:r>
            <a:r>
              <a:rPr lang="en-US" sz="2400" dirty="0" err="1"/>
              <a:t>virheille</a:t>
            </a:r>
            <a:endParaRPr lang="en-US" sz="2400" dirty="0"/>
          </a:p>
          <a:p>
            <a:r>
              <a:rPr lang="en-US" sz="2400" dirty="0" err="1"/>
              <a:t>Päätöksentekoon</a:t>
            </a:r>
            <a:r>
              <a:rPr lang="en-US" sz="2400" dirty="0"/>
              <a:t> </a:t>
            </a:r>
            <a:r>
              <a:rPr lang="en-US" sz="2400" dirty="0" err="1"/>
              <a:t>vaikuttavat</a:t>
            </a:r>
            <a:r>
              <a:rPr lang="en-US" sz="2400" dirty="0"/>
              <a:t> </a:t>
            </a:r>
            <a:r>
              <a:rPr lang="en-US" sz="2400" dirty="0" err="1"/>
              <a:t>tietojen</a:t>
            </a:r>
            <a:r>
              <a:rPr lang="en-US" sz="2400" dirty="0"/>
              <a:t> </a:t>
            </a:r>
            <a:r>
              <a:rPr lang="en-US" sz="2400" dirty="0" err="1"/>
              <a:t>lisäksi</a:t>
            </a:r>
            <a:r>
              <a:rPr lang="en-US" sz="2400" dirty="0"/>
              <a:t> </a:t>
            </a:r>
            <a:r>
              <a:rPr lang="en-US" sz="2400" dirty="0" err="1"/>
              <a:t>tunteet</a:t>
            </a:r>
            <a:endParaRPr lang="en-US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7DEB59-63D7-6DA0-F400-AE599D40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5356"/>
            <a:ext cx="5481509" cy="3234090"/>
          </a:xfrm>
          <a:prstGeom prst="rect">
            <a:avLst/>
          </a:pr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EF6BB83-BD71-21AE-DBC9-8E17FE6B7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670" y="2819567"/>
            <a:ext cx="6781483" cy="33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81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BAB730-5345-B4B3-056D-184C1FB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896" y="183292"/>
            <a:ext cx="5754896" cy="638986"/>
          </a:xfrm>
        </p:spPr>
        <p:txBody>
          <a:bodyPr anchor="b">
            <a:normAutofit fontScale="90000"/>
          </a:bodyPr>
          <a:lstStyle/>
          <a:p>
            <a:r>
              <a:rPr lang="fi-FI" sz="5400" dirty="0"/>
              <a:t>Kokeen rakenne</a:t>
            </a:r>
          </a:p>
        </p:txBody>
      </p:sp>
      <p:pic>
        <p:nvPicPr>
          <p:cNvPr id="7" name="Graphic 6" descr="Kannettava tietokone suojattu">
            <a:extLst>
              <a:ext uri="{FF2B5EF4-FFF2-40B4-BE49-F238E27FC236}">
                <a16:creationId xmlns:a16="http://schemas.microsoft.com/office/drawing/2014/main" id="{14240B35-527B-A198-F512-34054E161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731" y="1127077"/>
            <a:ext cx="3876165" cy="3876165"/>
          </a:xfrm>
          <a:prstGeom prst="rect">
            <a:avLst/>
          </a:prstGeom>
        </p:spPr>
      </p:pic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CA31D2F6-7BA6-0AB9-CEB9-566EA049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680" y="1127077"/>
            <a:ext cx="7905495" cy="4968923"/>
          </a:xfrm>
        </p:spPr>
        <p:txBody>
          <a:bodyPr anchor="t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i-FI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MONIVALINTA</a:t>
            </a:r>
            <a:r>
              <a:rPr lang="fi-FI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kysymystä, vastaa kaikkiin) 1 p/kysymys=</a:t>
            </a:r>
            <a:r>
              <a:rPr lang="fi-FI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ESSEETEHTÄVÄ</a:t>
            </a:r>
            <a:r>
              <a:rPr lang="fi-FI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(viisi vaihtoehtoa, vastaa kahteen noin 2000 merkkiä)</a:t>
            </a:r>
          </a:p>
          <a:p>
            <a:pPr marL="0" lvl="0" indent="0">
              <a:buNone/>
            </a:pPr>
            <a:r>
              <a:rPr lang="fi-FI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p/kysymys=</a:t>
            </a:r>
            <a:r>
              <a:rPr lang="fi-FI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p</a:t>
            </a:r>
            <a:r>
              <a:rPr lang="fi-FI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fi-FI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KÄSITTEIDEN SELITTÄMINEN</a:t>
            </a:r>
            <a:r>
              <a:rPr lang="fi-FI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käsitettä, vastaa kuuteen)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fi-FI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p./kysymys=</a:t>
            </a:r>
            <a:r>
              <a:rPr lang="fi-FI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p.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fi-FI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i-FI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i-FI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80 pistettä)</a:t>
            </a:r>
          </a:p>
          <a:p>
            <a:endParaRPr lang="fi-FI" sz="2000" dirty="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4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3373ED2-BAF7-D9DE-3CDD-9D182DE0D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8408" y="350519"/>
            <a:ext cx="6240877" cy="582644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E938B8D-EE17-5D18-52BA-495326B160BC}"/>
              </a:ext>
            </a:extLst>
          </p:cNvPr>
          <p:cNvSpPr txBox="1"/>
          <p:nvPr/>
        </p:nvSpPr>
        <p:spPr>
          <a:xfrm>
            <a:off x="7402615" y="520140"/>
            <a:ext cx="464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Ajattelu=monimutkaista kognitiivista toimintaa. Käsitellään havainto- ja muistitietoa tekemällä valintoja, päätöksiä, ratkaisemalla ongelmia, päättelemällä ja  luokittelemalla.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5C51E6-5E6C-D65F-98A2-F5518840C9F6}"/>
              </a:ext>
            </a:extLst>
          </p:cNvPr>
          <p:cNvSpPr txBox="1"/>
          <p:nvPr/>
        </p:nvSpPr>
        <p:spPr>
          <a:xfrm>
            <a:off x="5588846" y="1720469"/>
            <a:ext cx="343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Kaksoisprosessointiteoriat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5D19762-9689-4650-8B7E-D7CBA3FEC602}"/>
              </a:ext>
            </a:extLst>
          </p:cNvPr>
          <p:cNvSpPr txBox="1"/>
          <p:nvPr/>
        </p:nvSpPr>
        <p:spPr>
          <a:xfrm>
            <a:off x="8264578" y="2913882"/>
            <a:ext cx="379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Kehittynyt elämän monimutkaistumisen ja kielen kehittymisen myötä.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E96C6AC-25DE-E990-21F7-CC4AA7DEDA86}"/>
              </a:ext>
            </a:extLst>
          </p:cNvPr>
          <p:cNvSpPr txBox="1"/>
          <p:nvPr/>
        </p:nvSpPr>
        <p:spPr>
          <a:xfrm>
            <a:off x="3586391" y="296223"/>
            <a:ext cx="3837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Kehittynyt varhain evoluutiossa, ollut ratkaisevaa ihmisen </a:t>
            </a:r>
          </a:p>
          <a:p>
            <a:r>
              <a:rPr lang="fi-FI" dirty="0"/>
              <a:t>selviytymisen </a:t>
            </a:r>
          </a:p>
          <a:p>
            <a:r>
              <a:rPr lang="fi-FI" dirty="0"/>
              <a:t>kannalta.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F81B57D-9086-5BCC-0C04-DDA99EC2C4C8}"/>
              </a:ext>
            </a:extLst>
          </p:cNvPr>
          <p:cNvSpPr txBox="1"/>
          <p:nvPr/>
        </p:nvSpPr>
        <p:spPr>
          <a:xfrm>
            <a:off x="6698064" y="4398868"/>
            <a:ext cx="343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Yksinkertaistavat päätöksentekotilannetta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8372C0B-458E-564E-F79E-BCCFDA6B47CA}"/>
              </a:ext>
            </a:extLst>
          </p:cNvPr>
          <p:cNvSpPr txBox="1"/>
          <p:nvPr/>
        </p:nvSpPr>
        <p:spPr>
          <a:xfrm>
            <a:off x="6485757" y="5579965"/>
            <a:ext cx="507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Ankkurointi (esim. alennusmyynti)</a:t>
            </a:r>
          </a:p>
          <a:p>
            <a:r>
              <a:rPr lang="fi-FI" dirty="0"/>
              <a:t>Saatavuuden heuristiikka (esim. peräänajo)</a:t>
            </a:r>
          </a:p>
          <a:p>
            <a:r>
              <a:rPr lang="fi-FI" dirty="0"/>
              <a:t>Edustavuuden heuristiikka (esim. lääkärin diagnoosi)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6ADF915-49C1-3366-2060-0539971C75D3}"/>
              </a:ext>
            </a:extLst>
          </p:cNvPr>
          <p:cNvSpPr txBox="1"/>
          <p:nvPr/>
        </p:nvSpPr>
        <p:spPr>
          <a:xfrm>
            <a:off x="417171" y="5268678"/>
            <a:ext cx="3122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Taipumus hahmottaa virheellisellä tai yksinkertaisella tavalla informaatiota esim. havaintoja, tulkintoja, muistoja.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A3DB6A3-9561-BAA1-98FE-F3041BD1D26E}"/>
              </a:ext>
            </a:extLst>
          </p:cNvPr>
          <p:cNvSpPr txBox="1"/>
          <p:nvPr/>
        </p:nvSpPr>
        <p:spPr>
          <a:xfrm>
            <a:off x="114952" y="1932436"/>
            <a:ext cx="3615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Tunteiden viriämisen perusteella jokaista päätöstä ei tarvitse käsitellä tietoisesti erikseen, vaan voidaan muodostaa automaattisesti </a:t>
            </a:r>
          </a:p>
          <a:p>
            <a:r>
              <a:rPr lang="fi-FI" dirty="0"/>
              <a:t>nopeita arvioita havainnon hyödyllisyydestä/miellyttävyydestä…</a:t>
            </a:r>
          </a:p>
        </p:txBody>
      </p:sp>
    </p:spTree>
    <p:extLst>
      <p:ext uri="{BB962C8B-B14F-4D97-AF65-F5344CB8AC3E}">
        <p14:creationId xmlns:p14="http://schemas.microsoft.com/office/powerpoint/2010/main" val="265154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96287D-3145-DF7B-828E-0075350A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Skeemat ja skriptit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BC18C3-1D56-0CAF-6C06-BFE092966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000" b="1"/>
              <a:t>Skeema eli sisäinen malli</a:t>
            </a:r>
            <a:r>
              <a:rPr lang="fi-FI" sz="2000"/>
              <a:t>, muistiin tallennettu tietorakenne</a:t>
            </a:r>
          </a:p>
          <a:p>
            <a:r>
              <a:rPr lang="fi-FI" sz="2000"/>
              <a:t>Skeemat perustuvat kokemuksiin (muodostuminen suurilta osin automaattista)</a:t>
            </a:r>
          </a:p>
          <a:p>
            <a:r>
              <a:rPr lang="fi-FI" sz="2000"/>
              <a:t>Skeemoja muodostetaan sen mukaan, minkä asioiden havaitsemme tai miellämme kuuluvan yhteen (esim. koulun skeema)</a:t>
            </a:r>
          </a:p>
          <a:p>
            <a:r>
              <a:rPr lang="fi-FI" sz="2000"/>
              <a:t>Tiedonkäsittely perustuu skeemoihin</a:t>
            </a:r>
          </a:p>
          <a:p>
            <a:r>
              <a:rPr lang="fi-FI" sz="2000" b="1"/>
              <a:t>Skripti tarkoittaa jotakin tapahtumasarjaa koskevaa skeemaa </a:t>
            </a:r>
            <a:r>
              <a:rPr lang="fi-FI" sz="2000"/>
              <a:t>(sisältää tietoa toiminnan vaiheista ja järjestyksestä)</a:t>
            </a:r>
          </a:p>
          <a:p>
            <a:r>
              <a:rPr lang="fi-FI" sz="2000"/>
              <a:t>Sekä skeemat että skriptit voivat olla erilaisia eri ihmisillä</a:t>
            </a:r>
          </a:p>
          <a:p>
            <a:r>
              <a:rPr lang="fi-FI" sz="2000"/>
              <a:t>Ilman skeemoja tiedonkäsittely kuormittaisi ihmistä valtavasti, ihminen toimiikin yleensä skeemojen tarjoamien yleistysten varassa</a:t>
            </a:r>
          </a:p>
          <a:p>
            <a:r>
              <a:rPr lang="fi-FI" sz="2000"/>
              <a:t>Helpottavat ja nopeuttavat tiedonkäsittelyä -&gt; sujuva toiminta</a:t>
            </a:r>
          </a:p>
        </p:txBody>
      </p:sp>
    </p:spTree>
    <p:extLst>
      <p:ext uri="{BB962C8B-B14F-4D97-AF65-F5344CB8AC3E}">
        <p14:creationId xmlns:p14="http://schemas.microsoft.com/office/powerpoint/2010/main" val="86397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fi-FI" sz="4100">
                <a:solidFill>
                  <a:srgbClr val="FFFFFF"/>
                </a:solidFill>
              </a:rPr>
              <a:t>Ärsykelähtöinen ja skeemalähtöinen havaitseminen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57" y="820880"/>
            <a:ext cx="6008913" cy="553547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 </a:t>
            </a:r>
            <a:r>
              <a:rPr lang="fi-FI" sz="2400" b="1" dirty="0"/>
              <a:t>Ärsykelähtöinen prosessointi (</a:t>
            </a:r>
            <a:r>
              <a:rPr lang="fi-FI" sz="2400" b="1" dirty="0" err="1"/>
              <a:t>bottom-up</a:t>
            </a:r>
            <a:r>
              <a:rPr lang="fi-FI" sz="2400" b="1" dirty="0"/>
              <a:t> –prosessointi): </a:t>
            </a:r>
            <a:r>
              <a:rPr lang="fi-FI" sz="2400" dirty="0"/>
              <a:t>tiedon käsittely ilman valmista tai sopivaa skeemaa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/>
              <a:t> Skeemalähtöinen prosessointi (top-</a:t>
            </a:r>
            <a:r>
              <a:rPr lang="fi-FI" sz="2400" b="1" dirty="0" err="1"/>
              <a:t>down</a:t>
            </a:r>
            <a:r>
              <a:rPr lang="fi-FI" sz="2400" b="1" dirty="0"/>
              <a:t> –prosessointi): </a:t>
            </a:r>
            <a:r>
              <a:rPr lang="fi-FI" sz="2400" dirty="0"/>
              <a:t>tiedon käsittely, joka lähtee liikkeelle sisäisistä malleista tai skeemoista</a:t>
            </a:r>
            <a:endParaRPr lang="fi-FI" sz="2400" b="1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 Ärsykelähtöistä prosessointia tarvitaan tilanteissa, joissa aistitieto on vierasta tai sitä ei osata luokitella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 Skeemalähtöistä prosessointia tarvitaan aistitiedon luokitteluun ja antamaan aistitiedolle tulkinta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356350"/>
            <a:ext cx="43069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/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237790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51094"/>
            <a:ext cx="7675372" cy="494284"/>
          </a:xfrm>
        </p:spPr>
        <p:txBody>
          <a:bodyPr>
            <a:normAutofit fontScale="90000"/>
          </a:bodyPr>
          <a:lstStyle/>
          <a:p>
            <a:r>
              <a:rPr lang="fi-FI" dirty="0"/>
              <a:t>Sama aistimus, eri havainto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863600"/>
            <a:ext cx="7199914" cy="599439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Vaikka aistimus on sama, ihmisten havainto voi olla 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Havaintokehä</a:t>
            </a:r>
            <a:r>
              <a:rPr lang="fi-FI" dirty="0">
                <a:ea typeface="+mn-lt"/>
                <a:cs typeface="+mn-lt"/>
              </a:rPr>
              <a:t>: aistitietoa tulkitaan aktiivisen </a:t>
            </a:r>
            <a:r>
              <a:rPr lang="fi-FI" b="1" dirty="0">
                <a:ea typeface="+mn-lt"/>
                <a:cs typeface="+mn-lt"/>
              </a:rPr>
              <a:t>skeeman</a:t>
            </a:r>
            <a:r>
              <a:rPr lang="fi-FI" dirty="0">
                <a:ea typeface="+mn-lt"/>
                <a:cs typeface="+mn-lt"/>
              </a:rPr>
              <a:t> mukaisesti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havainto on tulkinta aistitiedosta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</a:t>
            </a:r>
            <a:r>
              <a:rPr lang="fi-FI" b="1" dirty="0" err="1"/>
              <a:t>Ulric</a:t>
            </a:r>
            <a:r>
              <a:rPr lang="fi-FI" b="1" dirty="0"/>
              <a:t> </a:t>
            </a:r>
            <a:r>
              <a:rPr lang="fi-FI" b="1" dirty="0" err="1"/>
              <a:t>Neisserin</a:t>
            </a:r>
            <a:r>
              <a:rPr lang="fi-FI" b="1" dirty="0"/>
              <a:t> havaintokehän kolme vaihetta:</a:t>
            </a:r>
          </a:p>
          <a:p>
            <a:pPr marL="630936" lvl="1" indent="-457200">
              <a:buFont typeface="+mj-lt"/>
              <a:buAutoNum type="arabicPeriod"/>
            </a:pPr>
            <a:r>
              <a:rPr lang="fi-FI" dirty="0"/>
              <a:t>aktiiviset skeemat suuntaavat tarkkaavaisuutta ja ohjaavat tiedonhakua etsimään skeemaa tukevaa tietoa</a:t>
            </a:r>
          </a:p>
          <a:p>
            <a:pPr marL="630936" lvl="1" indent="-457200">
              <a:buFont typeface="+mj-lt"/>
              <a:buAutoNum type="arabicPeriod"/>
            </a:pPr>
            <a:r>
              <a:rPr lang="fi-FI" dirty="0"/>
              <a:t>uutta tietoa tulkitaan aktiivisten skeemojen mukaisesti</a:t>
            </a:r>
          </a:p>
          <a:p>
            <a:pPr marL="630936" lvl="1" indent="-457200">
              <a:buFont typeface="+mj-lt"/>
              <a:buAutoNum type="arabicPeriod"/>
            </a:pPr>
            <a:r>
              <a:rPr lang="fi-FI" dirty="0"/>
              <a:t>jos uusi tieto tukee aktiivista skeemaa, se vahvistuu; jos tieto on skeeman kanssa ristiriidassa, skeema saattaa vaihtua</a:t>
            </a:r>
          </a:p>
          <a:p>
            <a:pPr marL="630936" lvl="1" indent="-457200">
              <a:buFont typeface="+mj-lt"/>
              <a:buAutoNum type="arabicPeriod"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614" y="1682750"/>
            <a:ext cx="42767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C9F933-A454-0DB1-EB0F-FF670F9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Tiedonkäsittely on tietoista ja ei-tietoista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AAAD28-B339-FE5E-6BEC-F79EDD800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400" dirty="0"/>
              <a:t>Olisi hyvin kuormittavaa ja hidasta, jos kaikki tiedonkäsittelymme olisi tietoista </a:t>
            </a:r>
          </a:p>
          <a:p>
            <a:r>
              <a:rPr lang="fi-FI" sz="2400" b="1" dirty="0"/>
              <a:t>Tietoinen tiedonkäsittely </a:t>
            </a:r>
            <a:r>
              <a:rPr lang="fi-FI" sz="2400" dirty="0"/>
              <a:t>= ihmisen kykyä havainnoida tahdonalaisesti ympäristöään ja ohjata omaa tarkkaavaisuuttaan ja toimintaansa (jokin kohde tuodaan tarkkaavaisuuden avulla tietoisuuteen).</a:t>
            </a:r>
          </a:p>
          <a:p>
            <a:r>
              <a:rPr lang="fi-FI" sz="2400" b="1" dirty="0"/>
              <a:t>Ei-tietoinen tiedonkäsittely </a:t>
            </a:r>
            <a:r>
              <a:rPr lang="fi-FI" sz="2400" dirty="0"/>
              <a:t>= automaattista toimintaa (esim. rutiininomaiset ja automaattiseksi muuttuneet tiedonkäsittelytoiminnot); harjaantuminen -&gt; tiedonkäsittelytoimintojen automatisoituminen (voidaan tiedostaa korkeintaan lopputulos)</a:t>
            </a:r>
          </a:p>
        </p:txBody>
      </p:sp>
    </p:spTree>
    <p:extLst>
      <p:ext uri="{BB962C8B-B14F-4D97-AF65-F5344CB8AC3E}">
        <p14:creationId xmlns:p14="http://schemas.microsoft.com/office/powerpoint/2010/main" val="3376564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2165</Words>
  <Application>Microsoft Office PowerPoint</Application>
  <PresentationFormat>Laajakuva</PresentationFormat>
  <Paragraphs>262</Paragraphs>
  <Slides>40</Slides>
  <Notes>36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Tw Cen MT</vt:lpstr>
      <vt:lpstr>Office-teema</vt:lpstr>
      <vt:lpstr>PS3</vt:lpstr>
      <vt:lpstr>Korkeat kognitiiviset toiminnot perustuvat kognitiivisiin perustoimintoihin</vt:lpstr>
      <vt:lpstr>Kieli, ajattelu ja oppimiskyky ovat ihmiselle ominaista </vt:lpstr>
      <vt:lpstr>Päätöksenteko</vt:lpstr>
      <vt:lpstr>PowerPoint-esitys</vt:lpstr>
      <vt:lpstr>Skeemat ja skriptit</vt:lpstr>
      <vt:lpstr>Ärsykelähtöinen ja skeemalähtöinen havaitseminen</vt:lpstr>
      <vt:lpstr>Sama aistimus, eri havainto</vt:lpstr>
      <vt:lpstr>Tiedonkäsittely on tietoista ja ei-tietoista</vt:lpstr>
      <vt:lpstr>Ajattelu</vt:lpstr>
      <vt:lpstr>Lateralisaatio eli aivopuoliskojen ”työnjako”</vt:lpstr>
      <vt:lpstr>Lateralisaatio</vt:lpstr>
      <vt:lpstr>Aivokuoren alapuoliset rakenteet (Limbinen järjestelmä)</vt:lpstr>
      <vt:lpstr>Hermoston toiminta ja viestintä</vt:lpstr>
      <vt:lpstr>PowerPoint-esitys</vt:lpstr>
      <vt:lpstr>Aivojen plastisuus </vt:lpstr>
      <vt:lpstr>PowerPoint-esitys</vt:lpstr>
      <vt:lpstr>PowerPoint-esitys</vt:lpstr>
      <vt:lpstr>Aivoperäisiä tiedonkäsittelyn häiriöitä</vt:lpstr>
      <vt:lpstr>Neuro-psykologinen kuntoutus</vt:lpstr>
      <vt:lpstr>Aistipuutokset ja aistien menettäminen</vt:lpstr>
      <vt:lpstr>Neglect – oireet ja kuntoutus</vt:lpstr>
      <vt:lpstr>Moniaistinen havaitseminen</vt:lpstr>
      <vt:lpstr>PowerPoint-esitys</vt:lpstr>
      <vt:lpstr>PowerPoint-esitys</vt:lpstr>
      <vt:lpstr>Työmuisti  (tietoa säilötään ja käsitellään lyhyen ajan)  </vt:lpstr>
      <vt:lpstr>PowerPoint-esitys</vt:lpstr>
      <vt:lpstr>Työmuistin hermostollinen perusta</vt:lpstr>
      <vt:lpstr>Tarkkaavaisuus</vt:lpstr>
      <vt:lpstr>Valikoiva tarkkaavaisuus</vt:lpstr>
      <vt:lpstr>Tarkkaavaisuuden ylläpitäminen</vt:lpstr>
      <vt:lpstr>Jaettu tarkkaavaisuus</vt:lpstr>
      <vt:lpstr>Aineistonkeruu-menetelmiä Aivotutkimus-menetelmät</vt:lpstr>
      <vt:lpstr>Aineistonkeruu-menetelmiä Aivotutkimus-menetelmät</vt:lpstr>
      <vt:lpstr>Aineistonkeruu-menetelmiä Aivotutkimus-menetelmät</vt:lpstr>
      <vt:lpstr>PowerPoint-esitys</vt:lpstr>
      <vt:lpstr>Kokeellisen (kvantitatiivisen, määrällisen) tutkimuksen tekeminen</vt:lpstr>
      <vt:lpstr>Onnistunut kokeellinen tutkimus</vt:lpstr>
      <vt:lpstr>Kertaa erityisesti</vt:lpstr>
      <vt:lpstr>Kokeen rakenne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Suvi Munnukka</dc:creator>
  <cp:lastModifiedBy>Suvi Munnukka</cp:lastModifiedBy>
  <cp:revision>3</cp:revision>
  <dcterms:created xsi:type="dcterms:W3CDTF">2023-04-03T18:15:50Z</dcterms:created>
  <dcterms:modified xsi:type="dcterms:W3CDTF">2024-12-19T10:35:09Z</dcterms:modified>
</cp:coreProperties>
</file>