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72" r:id="rId2"/>
    <p:sldMasterId id="2147483733" r:id="rId3"/>
    <p:sldMasterId id="2147483724" r:id="rId4"/>
  </p:sldMasterIdLst>
  <p:notesMasterIdLst>
    <p:notesMasterId r:id="rId13"/>
  </p:notesMasterIdLst>
  <p:handoutMasterIdLst>
    <p:handoutMasterId r:id="rId14"/>
  </p:handoutMasterIdLst>
  <p:sldIdLst>
    <p:sldId id="256" r:id="rId5"/>
    <p:sldId id="275" r:id="rId6"/>
    <p:sldId id="282" r:id="rId7"/>
    <p:sldId id="288" r:id="rId8"/>
    <p:sldId id="284" r:id="rId9"/>
    <p:sldId id="290" r:id="rId10"/>
    <p:sldId id="283" r:id="rId11"/>
    <p:sldId id="291" r:id="rId12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63F"/>
    <a:srgbClr val="EB3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84"/>
  </p:normalViewPr>
  <p:slideViewPr>
    <p:cSldViewPr snapToGrid="0" snapToObjects="1">
      <p:cViewPr varScale="1">
        <p:scale>
          <a:sx n="116" d="100"/>
          <a:sy n="116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4DB44-8318-4D4B-A31D-C4D63F772ACF}" type="datetimeFigureOut">
              <a:rPr lang="fi-FI" smtClean="0"/>
              <a:pPr/>
              <a:t>15.8.2018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F986-3D21-744C-B29A-EF5715DA12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886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4C18A-DE29-3744-A6F5-E9453D76A132}" type="datetimeFigureOut">
              <a:rPr lang="fi-FI" smtClean="0"/>
              <a:pPr/>
              <a:t>15.8.2018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8225D-FEDE-FA47-A1F1-95B654695E9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766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5" y="2403286"/>
            <a:ext cx="5727252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4539932"/>
            <a:ext cx="5727252" cy="87593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60" y="1045883"/>
            <a:ext cx="2047442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6"/>
            <a:ext cx="9144000" cy="1704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424451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424451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8503899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7552916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424380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4034FB0-F16B-984E-9F7F-EBDE0736108B}" type="datetime1">
              <a:rPr lang="fi-FI" smtClean="0"/>
              <a:t>15.8.2018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0111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 descr="_DSC692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8807" y="0"/>
            <a:ext cx="5315193" cy="6560858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7597C8C4-6DA1-C742-9D46-E5003B0E5B74}" type="datetime1">
              <a:rPr lang="fi-FI" smtClean="0"/>
              <a:t>15.8.2018</a:t>
            </a:fld>
            <a:endParaRPr lang="fi-FI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5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718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_DSC769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8613" y="0"/>
            <a:ext cx="5265388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1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6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2F6C6FE-2BCB-574D-9E89-D023255ACA90}" type="datetime1">
              <a:rPr lang="fi-FI" smtClean="0"/>
              <a:t>15.8.2018</a:t>
            </a:fld>
            <a:endParaRPr lang="fi-FI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3" name="Kuva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0363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DSC_0688_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6355" y="0"/>
            <a:ext cx="5327645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4313B751-1C73-F140-8F4C-4EAC8C7B914C}" type="datetime1">
              <a:rPr lang="fi-FI" smtClean="0"/>
              <a:t>15.8.2018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0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1" name="Kuva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5199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3945499" y="0"/>
            <a:ext cx="5198502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9A905CFF-917D-A547-A88A-94A61F8F474F}" type="datetime1">
              <a:rPr lang="fi-FI" smtClean="0"/>
              <a:t>15.8.2018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0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1" name="Kuva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0906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4" name="Kuva 3" descr="DSC_059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450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6E5C5AF-6D6F-D644-9C80-9D05F775ED69}" type="datetime1">
              <a:rPr lang="fi-FI" smtClean="0"/>
              <a:t>15.8.2018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3" name="Kuva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0500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5" name="Kuva 4" descr="_DSC846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824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49C7791E-4FCD-2640-935C-D1D44CC31DD8}" type="datetime1">
              <a:rPr lang="fi-FI" smtClean="0"/>
              <a:t>15.8.2018</a:t>
            </a:fld>
            <a:endParaRPr lang="fi-FI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3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617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3473450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ysClr val="windowText" lastClr="000000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8BD1B608-F4D6-7042-9326-5751643730CF}" type="datetime1">
              <a:rPr lang="fi-FI" smtClean="0"/>
              <a:t>15.8.2018</a:t>
            </a:fld>
            <a:endParaRPr lang="fi-FI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3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2793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 descr="DSC_14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764582"/>
          </a:xfrm>
          <a:prstGeom prst="rect">
            <a:avLst/>
          </a:prstGeom>
        </p:spPr>
      </p:pic>
      <p:sp>
        <p:nvSpPr>
          <p:cNvPr id="18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57201" y="0"/>
            <a:ext cx="763388" cy="1028096"/>
            <a:chOff x="457201" y="0"/>
            <a:chExt cx="763388" cy="1028096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1" y="0"/>
              <a:ext cx="763388" cy="10280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8" y="165903"/>
              <a:ext cx="323551" cy="736410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 userDrawn="1">
            <p:ph type="dt" sz="half" idx="11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B7B90E4D-7DF4-1147-9924-C5F332530C45}" type="datetime1">
              <a:rPr lang="fi-FI" smtClean="0"/>
              <a:t>15.8.2018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805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018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3764582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9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>
              <a:buClr>
                <a:schemeClr val="bg1"/>
              </a:buClr>
              <a:buFont typeface="Arial"/>
              <a:buChar char="•"/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7B9BBA6-F172-434C-89AD-53D81D5D74FD}" type="datetime1">
              <a:rPr lang="fi-FI" smtClean="0"/>
              <a:t>15.8.2018</a:t>
            </a:fld>
            <a:endParaRPr lang="fi-FI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5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316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6841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9D46576-D913-A841-B054-014875DAA31A}" type="datetime1">
              <a:rPr lang="fi-FI" smtClean="0"/>
              <a:t>15.8.2018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8678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5" y="2403286"/>
            <a:ext cx="5727252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4539932"/>
            <a:ext cx="5727252" cy="87593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accent5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60" y="1045883"/>
            <a:ext cx="2047442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6"/>
            <a:ext cx="9144000" cy="17048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424451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tx2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  <a:endParaRPr lang="fi-FI" b="1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424451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8503899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7552916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424380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08610AC-C6DC-4040-B5DB-3FDA4B18D1E3}" type="datetime1">
              <a:rPr lang="fi-FI" smtClean="0"/>
              <a:t>15.8.2018</a:t>
            </a:fld>
            <a:endParaRPr lang="fi-FI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368AA11-B73A-2C4F-B8FA-47C8C49BD118}" type="datetime1">
              <a:rPr lang="fi-FI" smtClean="0"/>
              <a:t>15.8.2018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63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8"/>
            <a:ext cx="4040188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697089"/>
            <a:ext cx="4040188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844698"/>
            <a:ext cx="4041775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697089"/>
            <a:ext cx="4041775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124041A-D7AC-0740-969A-8B5B84F7A4B9}" type="datetime1">
              <a:rPr lang="fi-FI" smtClean="0"/>
              <a:t>15.8.2018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7577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08EE7EB-9CF6-FA43-A603-2C39D04C89C9}" type="datetime1">
              <a:rPr lang="fi-FI" smtClean="0"/>
              <a:t>15.8.2018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614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6629496-E812-CC43-9126-819AE9AD3245}" type="datetime1">
              <a:rPr lang="fi-FI" smtClean="0"/>
              <a:t>15.8.2018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2733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341344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1341344"/>
            <a:ext cx="5111750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2503394"/>
            <a:ext cx="3008313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26E5785-7056-6940-8594-7ED6FA4BE640}" type="datetime1">
              <a:rPr lang="fi-FI" smtClean="0"/>
              <a:t>15.8.2018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7054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6BE65F0-2E78-7242-A984-C91FC36F2CCE}" type="datetime1">
              <a:rPr lang="fi-FI" smtClean="0"/>
              <a:t>15.8.2018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7522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73A1169-973A-9B40-AE1D-2352ECA8036D}" type="datetime1">
              <a:rPr lang="fi-FI" smtClean="0"/>
              <a:t>15.8.2018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6268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5753100" y="274638"/>
            <a:ext cx="20574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435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uorakulmio 14"/>
          <p:cNvSpPr/>
          <p:nvPr userDrawn="1"/>
        </p:nvSpPr>
        <p:spPr>
          <a:xfrm rot="5400000">
            <a:off x="8248258" y="142284"/>
            <a:ext cx="763388" cy="10280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48116" y="288127"/>
            <a:ext cx="323551" cy="736410"/>
          </a:xfrm>
          <a:prstGeom prst="rect">
            <a:avLst/>
          </a:prstGeom>
        </p:spPr>
      </p:pic>
      <p:sp>
        <p:nvSpPr>
          <p:cNvPr id="17" name="Päivämäärän paikkamerkki 3"/>
          <p:cNvSpPr>
            <a:spLocks noGrp="1"/>
          </p:cNvSpPr>
          <p:nvPr userDrawn="1"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5B4D27AE-834E-AB48-9E8B-C427A60CD151}" type="datetime1">
              <a:rPr lang="fi-FI" smtClean="0"/>
              <a:t>15.8.2018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5545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_950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20805"/>
            <a:ext cx="2147658" cy="180989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20805"/>
            <a:ext cx="454016" cy="180989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5613406"/>
            <a:ext cx="2456183" cy="1088388"/>
          </a:xfrm>
          <a:prstGeom prst="rect">
            <a:avLst/>
          </a:prstGeom>
          <a:effectLst>
            <a:outerShdw blurRad="50800" dir="2700000" algn="tl" rotWithShape="0">
              <a:prstClr val="black"/>
            </a:outerShdw>
          </a:effectLst>
        </p:spPr>
      </p:pic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20805"/>
            <a:ext cx="831227" cy="180989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82B568B2-162A-7246-B3FC-A16B8EE510FC}" type="datetime1">
              <a:rPr lang="fi-FI" smtClean="0"/>
              <a:t>15.8.2018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7075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DSC_14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20805"/>
            <a:ext cx="2147658" cy="180989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rgbClr val="F1563F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20805"/>
            <a:ext cx="454016" cy="180989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20805"/>
            <a:ext cx="831227" cy="180989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FD361EE1-D02E-FC44-9B83-14D83344329D}" type="datetime1">
              <a:rPr lang="fi-FI" smtClean="0"/>
              <a:t>15.8.2018</a:t>
            </a:fld>
            <a:endParaRPr lang="fi-FI" dirty="0"/>
          </a:p>
        </p:txBody>
      </p:sp>
      <p:pic>
        <p:nvPicPr>
          <p:cNvPr id="13" name="Kuva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5613406"/>
            <a:ext cx="2456183" cy="1088388"/>
          </a:xfrm>
          <a:prstGeom prst="rect">
            <a:avLst/>
          </a:prstGeom>
          <a:effectLst>
            <a:outerShdw blurRad="50800" dir="2700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278815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_DSC692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728181"/>
            <a:ext cx="4411494" cy="1906777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4745298"/>
            <a:ext cx="4411494" cy="1106530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0" name="Suora yhdysviiva 19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16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2" name="Kuva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  <p:sp>
        <p:nvSpPr>
          <p:cNvPr id="14" name="Päivämäärän paikkamerkki 3"/>
          <p:cNvSpPr>
            <a:spLocks noGrp="1"/>
          </p:cNvSpPr>
          <p:nvPr userDrawn="1"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67A43509-38E6-B147-9C40-427D60F0ED1A}" type="datetime1">
              <a:rPr lang="fi-FI" smtClean="0"/>
              <a:t>15.8.2018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720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DSC_0676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20805"/>
            <a:ext cx="2147658" cy="180989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rgbClr val="F1563F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20805"/>
            <a:ext cx="454016" cy="180989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20805"/>
            <a:ext cx="831227" cy="180989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81C81233-4A85-5649-B14B-2E362FAE8517}" type="datetime1">
              <a:rPr lang="fi-FI" smtClean="0"/>
              <a:t>15.8.2018</a:t>
            </a:fld>
            <a:endParaRPr lang="fi-FI" dirty="0"/>
          </a:p>
        </p:txBody>
      </p:sp>
      <p:pic>
        <p:nvPicPr>
          <p:cNvPr id="13" name="Kuva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5613406"/>
            <a:ext cx="2456183" cy="1088388"/>
          </a:xfrm>
          <a:prstGeom prst="rect">
            <a:avLst/>
          </a:prstGeom>
          <a:effectLst>
            <a:outerShdw blurRad="50800" dir="2700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3342691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108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20805"/>
            <a:ext cx="831227" cy="180989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11ACA4DC-9D46-1C4A-9FCC-A8A4E2D28BBB}" type="datetime1">
              <a:rPr lang="fi-FI" smtClean="0"/>
              <a:t>15.8.2018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20805"/>
            <a:ext cx="2147658" cy="180989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rgbClr val="F1563F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20805"/>
            <a:ext cx="454016" cy="180989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5613406"/>
            <a:ext cx="2456183" cy="1088388"/>
          </a:xfrm>
          <a:prstGeom prst="rect">
            <a:avLst/>
          </a:prstGeom>
          <a:effectLst>
            <a:outerShdw blurRad="50800" dir="2700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2121414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_DSC8395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tsikko 1"/>
          <p:cNvSpPr>
            <a:spLocks noGrp="1"/>
          </p:cNvSpPr>
          <p:nvPr>
            <p:ph type="ctrTitle"/>
          </p:nvPr>
        </p:nvSpPr>
        <p:spPr>
          <a:xfrm>
            <a:off x="457200" y="2829275"/>
            <a:ext cx="5444766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25" name="Alaotsikko 2"/>
          <p:cNvSpPr>
            <a:spLocks noGrp="1"/>
          </p:cNvSpPr>
          <p:nvPr>
            <p:ph type="subTitle" idx="1"/>
          </p:nvPr>
        </p:nvSpPr>
        <p:spPr>
          <a:xfrm>
            <a:off x="457200" y="4846392"/>
            <a:ext cx="5444766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3B5E02C-4786-8946-A4E3-50E8C3A48845}" type="datetime1">
              <a:rPr lang="fi-FI" smtClean="0"/>
              <a:t>15.8.2018</a:t>
            </a:fld>
            <a:endParaRPr lang="fi-FI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21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2" name="Kuva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1046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_DSC769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829275"/>
            <a:ext cx="5444766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4846392"/>
            <a:ext cx="5444766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361EE33-250F-C944-92CC-F2C1829FA0AE}" type="datetime1">
              <a:rPr lang="fi-FI" smtClean="0"/>
              <a:t>15.8.2018</a:t>
            </a:fld>
            <a:endParaRPr lang="fi-FI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0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_06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tsikko 1"/>
          <p:cNvSpPr>
            <a:spLocks noGrp="1"/>
          </p:cNvSpPr>
          <p:nvPr>
            <p:ph type="ctrTitle"/>
          </p:nvPr>
        </p:nvSpPr>
        <p:spPr>
          <a:xfrm>
            <a:off x="457200" y="2829275"/>
            <a:ext cx="5444766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24" name="Alaotsikko 2"/>
          <p:cNvSpPr>
            <a:spLocks noGrp="1"/>
          </p:cNvSpPr>
          <p:nvPr>
            <p:ph type="subTitle" idx="1"/>
          </p:nvPr>
        </p:nvSpPr>
        <p:spPr>
          <a:xfrm>
            <a:off x="457200" y="4846392"/>
            <a:ext cx="5444766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71585F7-AA6F-5044-89F9-0EDF7A5B23EF}" type="datetime1">
              <a:rPr lang="fi-FI" smtClean="0"/>
              <a:t>15.8.2018</a:t>
            </a:fld>
            <a:endParaRPr lang="fi-FI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18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6015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977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91307" y="2830749"/>
            <a:ext cx="544476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r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191307" y="4847866"/>
            <a:ext cx="544476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083-D089-7049-93DE-E3B2704DB8F0}" type="datetime1">
              <a:rPr lang="fi-FI" smtClean="0"/>
              <a:t>15.8.2018</a:t>
            </a:fld>
            <a:endParaRPr lang="fi-FI"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7872685" y="0"/>
            <a:ext cx="763388" cy="1028096"/>
            <a:chOff x="457200" y="0"/>
            <a:chExt cx="763388" cy="1028096"/>
          </a:xfrm>
        </p:grpSpPr>
        <p:sp>
          <p:nvSpPr>
            <p:cNvPr id="27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8" name="Kuva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0305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opio tiedostosta DSC_129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210237"/>
            <a:ext cx="4504685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4227354"/>
            <a:ext cx="4504685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92D80A2-EC1D-6247-A1E4-7284CE909420}" type="datetime1">
              <a:rPr lang="fi-FI" smtClean="0"/>
              <a:t>15.8.2018</a:t>
            </a:fld>
            <a:endParaRPr lang="fi-FI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25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519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_024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tsikko 1"/>
          <p:cNvSpPr>
            <a:spLocks noGrp="1"/>
          </p:cNvSpPr>
          <p:nvPr>
            <p:ph type="ctrTitle"/>
          </p:nvPr>
        </p:nvSpPr>
        <p:spPr>
          <a:xfrm>
            <a:off x="457200" y="2075769"/>
            <a:ext cx="488670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24" name="Alaotsikko 2"/>
          <p:cNvSpPr>
            <a:spLocks noGrp="1"/>
          </p:cNvSpPr>
          <p:nvPr>
            <p:ph type="subTitle" idx="1"/>
          </p:nvPr>
        </p:nvSpPr>
        <p:spPr>
          <a:xfrm>
            <a:off x="457200" y="4092886"/>
            <a:ext cx="488670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E69EEB3-F26E-1248-9BC1-8BE55A2C5ECC}" type="datetime1">
              <a:rPr lang="fi-FI" smtClean="0"/>
              <a:t>15.8.2018</a:t>
            </a:fld>
            <a:endParaRPr lang="fi-FI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18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5807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E0E3AB3E-AD34-0942-B6D3-5868262D7422}" type="datetime1">
              <a:rPr lang="fi-FI" smtClean="0"/>
              <a:t>15.8.2018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</a:t>
            </a:r>
            <a:r>
              <a:rPr lang="fi-FI" b="1" dirty="0" smtClean="0"/>
              <a:t>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  <a:endParaRPr lang="fi-FI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BC065B45-614E-E14D-B4BE-ACD22F60824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2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3" r:id="rId2"/>
    <p:sldLayoutId id="2147483689" r:id="rId3"/>
    <p:sldLayoutId id="2147483701" r:id="rId4"/>
    <p:sldLayoutId id="2147483702" r:id="rId5"/>
    <p:sldLayoutId id="2147483703" r:id="rId6"/>
    <p:sldLayoutId id="2147483704" r:id="rId7"/>
    <p:sldLayoutId id="2147483706" r:id="rId8"/>
    <p:sldLayoutId id="2147483705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32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8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2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»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56324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E8D5B848-FBEF-ED40-A8A7-53919FA1F055}" type="datetime1">
              <a:rPr lang="fi-FI" smtClean="0"/>
              <a:t>15.8.2018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</a:t>
            </a:r>
            <a:r>
              <a:rPr lang="fi-FI" b="1" dirty="0" smtClean="0"/>
              <a:t>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7923412" y="0"/>
            <a:ext cx="763388" cy="1028096"/>
            <a:chOff x="457200" y="0"/>
            <a:chExt cx="763388" cy="1028096"/>
          </a:xfrm>
        </p:grpSpPr>
        <p:sp>
          <p:nvSpPr>
            <p:cNvPr id="17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698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  <p:sldLayoutId id="2147483687" r:id="rId3"/>
    <p:sldLayoutId id="2147483750" r:id="rId4"/>
    <p:sldLayoutId id="2147483752" r:id="rId5"/>
    <p:sldLayoutId id="2147483719" r:id="rId6"/>
    <p:sldLayoutId id="2147483717" r:id="rId7"/>
    <p:sldLayoutId id="2147483651" r:id="rId8"/>
    <p:sldLayoutId id="2147483722" r:id="rId9"/>
    <p:sldLayoutId id="2147483718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20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8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21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53B7846E-1148-6540-8CDC-0575AAF89067}" type="datetime1">
              <a:rPr lang="fi-FI" smtClean="0"/>
              <a:t>15.8.2018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JYU. Since 1863.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D0733F34-F495-8241-B2FA-79989A32123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03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3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4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fld id="{FB69CF8E-21BB-AF46-B6FE-DA2AD07B6B76}" type="datetime1">
              <a:rPr lang="fi-FI" smtClean="0"/>
              <a:t>15.8.2018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smtClean="0"/>
              <a:t>JYU. Since 1863.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fld id="{48E4C842-9D56-0E4E-9344-4F6611C275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32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45" r:id="rId2"/>
    <p:sldLayoutId id="2147483746" r:id="rId3"/>
    <p:sldLayoutId id="2147483747" r:id="rId4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bg1"/>
          </a:solidFill>
          <a:latin typeface="Helvetica" pitchFamily="34" charset="0"/>
          <a:ea typeface="+mj-ea"/>
          <a:cs typeface="Helvetica" pitchFamily="34" charset="0"/>
        </a:defRPr>
      </a:lvl1pPr>
    </p:titleStyle>
    <p:bodyStyle>
      <a:lvl1pPr marL="342900" indent="-3429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1pPr>
      <a:lvl2pPr marL="742950" indent="-28575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8374" y="2373682"/>
            <a:ext cx="6628318" cy="1341582"/>
          </a:xfrm>
        </p:spPr>
        <p:txBody>
          <a:bodyPr/>
          <a:lstStyle/>
          <a:p>
            <a:r>
              <a:rPr lang="en-US" dirty="0" smtClean="0"/>
              <a:t>PKR-</a:t>
            </a:r>
            <a:r>
              <a:rPr lang="en-US" dirty="0" err="1" smtClean="0"/>
              <a:t>OPStyö</a:t>
            </a:r>
            <a:r>
              <a:rPr lang="en-US" dirty="0" smtClean="0"/>
              <a:t> 2020-2023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Liikuntatieteellinen</a:t>
            </a:r>
            <a:r>
              <a:rPr lang="en-US" dirty="0" smtClean="0"/>
              <a:t> </a:t>
            </a:r>
            <a:r>
              <a:rPr lang="en-US" dirty="0" err="1" smtClean="0"/>
              <a:t>tiedekunta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4FB0-F16B-984E-9F7F-EBDE0736108B}" type="datetime1">
              <a:rPr lang="fi-FI" smtClean="0"/>
              <a:t>15.8.2018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995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OPS 2020-2023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err="1" smtClean="0"/>
              <a:t>Taustalle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pohdittavaa</a:t>
            </a:r>
            <a:r>
              <a:rPr lang="en-US" sz="2800" b="1" dirty="0" smtClean="0"/>
              <a:t>…</a:t>
            </a:r>
          </a:p>
          <a:p>
            <a:r>
              <a:rPr lang="en-US" sz="2800" dirty="0" err="1" smtClean="0"/>
              <a:t>Mitä</a:t>
            </a:r>
            <a:r>
              <a:rPr lang="en-US" sz="2800" dirty="0" smtClean="0"/>
              <a:t> </a:t>
            </a:r>
            <a:r>
              <a:rPr lang="en-US" sz="2800" dirty="0"/>
              <a:t>/ </a:t>
            </a:r>
            <a:r>
              <a:rPr lang="en-US" sz="2800" dirty="0" err="1"/>
              <a:t>ketä</a:t>
            </a:r>
            <a:r>
              <a:rPr lang="en-US" sz="2800" dirty="0"/>
              <a:t> </a:t>
            </a:r>
            <a:r>
              <a:rPr lang="en-US" sz="2800" dirty="0" err="1"/>
              <a:t>varten</a:t>
            </a:r>
            <a:r>
              <a:rPr lang="en-US" sz="2800" dirty="0"/>
              <a:t> </a:t>
            </a:r>
            <a:r>
              <a:rPr lang="en-US" sz="2800" dirty="0" smtClean="0"/>
              <a:t>/ </a:t>
            </a:r>
            <a:r>
              <a:rPr lang="en-US" sz="2800" dirty="0" err="1" smtClean="0"/>
              <a:t>miksi</a:t>
            </a:r>
            <a:r>
              <a:rPr lang="en-US" sz="2800" dirty="0" smtClean="0"/>
              <a:t> OPS </a:t>
            </a:r>
            <a:r>
              <a:rPr lang="en-US" sz="2800" dirty="0"/>
              <a:t>on </a:t>
            </a:r>
            <a:r>
              <a:rPr lang="en-US" sz="2800" dirty="0" err="1"/>
              <a:t>olemassa</a:t>
            </a:r>
            <a:r>
              <a:rPr lang="en-US" sz="2800" dirty="0"/>
              <a:t>? </a:t>
            </a:r>
          </a:p>
          <a:p>
            <a:pPr lvl="2"/>
            <a:r>
              <a:rPr lang="en-US" sz="2800" dirty="0" err="1" smtClean="0"/>
              <a:t>Mitä</a:t>
            </a:r>
            <a:r>
              <a:rPr lang="en-US" sz="2800" dirty="0" smtClean="0"/>
              <a:t> </a:t>
            </a:r>
            <a:r>
              <a:rPr lang="en-US" sz="2800" dirty="0" err="1" smtClean="0"/>
              <a:t>OPSin</a:t>
            </a:r>
            <a:r>
              <a:rPr lang="en-US" sz="2800" dirty="0" smtClean="0"/>
              <a:t> </a:t>
            </a:r>
            <a:r>
              <a:rPr lang="en-US" sz="2800" dirty="0" err="1" smtClean="0"/>
              <a:t>tulisi</a:t>
            </a:r>
            <a:r>
              <a:rPr lang="en-US" sz="2800" dirty="0" smtClean="0"/>
              <a:t> </a:t>
            </a:r>
            <a:r>
              <a:rPr lang="en-US" sz="2800" dirty="0" err="1" smtClean="0"/>
              <a:t>tällöin</a:t>
            </a:r>
            <a:r>
              <a:rPr lang="en-US" sz="2800" dirty="0" smtClean="0"/>
              <a:t> </a:t>
            </a:r>
            <a:r>
              <a:rPr lang="en-US" sz="2800" dirty="0" err="1" smtClean="0"/>
              <a:t>sisältää</a:t>
            </a:r>
            <a:r>
              <a:rPr lang="en-US" sz="2800" dirty="0" smtClean="0"/>
              <a:t>?</a:t>
            </a:r>
          </a:p>
          <a:p>
            <a:pPr lvl="2"/>
            <a:r>
              <a:rPr lang="en-US" sz="2800" dirty="0" err="1" smtClean="0"/>
              <a:t>Millaisen</a:t>
            </a:r>
            <a:r>
              <a:rPr lang="en-US" sz="2800" dirty="0" smtClean="0"/>
              <a:t> </a:t>
            </a:r>
            <a:r>
              <a:rPr lang="en-US" sz="2800" dirty="0" err="1" smtClean="0"/>
              <a:t>OPSin</a:t>
            </a:r>
            <a:r>
              <a:rPr lang="en-US" sz="2800" dirty="0" smtClean="0"/>
              <a:t> </a:t>
            </a:r>
            <a:r>
              <a:rPr lang="en-US" sz="2800" dirty="0" err="1" smtClean="0"/>
              <a:t>tulisi</a:t>
            </a:r>
            <a:r>
              <a:rPr lang="en-US" sz="2800" dirty="0" smtClean="0"/>
              <a:t> olla?</a:t>
            </a:r>
          </a:p>
          <a:p>
            <a:pPr marL="916200" lvl="2" indent="0">
              <a:buNone/>
            </a:pPr>
            <a:endParaRPr lang="en-US" sz="2800" dirty="0" smtClean="0"/>
          </a:p>
          <a:p>
            <a:r>
              <a:rPr lang="en-US" sz="2800" dirty="0" err="1" smtClean="0"/>
              <a:t>Mitä</a:t>
            </a:r>
            <a:r>
              <a:rPr lang="en-US" sz="2800" dirty="0" smtClean="0"/>
              <a:t> </a:t>
            </a:r>
            <a:r>
              <a:rPr lang="en-US" sz="2800" dirty="0" err="1" smtClean="0"/>
              <a:t>vanhoissa</a:t>
            </a:r>
            <a:r>
              <a:rPr lang="en-US" sz="2800" dirty="0" smtClean="0"/>
              <a:t> </a:t>
            </a:r>
            <a:r>
              <a:rPr lang="en-US" sz="2800" dirty="0" err="1" smtClean="0"/>
              <a:t>OPSissa</a:t>
            </a:r>
            <a:r>
              <a:rPr lang="en-US" sz="2800" dirty="0" smtClean="0"/>
              <a:t> </a:t>
            </a:r>
            <a:r>
              <a:rPr lang="en-US" sz="2800" dirty="0" err="1" smtClean="0"/>
              <a:t>hyvää</a:t>
            </a:r>
            <a:r>
              <a:rPr lang="en-US" sz="2800" dirty="0" smtClean="0"/>
              <a:t> vs. </a:t>
            </a:r>
            <a:r>
              <a:rPr lang="en-US" sz="2800" dirty="0" err="1" smtClean="0"/>
              <a:t>kehitettävää</a:t>
            </a:r>
            <a:r>
              <a:rPr lang="en-US" sz="2800" dirty="0" smtClean="0"/>
              <a:t>?</a:t>
            </a:r>
          </a:p>
          <a:p>
            <a:pPr lvl="2"/>
            <a:r>
              <a:rPr lang="en-US" sz="2800" dirty="0" err="1" smtClean="0"/>
              <a:t>Millaista</a:t>
            </a:r>
            <a:r>
              <a:rPr lang="en-US" sz="2800" dirty="0" smtClean="0"/>
              <a:t> </a:t>
            </a:r>
            <a:r>
              <a:rPr lang="en-US" sz="2800" dirty="0" err="1" smtClean="0"/>
              <a:t>OPSia</a:t>
            </a:r>
            <a:r>
              <a:rPr lang="en-US" sz="2800" dirty="0" smtClean="0"/>
              <a:t> / </a:t>
            </a:r>
            <a:r>
              <a:rPr lang="en-US" sz="2800" dirty="0" err="1" smtClean="0"/>
              <a:t>opetusohjelmaa</a:t>
            </a:r>
            <a:r>
              <a:rPr lang="en-US" sz="2800" dirty="0" smtClean="0"/>
              <a:t> </a:t>
            </a:r>
            <a:r>
              <a:rPr lang="en-US" sz="2800" dirty="0" err="1" smtClean="0"/>
              <a:t>olisi</a:t>
            </a:r>
            <a:r>
              <a:rPr lang="en-US" sz="2800" dirty="0" smtClean="0"/>
              <a:t> </a:t>
            </a:r>
            <a:r>
              <a:rPr lang="en-US" sz="2800" i="1" dirty="0" err="1" smtClean="0"/>
              <a:t>tarkoituksenmukaista</a:t>
            </a:r>
            <a:r>
              <a:rPr lang="en-US" sz="2800" dirty="0" smtClean="0"/>
              <a:t> </a:t>
            </a:r>
            <a:r>
              <a:rPr lang="en-US" sz="2800" dirty="0" err="1" smtClean="0"/>
              <a:t>tavoitella</a:t>
            </a:r>
            <a:r>
              <a:rPr lang="en-US" sz="2800" dirty="0" smtClean="0"/>
              <a:t> </a:t>
            </a:r>
            <a:r>
              <a:rPr lang="en-US" sz="2800" dirty="0" err="1" smtClean="0"/>
              <a:t>LTKn</a:t>
            </a:r>
            <a:r>
              <a:rPr lang="en-US" sz="2800" dirty="0" smtClean="0"/>
              <a:t> </a:t>
            </a:r>
            <a:r>
              <a:rPr lang="en-US" sz="2800" dirty="0" err="1" smtClean="0"/>
              <a:t>eri</a:t>
            </a:r>
            <a:r>
              <a:rPr lang="en-US" sz="2800" dirty="0" smtClean="0"/>
              <a:t> </a:t>
            </a:r>
            <a:r>
              <a:rPr lang="en-US" sz="2800" dirty="0" err="1" smtClean="0"/>
              <a:t>tutkinnoille</a:t>
            </a:r>
            <a:r>
              <a:rPr lang="en-US" sz="2800" dirty="0" smtClean="0"/>
              <a:t>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15.8.2018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9167"/>
            <a:ext cx="7368419" cy="1019912"/>
          </a:xfrm>
        </p:spPr>
        <p:txBody>
          <a:bodyPr/>
          <a:lstStyle/>
          <a:p>
            <a:r>
              <a:rPr lang="en-US" dirty="0" smtClean="0"/>
              <a:t>OPS 2020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70512"/>
            <a:ext cx="8229600" cy="52325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err="1" smtClean="0"/>
              <a:t>OPSiin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kirjataan</a:t>
            </a:r>
            <a:r>
              <a:rPr lang="en-US" sz="2400" b="1" dirty="0" smtClean="0"/>
              <a:t>…?</a:t>
            </a:r>
          </a:p>
          <a:p>
            <a:r>
              <a:rPr lang="en-US" sz="1800" b="1" dirty="0" err="1" smtClean="0"/>
              <a:t>LitK</a:t>
            </a:r>
            <a:r>
              <a:rPr lang="en-US" sz="1800" b="1" dirty="0" smtClean="0"/>
              <a:t> ja </a:t>
            </a:r>
            <a:r>
              <a:rPr lang="en-US" sz="1800" b="1" dirty="0" err="1" smtClean="0"/>
              <a:t>LitM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opiskelijoiden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oppimis</a:t>
            </a:r>
            <a:r>
              <a:rPr lang="en-US" sz="1800" b="1" dirty="0" smtClean="0"/>
              <a:t>- ja </a:t>
            </a:r>
            <a:r>
              <a:rPr lang="en-US" sz="1800" b="1" dirty="0" err="1" smtClean="0"/>
              <a:t>osaamistavoitteet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sekä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sisällöt</a:t>
            </a:r>
            <a:r>
              <a:rPr lang="en-US" sz="1800" b="1" dirty="0" smtClean="0"/>
              <a:t>?</a:t>
            </a:r>
          </a:p>
          <a:p>
            <a:pPr lvl="2"/>
            <a:r>
              <a:rPr lang="en-US" sz="1800" dirty="0" err="1" smtClean="0"/>
              <a:t>Miten</a:t>
            </a:r>
            <a:r>
              <a:rPr lang="en-US" sz="1800" dirty="0" smtClean="0"/>
              <a:t> </a:t>
            </a:r>
            <a:r>
              <a:rPr lang="en-US" sz="1800" dirty="0" err="1" smtClean="0"/>
              <a:t>määrittyy</a:t>
            </a:r>
            <a:r>
              <a:rPr lang="en-US" sz="1800" dirty="0" smtClean="0"/>
              <a:t> - </a:t>
            </a:r>
            <a:r>
              <a:rPr lang="en-US" sz="1800" dirty="0" err="1"/>
              <a:t>m</a:t>
            </a:r>
            <a:r>
              <a:rPr lang="en-US" sz="1800" dirty="0" err="1" smtClean="0"/>
              <a:t>ikä</a:t>
            </a:r>
            <a:r>
              <a:rPr lang="en-US" sz="1800" dirty="0" smtClean="0"/>
              <a:t> ja/tai </a:t>
            </a:r>
            <a:r>
              <a:rPr lang="en-US" sz="1800" dirty="0" err="1" smtClean="0"/>
              <a:t>kuka</a:t>
            </a:r>
            <a:r>
              <a:rPr lang="en-US" sz="1800" dirty="0" smtClean="0"/>
              <a:t> </a:t>
            </a:r>
            <a:r>
              <a:rPr lang="en-US" sz="1800" dirty="0" err="1" smtClean="0"/>
              <a:t>määrittelee</a:t>
            </a:r>
            <a:r>
              <a:rPr lang="en-US" sz="1800" dirty="0" smtClean="0"/>
              <a:t>?</a:t>
            </a:r>
          </a:p>
          <a:p>
            <a:pPr lvl="3"/>
            <a:r>
              <a:rPr lang="en-US" sz="1800" dirty="0" err="1" smtClean="0"/>
              <a:t>Työ</a:t>
            </a:r>
            <a:r>
              <a:rPr lang="en-US" sz="1800" dirty="0" smtClean="0"/>
              <a:t>, </a:t>
            </a:r>
            <a:r>
              <a:rPr lang="en-US" sz="1800" dirty="0" err="1" smtClean="0"/>
              <a:t>työnantaja</a:t>
            </a:r>
            <a:r>
              <a:rPr lang="en-US" sz="1800" dirty="0" smtClean="0"/>
              <a:t>, </a:t>
            </a:r>
            <a:r>
              <a:rPr lang="en-US" sz="1800" dirty="0" err="1" smtClean="0"/>
              <a:t>työntekijät</a:t>
            </a:r>
            <a:r>
              <a:rPr lang="en-US" sz="1800" dirty="0" smtClean="0"/>
              <a:t>, </a:t>
            </a:r>
            <a:r>
              <a:rPr lang="en-US" sz="1800" dirty="0" err="1" smtClean="0"/>
              <a:t>opiskelija</a:t>
            </a:r>
            <a:r>
              <a:rPr lang="en-US" sz="1800" dirty="0" smtClean="0"/>
              <a:t>, </a:t>
            </a:r>
            <a:r>
              <a:rPr lang="en-US" sz="1800" dirty="0" err="1" smtClean="0"/>
              <a:t>kouluttaja</a:t>
            </a:r>
            <a:r>
              <a:rPr lang="en-US" sz="1800" dirty="0" smtClean="0"/>
              <a:t>, JY, </a:t>
            </a:r>
            <a:r>
              <a:rPr lang="en-US" sz="1800" dirty="0" err="1" smtClean="0"/>
              <a:t>tieto</a:t>
            </a:r>
            <a:r>
              <a:rPr lang="en-US" sz="1800" dirty="0" smtClean="0"/>
              <a:t>…?</a:t>
            </a:r>
          </a:p>
          <a:p>
            <a:pPr lvl="3"/>
            <a:r>
              <a:rPr lang="en-US" sz="1800" b="1" dirty="0" err="1" smtClean="0"/>
              <a:t>JYn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koulutuslupaus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opiskelijan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osaamiselle</a:t>
            </a:r>
            <a:r>
              <a:rPr lang="en-US" sz="1800" b="1" dirty="0" smtClean="0"/>
              <a:t> ja </a:t>
            </a:r>
            <a:r>
              <a:rPr lang="en-US" sz="1800" b="1" dirty="0" err="1" smtClean="0"/>
              <a:t>oppimiselle</a:t>
            </a:r>
            <a:r>
              <a:rPr lang="en-US" sz="1800" b="1" dirty="0" smtClean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koulutusneuvosto</a:t>
            </a:r>
            <a:r>
              <a:rPr lang="en-US" sz="1800" dirty="0" smtClean="0"/>
              <a:t> 23.5.2018)?</a:t>
            </a:r>
          </a:p>
          <a:p>
            <a:pPr lvl="4">
              <a:spcBef>
                <a:spcPts val="600"/>
              </a:spcBef>
            </a:pPr>
            <a:r>
              <a:rPr lang="en-US" sz="1400" dirty="0" err="1"/>
              <a:t>Tutkimukseen</a:t>
            </a:r>
            <a:r>
              <a:rPr lang="en-US" sz="1400" dirty="0"/>
              <a:t> </a:t>
            </a:r>
            <a:r>
              <a:rPr lang="en-US" sz="1400" dirty="0" err="1"/>
              <a:t>perustuva</a:t>
            </a:r>
            <a:r>
              <a:rPr lang="en-US" sz="1400" dirty="0"/>
              <a:t> </a:t>
            </a:r>
            <a:r>
              <a:rPr lang="en-US" sz="1400" dirty="0" err="1"/>
              <a:t>ajattelu</a:t>
            </a:r>
            <a:r>
              <a:rPr lang="en-US" sz="1400" dirty="0"/>
              <a:t> ja </a:t>
            </a:r>
            <a:r>
              <a:rPr lang="en-US" sz="1400" dirty="0" err="1"/>
              <a:t>akateeminen</a:t>
            </a:r>
            <a:r>
              <a:rPr lang="en-US" sz="1400" dirty="0"/>
              <a:t> </a:t>
            </a:r>
            <a:r>
              <a:rPr lang="en-US" sz="1400" dirty="0" err="1" smtClean="0"/>
              <a:t>asiantuntijuus</a:t>
            </a:r>
            <a:endParaRPr lang="en-US" sz="1400" dirty="0" smtClean="0"/>
          </a:p>
          <a:p>
            <a:pPr lvl="4">
              <a:spcBef>
                <a:spcPts val="600"/>
              </a:spcBef>
            </a:pPr>
            <a:r>
              <a:rPr lang="en-US" sz="1400" dirty="0" err="1" smtClean="0"/>
              <a:t>Ilo</a:t>
            </a:r>
            <a:r>
              <a:rPr lang="en-US" sz="1400" dirty="0" smtClean="0"/>
              <a:t> ja into </a:t>
            </a:r>
            <a:r>
              <a:rPr lang="en-US" sz="1400" dirty="0" err="1" smtClean="0"/>
              <a:t>oppia</a:t>
            </a:r>
            <a:r>
              <a:rPr lang="en-US" sz="1400" dirty="0" smtClean="0"/>
              <a:t> ja </a:t>
            </a:r>
            <a:r>
              <a:rPr lang="en-US" sz="1400" dirty="0" err="1" smtClean="0"/>
              <a:t>kehittää</a:t>
            </a:r>
            <a:r>
              <a:rPr lang="en-US" sz="1400" dirty="0" smtClean="0"/>
              <a:t> </a:t>
            </a:r>
            <a:r>
              <a:rPr lang="en-US" sz="1400" dirty="0" err="1" smtClean="0"/>
              <a:t>omaa</a:t>
            </a:r>
            <a:r>
              <a:rPr lang="en-US" sz="1400" dirty="0" smtClean="0"/>
              <a:t> </a:t>
            </a:r>
            <a:r>
              <a:rPr lang="en-US" sz="1400" dirty="0" err="1" smtClean="0"/>
              <a:t>osaamistaan</a:t>
            </a:r>
            <a:r>
              <a:rPr lang="en-US" sz="1400" dirty="0" smtClean="0"/>
              <a:t> </a:t>
            </a:r>
            <a:r>
              <a:rPr lang="en-US" sz="1400" dirty="0" err="1" smtClean="0"/>
              <a:t>muuttuvissa</a:t>
            </a:r>
            <a:r>
              <a:rPr lang="en-US" sz="1400" dirty="0" smtClean="0"/>
              <a:t> </a:t>
            </a:r>
            <a:r>
              <a:rPr lang="en-US" sz="1400" dirty="0" err="1" smtClean="0"/>
              <a:t>tilanteissa</a:t>
            </a:r>
            <a:r>
              <a:rPr lang="en-US" sz="1400" dirty="0" smtClean="0"/>
              <a:t> ja </a:t>
            </a:r>
            <a:r>
              <a:rPr lang="en-US" sz="1400" dirty="0" err="1" smtClean="0"/>
              <a:t>ympäristöissä</a:t>
            </a:r>
            <a:endParaRPr lang="en-US" sz="1400" dirty="0" smtClean="0"/>
          </a:p>
          <a:p>
            <a:pPr lvl="4">
              <a:spcBef>
                <a:spcPts val="600"/>
              </a:spcBef>
            </a:pPr>
            <a:r>
              <a:rPr lang="en-US" sz="1400" dirty="0" err="1" smtClean="0"/>
              <a:t>Kyky</a:t>
            </a:r>
            <a:r>
              <a:rPr lang="en-US" sz="1400" dirty="0" smtClean="0"/>
              <a:t> </a:t>
            </a:r>
            <a:r>
              <a:rPr lang="en-US" sz="1400" dirty="0" err="1" smtClean="0"/>
              <a:t>ajatella</a:t>
            </a:r>
            <a:r>
              <a:rPr lang="en-US" sz="1400" dirty="0" smtClean="0"/>
              <a:t> ja </a:t>
            </a:r>
            <a:r>
              <a:rPr lang="en-US" sz="1400" dirty="0" err="1" smtClean="0"/>
              <a:t>ratkaista</a:t>
            </a:r>
            <a:r>
              <a:rPr lang="en-US" sz="1400" dirty="0" smtClean="0"/>
              <a:t> </a:t>
            </a:r>
            <a:r>
              <a:rPr lang="en-US" sz="1400" dirty="0" err="1" smtClean="0"/>
              <a:t>ongelmia</a:t>
            </a:r>
            <a:endParaRPr lang="en-US" sz="1400" dirty="0" smtClean="0"/>
          </a:p>
          <a:p>
            <a:pPr lvl="4">
              <a:spcBef>
                <a:spcPts val="600"/>
              </a:spcBef>
            </a:pPr>
            <a:r>
              <a:rPr lang="en-US" sz="1400" dirty="0" err="1" smtClean="0"/>
              <a:t>Vahva</a:t>
            </a:r>
            <a:r>
              <a:rPr lang="en-US" sz="1400" dirty="0" smtClean="0"/>
              <a:t> ja </a:t>
            </a:r>
            <a:r>
              <a:rPr lang="en-US" sz="1400" dirty="0" err="1" smtClean="0"/>
              <a:t>monipuolinen</a:t>
            </a:r>
            <a:r>
              <a:rPr lang="en-US" sz="1400" dirty="0" smtClean="0"/>
              <a:t> </a:t>
            </a:r>
            <a:r>
              <a:rPr lang="en-US" sz="1400" dirty="0" err="1" smtClean="0"/>
              <a:t>vuorovaikutusosaaminen</a:t>
            </a:r>
            <a:endParaRPr lang="en-US" sz="1400" dirty="0" smtClean="0"/>
          </a:p>
          <a:p>
            <a:pPr lvl="4">
              <a:spcBef>
                <a:spcPts val="600"/>
              </a:spcBef>
            </a:pPr>
            <a:r>
              <a:rPr lang="en-US" sz="1400" dirty="0" err="1" smtClean="0"/>
              <a:t>Valmius</a:t>
            </a:r>
            <a:r>
              <a:rPr lang="en-US" sz="1400" dirty="0" smtClean="0"/>
              <a:t> </a:t>
            </a:r>
            <a:r>
              <a:rPr lang="en-US" sz="1400" dirty="0" err="1" smtClean="0"/>
              <a:t>toimia</a:t>
            </a:r>
            <a:r>
              <a:rPr lang="en-US" sz="1400" dirty="0" smtClean="0"/>
              <a:t> </a:t>
            </a:r>
            <a:r>
              <a:rPr lang="en-US" sz="1400" dirty="0" err="1" smtClean="0"/>
              <a:t>globaalissa</a:t>
            </a:r>
            <a:r>
              <a:rPr lang="en-US" sz="1400" dirty="0" smtClean="0"/>
              <a:t> </a:t>
            </a:r>
            <a:r>
              <a:rPr lang="en-US" sz="1400" dirty="0" err="1" smtClean="0"/>
              <a:t>ympäristössä</a:t>
            </a:r>
            <a:r>
              <a:rPr lang="en-US" sz="1400" dirty="0"/>
              <a:t> </a:t>
            </a:r>
            <a:r>
              <a:rPr lang="en-US" sz="1400" dirty="0" smtClean="0"/>
              <a:t>(</a:t>
            </a:r>
            <a:r>
              <a:rPr lang="en-US" sz="1400" dirty="0" err="1" smtClean="0"/>
              <a:t>kielitaito</a:t>
            </a:r>
            <a:r>
              <a:rPr lang="en-US" sz="1400" dirty="0" smtClean="0"/>
              <a:t>, </a:t>
            </a:r>
            <a:r>
              <a:rPr lang="en-US" sz="1400" dirty="0" err="1" smtClean="0"/>
              <a:t>moninaisuuden</a:t>
            </a:r>
            <a:r>
              <a:rPr lang="en-US" sz="1400" dirty="0" smtClean="0"/>
              <a:t> </a:t>
            </a:r>
            <a:r>
              <a:rPr lang="en-US" sz="1400" dirty="0" err="1" smtClean="0"/>
              <a:t>ymmärrys</a:t>
            </a:r>
            <a:r>
              <a:rPr lang="en-US" sz="1400" dirty="0" smtClean="0"/>
              <a:t>)</a:t>
            </a:r>
          </a:p>
          <a:p>
            <a:pPr lvl="4">
              <a:spcBef>
                <a:spcPts val="600"/>
              </a:spcBef>
            </a:pPr>
            <a:r>
              <a:rPr lang="en-US" sz="1400" dirty="0" err="1" smtClean="0"/>
              <a:t>Kyky</a:t>
            </a:r>
            <a:r>
              <a:rPr lang="en-US" sz="1400" dirty="0" smtClean="0"/>
              <a:t> </a:t>
            </a:r>
            <a:r>
              <a:rPr lang="en-US" sz="1400" dirty="0" err="1" smtClean="0"/>
              <a:t>kantaa</a:t>
            </a:r>
            <a:r>
              <a:rPr lang="en-US" sz="1400" dirty="0" smtClean="0"/>
              <a:t> </a:t>
            </a:r>
            <a:r>
              <a:rPr lang="en-US" sz="1400" dirty="0" err="1" smtClean="0"/>
              <a:t>vastuuta</a:t>
            </a:r>
            <a:r>
              <a:rPr lang="en-US" sz="1400" dirty="0" smtClean="0"/>
              <a:t> </a:t>
            </a:r>
            <a:r>
              <a:rPr lang="en-US" sz="1400" dirty="0" err="1" smtClean="0"/>
              <a:t>itsestä</a:t>
            </a:r>
            <a:r>
              <a:rPr lang="en-US" sz="1400" dirty="0" smtClean="0"/>
              <a:t> ja </a:t>
            </a:r>
            <a:r>
              <a:rPr lang="en-US" sz="1400" dirty="0" err="1" smtClean="0"/>
              <a:t>muiden</a:t>
            </a:r>
            <a:r>
              <a:rPr lang="en-US" sz="1400" dirty="0" smtClean="0"/>
              <a:t> </a:t>
            </a:r>
            <a:r>
              <a:rPr lang="en-US" sz="1400" dirty="0" err="1" smtClean="0"/>
              <a:t>hyvinvoinnista</a:t>
            </a:r>
            <a:endParaRPr lang="en-US" sz="1400" dirty="0" smtClean="0"/>
          </a:p>
          <a:p>
            <a:pPr marL="1828800" lvl="4" indent="0">
              <a:spcBef>
                <a:spcPts val="0"/>
              </a:spcBef>
              <a:buNone/>
            </a:pPr>
            <a:endParaRPr lang="en-US" sz="1400" dirty="0"/>
          </a:p>
          <a:p>
            <a:pPr lvl="3">
              <a:spcBef>
                <a:spcPts val="0"/>
              </a:spcBef>
            </a:pPr>
            <a:endParaRPr lang="en-US" sz="1400" dirty="0"/>
          </a:p>
          <a:p>
            <a:pPr lvl="4"/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15.8.2018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740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9167"/>
            <a:ext cx="7368419" cy="1019912"/>
          </a:xfrm>
        </p:spPr>
        <p:txBody>
          <a:bodyPr/>
          <a:lstStyle/>
          <a:p>
            <a:r>
              <a:rPr lang="en-US" dirty="0" smtClean="0"/>
              <a:t>OPS 2020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20812"/>
            <a:ext cx="8229600" cy="46703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err="1" smtClean="0"/>
              <a:t>OPSiin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kirjataan</a:t>
            </a:r>
            <a:r>
              <a:rPr lang="en-US" sz="2400" b="1" dirty="0" smtClean="0"/>
              <a:t>…?</a:t>
            </a:r>
            <a:endParaRPr lang="en-US" sz="3600" dirty="0"/>
          </a:p>
          <a:p>
            <a:r>
              <a:rPr lang="en-US" sz="2000" b="1" dirty="0" err="1" smtClean="0"/>
              <a:t>Oppimisen</a:t>
            </a:r>
            <a:r>
              <a:rPr lang="en-US" sz="2000" b="1" dirty="0" smtClean="0"/>
              <a:t> ja </a:t>
            </a:r>
            <a:r>
              <a:rPr lang="en-US" sz="2000" b="1" dirty="0" err="1" smtClean="0"/>
              <a:t>osaamisen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arviointi</a:t>
            </a:r>
            <a:r>
              <a:rPr lang="en-US" sz="2000" b="1" dirty="0" smtClean="0"/>
              <a:t>?</a:t>
            </a:r>
          </a:p>
          <a:p>
            <a:pPr lvl="2"/>
            <a:r>
              <a:rPr lang="en-US" sz="1800" dirty="0" err="1" smtClean="0"/>
              <a:t>Miksi</a:t>
            </a:r>
            <a:r>
              <a:rPr lang="en-US" sz="1800" dirty="0" smtClean="0"/>
              <a:t> </a:t>
            </a:r>
            <a:r>
              <a:rPr lang="en-US" sz="1800" dirty="0" err="1" smtClean="0"/>
              <a:t>arvioidaan</a:t>
            </a:r>
            <a:r>
              <a:rPr lang="en-US" sz="1800" dirty="0" smtClean="0"/>
              <a:t>?</a:t>
            </a:r>
          </a:p>
          <a:p>
            <a:pPr lvl="3"/>
            <a:r>
              <a:rPr lang="en-US" sz="1800" dirty="0" smtClean="0"/>
              <a:t> </a:t>
            </a:r>
          </a:p>
          <a:p>
            <a:pPr lvl="2"/>
            <a:r>
              <a:rPr lang="en-US" sz="1800" dirty="0" err="1"/>
              <a:t>Mitä</a:t>
            </a:r>
            <a:r>
              <a:rPr lang="en-US" sz="1800" dirty="0"/>
              <a:t> </a:t>
            </a:r>
            <a:r>
              <a:rPr lang="en-US" sz="1800" dirty="0" err="1"/>
              <a:t>arvioidaan</a:t>
            </a:r>
            <a:r>
              <a:rPr lang="en-US" sz="1800" dirty="0" smtClean="0"/>
              <a:t>?</a:t>
            </a:r>
          </a:p>
          <a:p>
            <a:pPr lvl="3"/>
            <a:r>
              <a:rPr lang="en-US" sz="1800" dirty="0"/>
              <a:t> </a:t>
            </a:r>
            <a:r>
              <a:rPr lang="en-US" sz="1800" dirty="0" smtClean="0"/>
              <a:t> </a:t>
            </a:r>
          </a:p>
          <a:p>
            <a:pPr lvl="2"/>
            <a:r>
              <a:rPr lang="en-US" sz="1800" dirty="0" err="1" smtClean="0"/>
              <a:t>Kuka</a:t>
            </a:r>
            <a:r>
              <a:rPr lang="en-US" sz="1800" dirty="0" smtClean="0"/>
              <a:t> / </a:t>
            </a:r>
            <a:r>
              <a:rPr lang="en-US" sz="1800" dirty="0" err="1" smtClean="0"/>
              <a:t>ketkä</a:t>
            </a:r>
            <a:r>
              <a:rPr lang="en-US" sz="1800" dirty="0" smtClean="0"/>
              <a:t> </a:t>
            </a:r>
            <a:r>
              <a:rPr lang="en-US" sz="1800" dirty="0" err="1" smtClean="0"/>
              <a:t>arvioi</a:t>
            </a:r>
            <a:r>
              <a:rPr lang="en-US" sz="1800" dirty="0" smtClean="0"/>
              <a:t>?</a:t>
            </a:r>
          </a:p>
          <a:p>
            <a:pPr lvl="3"/>
            <a:r>
              <a:rPr lang="en-US" sz="1800" dirty="0" smtClean="0"/>
              <a:t> </a:t>
            </a:r>
          </a:p>
          <a:p>
            <a:pPr lvl="2"/>
            <a:r>
              <a:rPr lang="en-US" sz="1800" dirty="0" err="1"/>
              <a:t>M</a:t>
            </a:r>
            <a:r>
              <a:rPr lang="en-US" sz="1800" dirty="0" err="1" smtClean="0"/>
              <a:t>iten</a:t>
            </a:r>
            <a:r>
              <a:rPr lang="en-US" sz="1800" dirty="0" smtClean="0"/>
              <a:t> </a:t>
            </a:r>
            <a:r>
              <a:rPr lang="en-US" sz="1800" dirty="0" err="1" smtClean="0"/>
              <a:t>arvioidaan</a:t>
            </a:r>
            <a:r>
              <a:rPr lang="en-US" sz="1800" dirty="0" smtClean="0"/>
              <a:t>?</a:t>
            </a:r>
          </a:p>
          <a:p>
            <a:pPr lvl="3"/>
            <a:r>
              <a:rPr lang="en-US" sz="1800" dirty="0"/>
              <a:t> </a:t>
            </a:r>
            <a:endParaRPr lang="en-US" sz="1800" dirty="0" smtClean="0"/>
          </a:p>
          <a:p>
            <a:pPr lvl="2"/>
            <a:r>
              <a:rPr lang="en-US" sz="1800" dirty="0" err="1"/>
              <a:t>Milloin</a:t>
            </a:r>
            <a:r>
              <a:rPr lang="en-US" sz="1800" dirty="0"/>
              <a:t> </a:t>
            </a:r>
            <a:r>
              <a:rPr lang="en-US" sz="1800" dirty="0" err="1"/>
              <a:t>arvioidaan</a:t>
            </a:r>
            <a:r>
              <a:rPr lang="en-US" sz="1800" dirty="0"/>
              <a:t>?</a:t>
            </a:r>
          </a:p>
          <a:p>
            <a:pPr lvl="3"/>
            <a:endParaRPr lang="en-US" sz="1800" dirty="0" smtClean="0"/>
          </a:p>
          <a:p>
            <a:r>
              <a:rPr lang="en-US" sz="2000" b="1" dirty="0" err="1" smtClean="0"/>
              <a:t>Mitä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muuta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OPSiin</a:t>
            </a:r>
            <a:r>
              <a:rPr lang="en-US" sz="2000" b="1" dirty="0" smtClean="0"/>
              <a:t> / </a:t>
            </a:r>
            <a:r>
              <a:rPr lang="en-US" sz="2000" b="1" dirty="0" err="1" smtClean="0"/>
              <a:t>Opetusohjelmaan</a:t>
            </a:r>
            <a:r>
              <a:rPr lang="en-US" sz="2000" b="1" dirty="0" smtClean="0"/>
              <a:t>? </a:t>
            </a:r>
            <a:endParaRPr lang="en-US" sz="2000" b="1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15.8.2018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517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9167"/>
            <a:ext cx="7368419" cy="1019912"/>
          </a:xfrm>
        </p:spPr>
        <p:txBody>
          <a:bodyPr/>
          <a:lstStyle/>
          <a:p>
            <a:r>
              <a:rPr lang="en-US" dirty="0" smtClean="0"/>
              <a:t>OPS 2020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85808"/>
            <a:ext cx="8229600" cy="455715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400" b="1" dirty="0" err="1" smtClean="0"/>
              <a:t>OPSin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toteutumisesta</a:t>
            </a:r>
            <a:r>
              <a:rPr lang="en-US" sz="2400" b="1" dirty="0" smtClean="0"/>
              <a:t>…?</a:t>
            </a:r>
            <a:endParaRPr lang="en-US" sz="2000" b="1" dirty="0"/>
          </a:p>
          <a:p>
            <a:r>
              <a:rPr lang="en-US" sz="2000" b="1" dirty="0" err="1" smtClean="0"/>
              <a:t>Millaisena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opetuksen</a:t>
            </a:r>
            <a:r>
              <a:rPr lang="en-US" sz="2000" b="1" dirty="0" smtClean="0"/>
              <a:t> ja </a:t>
            </a:r>
            <a:r>
              <a:rPr lang="en-US" sz="2000" b="1" dirty="0" err="1" smtClean="0"/>
              <a:t>oppimaan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ohjauksen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tulisi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toteutua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jotta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tavoitteet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toteutuisivat</a:t>
            </a:r>
            <a:r>
              <a:rPr lang="en-US" sz="2000" b="1" dirty="0" smtClean="0"/>
              <a:t>?</a:t>
            </a:r>
          </a:p>
          <a:p>
            <a:pPr lvl="2"/>
            <a:r>
              <a:rPr lang="en-US" sz="2000" dirty="0" err="1" smtClean="0"/>
              <a:t>Opettajan</a:t>
            </a:r>
            <a:r>
              <a:rPr lang="en-US" sz="2000" dirty="0" smtClean="0"/>
              <a:t> </a:t>
            </a:r>
            <a:r>
              <a:rPr lang="en-US" sz="2000" dirty="0" err="1" smtClean="0"/>
              <a:t>opetus</a:t>
            </a:r>
            <a:r>
              <a:rPr lang="en-US" sz="2000" dirty="0" smtClean="0"/>
              <a:t>- ja </a:t>
            </a:r>
            <a:r>
              <a:rPr lang="en-US" sz="2000" dirty="0" err="1" smtClean="0"/>
              <a:t>ohjaustoiminta</a:t>
            </a:r>
            <a:r>
              <a:rPr lang="en-US" sz="2000" dirty="0" smtClean="0"/>
              <a:t>?</a:t>
            </a:r>
          </a:p>
          <a:p>
            <a:pPr lvl="3"/>
            <a:r>
              <a:rPr lang="en-US" dirty="0" err="1" smtClean="0"/>
              <a:t>Rakenteet</a:t>
            </a:r>
            <a:r>
              <a:rPr lang="en-US" dirty="0" smtClean="0"/>
              <a:t> ja </a:t>
            </a:r>
            <a:r>
              <a:rPr lang="en-US" dirty="0" err="1" smtClean="0"/>
              <a:t>periaatteet</a:t>
            </a:r>
            <a:r>
              <a:rPr lang="en-US" dirty="0" smtClean="0"/>
              <a:t> / </a:t>
            </a:r>
            <a:r>
              <a:rPr lang="en-US" dirty="0" err="1" smtClean="0"/>
              <a:t>arvot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pedagogiikka</a:t>
            </a:r>
            <a:r>
              <a:rPr lang="en-US" dirty="0" smtClean="0"/>
              <a:t>)?</a:t>
            </a:r>
          </a:p>
          <a:p>
            <a:pPr lvl="3"/>
            <a:r>
              <a:rPr lang="en-US" dirty="0" err="1" smtClean="0"/>
              <a:t>Menetelmät</a:t>
            </a:r>
            <a:r>
              <a:rPr lang="en-US" dirty="0" smtClean="0"/>
              <a:t> ja </a:t>
            </a:r>
            <a:r>
              <a:rPr lang="en-US" dirty="0" err="1" smtClean="0"/>
              <a:t>toimintatavat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didaktiikka</a:t>
            </a:r>
            <a:r>
              <a:rPr lang="en-US" dirty="0" smtClean="0"/>
              <a:t>)?</a:t>
            </a:r>
          </a:p>
          <a:p>
            <a:pPr lvl="3"/>
            <a:r>
              <a:rPr lang="en-US" dirty="0" smtClean="0"/>
              <a:t>…</a:t>
            </a:r>
          </a:p>
          <a:p>
            <a:pPr lvl="2"/>
            <a:r>
              <a:rPr lang="en-US" sz="2000" dirty="0" err="1" smtClean="0"/>
              <a:t>Muiden</a:t>
            </a:r>
            <a:r>
              <a:rPr lang="en-US" sz="2000" dirty="0" smtClean="0"/>
              <a:t> </a:t>
            </a:r>
            <a:r>
              <a:rPr lang="en-US" sz="2000" dirty="0" err="1" smtClean="0"/>
              <a:t>oppimista</a:t>
            </a:r>
            <a:r>
              <a:rPr lang="en-US" sz="2000" dirty="0" smtClean="0"/>
              <a:t> </a:t>
            </a:r>
            <a:r>
              <a:rPr lang="en-US" sz="2000" dirty="0" err="1" smtClean="0"/>
              <a:t>edistävien</a:t>
            </a:r>
            <a:r>
              <a:rPr lang="en-US" sz="2000" dirty="0" smtClean="0"/>
              <a:t> / </a:t>
            </a:r>
            <a:r>
              <a:rPr lang="en-US" sz="2000" dirty="0" err="1" smtClean="0"/>
              <a:t>tukevien</a:t>
            </a:r>
            <a:r>
              <a:rPr lang="en-US" sz="2000" dirty="0" smtClean="0"/>
              <a:t> </a:t>
            </a:r>
            <a:r>
              <a:rPr lang="en-US" sz="2000" dirty="0" err="1" smtClean="0"/>
              <a:t>tahojen</a:t>
            </a:r>
            <a:r>
              <a:rPr lang="en-US" sz="2000" dirty="0" smtClean="0"/>
              <a:t> </a:t>
            </a:r>
            <a:r>
              <a:rPr lang="en-US" sz="2000" dirty="0" err="1" smtClean="0"/>
              <a:t>toiminta</a:t>
            </a:r>
            <a:r>
              <a:rPr lang="en-US" sz="2000" dirty="0" smtClean="0"/>
              <a:t>?</a:t>
            </a:r>
          </a:p>
          <a:p>
            <a:pPr lvl="3"/>
            <a:r>
              <a:rPr lang="en-US" dirty="0" err="1" smtClean="0"/>
              <a:t>Oppimisympäristöt</a:t>
            </a:r>
            <a:r>
              <a:rPr lang="en-US" dirty="0" smtClean="0"/>
              <a:t> </a:t>
            </a:r>
            <a:r>
              <a:rPr lang="en-US" dirty="0" err="1" smtClean="0"/>
              <a:t>JYssä</a:t>
            </a:r>
            <a:r>
              <a:rPr lang="en-US" dirty="0" smtClean="0"/>
              <a:t>; </a:t>
            </a:r>
            <a:r>
              <a:rPr lang="en-US" dirty="0" err="1" smtClean="0"/>
              <a:t>vertaiset</a:t>
            </a:r>
            <a:r>
              <a:rPr lang="en-US" dirty="0" smtClean="0"/>
              <a:t>, </a:t>
            </a:r>
            <a:r>
              <a:rPr lang="en-US" dirty="0" err="1" smtClean="0"/>
              <a:t>opetushenkilöstö</a:t>
            </a:r>
            <a:r>
              <a:rPr lang="en-US" dirty="0" smtClean="0"/>
              <a:t>, </a:t>
            </a:r>
            <a:r>
              <a:rPr lang="en-US" dirty="0" err="1" smtClean="0"/>
              <a:t>professorit</a:t>
            </a:r>
            <a:r>
              <a:rPr lang="en-US" dirty="0" smtClean="0"/>
              <a:t>, </a:t>
            </a:r>
            <a:r>
              <a:rPr lang="en-US" dirty="0" err="1" smtClean="0"/>
              <a:t>suunnittelijat</a:t>
            </a:r>
            <a:r>
              <a:rPr lang="en-US" dirty="0" smtClean="0"/>
              <a:t>, </a:t>
            </a:r>
            <a:r>
              <a:rPr lang="en-US" dirty="0" err="1" smtClean="0"/>
              <a:t>olosuhteet</a:t>
            </a:r>
            <a:r>
              <a:rPr lang="en-US" dirty="0" smtClean="0"/>
              <a:t>, </a:t>
            </a:r>
            <a:r>
              <a:rPr lang="en-US" dirty="0" err="1" smtClean="0"/>
              <a:t>tilat</a:t>
            </a:r>
            <a:r>
              <a:rPr lang="en-US" dirty="0" smtClean="0"/>
              <a:t>, </a:t>
            </a:r>
            <a:r>
              <a:rPr lang="en-US" dirty="0" err="1" smtClean="0"/>
              <a:t>muut</a:t>
            </a:r>
            <a:r>
              <a:rPr lang="en-US" dirty="0" smtClean="0"/>
              <a:t>?</a:t>
            </a:r>
          </a:p>
          <a:p>
            <a:pPr lvl="3"/>
            <a:r>
              <a:rPr lang="en-US" dirty="0" err="1"/>
              <a:t>T</a:t>
            </a:r>
            <a:r>
              <a:rPr lang="en-US" dirty="0" err="1" smtClean="0"/>
              <a:t>yöelämän</a:t>
            </a:r>
            <a:r>
              <a:rPr lang="en-US" dirty="0" smtClean="0"/>
              <a:t> </a:t>
            </a:r>
            <a:r>
              <a:rPr lang="en-US" dirty="0" err="1" smtClean="0"/>
              <a:t>ympäristöt</a:t>
            </a:r>
            <a:r>
              <a:rPr lang="en-US" dirty="0" smtClean="0"/>
              <a:t>; </a:t>
            </a:r>
            <a:r>
              <a:rPr lang="en-US" dirty="0" err="1" smtClean="0"/>
              <a:t>mentorit</a:t>
            </a:r>
            <a:r>
              <a:rPr lang="en-US" dirty="0" smtClean="0"/>
              <a:t>, </a:t>
            </a:r>
            <a:r>
              <a:rPr lang="en-US" dirty="0" err="1" smtClean="0"/>
              <a:t>kollegat</a:t>
            </a:r>
            <a:r>
              <a:rPr lang="en-US" dirty="0" smtClean="0"/>
              <a:t>, </a:t>
            </a:r>
            <a:r>
              <a:rPr lang="en-US" dirty="0" err="1" smtClean="0"/>
              <a:t>muut</a:t>
            </a:r>
            <a:r>
              <a:rPr lang="en-US" dirty="0" smtClean="0"/>
              <a:t>…?</a:t>
            </a:r>
          </a:p>
          <a:p>
            <a:pPr lvl="3"/>
            <a:r>
              <a:rPr lang="en-US" dirty="0" err="1" smtClean="0"/>
              <a:t>Muut</a:t>
            </a:r>
            <a:r>
              <a:rPr lang="en-US" dirty="0" smtClean="0"/>
              <a:t> </a:t>
            </a:r>
            <a:r>
              <a:rPr lang="en-US" dirty="0" err="1" smtClean="0"/>
              <a:t>opiskelijan</a:t>
            </a:r>
            <a:r>
              <a:rPr lang="en-US" dirty="0" smtClean="0"/>
              <a:t> </a:t>
            </a:r>
            <a:r>
              <a:rPr lang="en-US" dirty="0" err="1" smtClean="0"/>
              <a:t>kohtaamat</a:t>
            </a:r>
            <a:r>
              <a:rPr lang="en-US" dirty="0" smtClean="0"/>
              <a:t> </a:t>
            </a:r>
            <a:r>
              <a:rPr lang="en-US" dirty="0" err="1" smtClean="0"/>
              <a:t>ympäristöt</a:t>
            </a:r>
            <a:r>
              <a:rPr lang="en-US" dirty="0" smtClean="0"/>
              <a:t>, </a:t>
            </a:r>
            <a:r>
              <a:rPr lang="en-US" dirty="0" err="1" smtClean="0"/>
              <a:t>yhteisöt</a:t>
            </a:r>
            <a:r>
              <a:rPr lang="en-US" dirty="0" smtClean="0"/>
              <a:t>, </a:t>
            </a:r>
            <a:r>
              <a:rPr lang="en-US" dirty="0" err="1" smtClean="0"/>
              <a:t>ihmiset</a:t>
            </a:r>
            <a:r>
              <a:rPr lang="en-US" dirty="0" smtClean="0"/>
              <a:t>…?</a:t>
            </a:r>
          </a:p>
          <a:p>
            <a:pPr marL="1371600" lvl="3" indent="0">
              <a:buNone/>
            </a:pPr>
            <a:r>
              <a:rPr lang="en-US" dirty="0" smtClean="0">
                <a:solidFill>
                  <a:srgbClr val="F1563F"/>
                </a:solidFill>
              </a:rPr>
              <a:t>JATKUU…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15.8.2018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789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9167"/>
            <a:ext cx="7368419" cy="1019912"/>
          </a:xfrm>
        </p:spPr>
        <p:txBody>
          <a:bodyPr/>
          <a:lstStyle/>
          <a:p>
            <a:r>
              <a:rPr lang="en-US" dirty="0" smtClean="0"/>
              <a:t>OPS 2020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94271"/>
            <a:ext cx="8229600" cy="475331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400" b="1" dirty="0" err="1" smtClean="0"/>
              <a:t>OPSin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toteutumisesta</a:t>
            </a:r>
            <a:r>
              <a:rPr lang="en-US" sz="2400" b="1" dirty="0" smtClean="0"/>
              <a:t>…?</a:t>
            </a:r>
            <a:endParaRPr lang="en-US" sz="2000" b="1" dirty="0"/>
          </a:p>
          <a:p>
            <a:r>
              <a:rPr lang="en-US" sz="2000" b="1" dirty="0" err="1" smtClean="0"/>
              <a:t>Millaisena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opetuksen</a:t>
            </a:r>
            <a:r>
              <a:rPr lang="en-US" sz="2000" b="1" dirty="0" smtClean="0"/>
              <a:t> ja </a:t>
            </a:r>
            <a:r>
              <a:rPr lang="en-US" sz="2000" b="1" dirty="0" err="1" smtClean="0"/>
              <a:t>oppimaan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ohjauksen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tulisi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toteutua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jotta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tavoitteet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toteutuisivat</a:t>
            </a:r>
            <a:r>
              <a:rPr lang="en-US" sz="2000" b="1" dirty="0" smtClean="0"/>
              <a:t>?</a:t>
            </a:r>
          </a:p>
          <a:p>
            <a:pPr lvl="1"/>
            <a:r>
              <a:rPr lang="en-US" sz="1600" b="1" dirty="0" err="1" smtClean="0"/>
              <a:t>Taustalla</a:t>
            </a:r>
            <a:r>
              <a:rPr lang="en-US" sz="1600" b="1" dirty="0" smtClean="0"/>
              <a:t>…</a:t>
            </a:r>
            <a:endParaRPr lang="en-US" sz="1600" b="1" dirty="0" smtClean="0"/>
          </a:p>
          <a:p>
            <a:pPr lvl="3">
              <a:spcBef>
                <a:spcPts val="0"/>
              </a:spcBef>
            </a:pPr>
            <a:r>
              <a:rPr lang="en-US" sz="1600" b="1" dirty="0" err="1"/>
              <a:t>JYn</a:t>
            </a:r>
            <a:r>
              <a:rPr lang="en-US" sz="1600" b="1" dirty="0"/>
              <a:t> </a:t>
            </a:r>
            <a:r>
              <a:rPr lang="en-US" sz="1600" b="1" dirty="0" err="1"/>
              <a:t>koulutuksen</a:t>
            </a:r>
            <a:r>
              <a:rPr lang="en-US" sz="1600" b="1" dirty="0"/>
              <a:t> </a:t>
            </a:r>
            <a:r>
              <a:rPr lang="en-US" sz="1600" b="1" dirty="0" err="1"/>
              <a:t>kehittämislupaus</a:t>
            </a:r>
            <a:r>
              <a:rPr lang="en-US" sz="1600" b="1" dirty="0"/>
              <a:t> (</a:t>
            </a:r>
            <a:r>
              <a:rPr lang="en-US" sz="1600" b="1" dirty="0" err="1"/>
              <a:t>koulutusneuvosto</a:t>
            </a:r>
            <a:r>
              <a:rPr lang="en-US" sz="1600" b="1" dirty="0"/>
              <a:t> 23.5.2018)?</a:t>
            </a:r>
          </a:p>
          <a:p>
            <a:pPr lvl="4">
              <a:spcBef>
                <a:spcPts val="0"/>
              </a:spcBef>
            </a:pPr>
            <a:r>
              <a:rPr lang="en-US" sz="1600" dirty="0" err="1"/>
              <a:t>Laadukas</a:t>
            </a:r>
            <a:r>
              <a:rPr lang="en-US" sz="1600" dirty="0"/>
              <a:t> ja </a:t>
            </a:r>
            <a:r>
              <a:rPr lang="en-US" sz="1600" dirty="0" err="1"/>
              <a:t>monipuolinen</a:t>
            </a:r>
            <a:r>
              <a:rPr lang="en-US" sz="1600" dirty="0"/>
              <a:t> </a:t>
            </a:r>
            <a:r>
              <a:rPr lang="en-US" sz="1600" dirty="0" err="1"/>
              <a:t>ohjaus</a:t>
            </a:r>
            <a:r>
              <a:rPr lang="en-US" sz="1600" dirty="0"/>
              <a:t> ja </a:t>
            </a:r>
            <a:r>
              <a:rPr lang="en-US" sz="1600" dirty="0" err="1"/>
              <a:t>opiskelijan</a:t>
            </a:r>
            <a:r>
              <a:rPr lang="en-US" sz="1600" dirty="0"/>
              <a:t> </a:t>
            </a:r>
            <a:r>
              <a:rPr lang="en-US" sz="1600" dirty="0" err="1"/>
              <a:t>hyvinvointi</a:t>
            </a:r>
            <a:endParaRPr lang="en-US" sz="1600" dirty="0"/>
          </a:p>
          <a:p>
            <a:pPr lvl="4">
              <a:spcBef>
                <a:spcPts val="0"/>
              </a:spcBef>
            </a:pPr>
            <a:r>
              <a:rPr lang="en-US" sz="1600" dirty="0" err="1"/>
              <a:t>Haastetaan</a:t>
            </a:r>
            <a:r>
              <a:rPr lang="en-US" sz="1600" dirty="0"/>
              <a:t> </a:t>
            </a:r>
            <a:r>
              <a:rPr lang="en-US" sz="1600" dirty="0" err="1"/>
              <a:t>opiskelijoita</a:t>
            </a:r>
            <a:endParaRPr lang="en-US" sz="1600" dirty="0"/>
          </a:p>
          <a:p>
            <a:pPr lvl="4">
              <a:spcBef>
                <a:spcPts val="0"/>
              </a:spcBef>
            </a:pPr>
            <a:r>
              <a:rPr lang="en-US" sz="1600" dirty="0" err="1"/>
              <a:t>Opiskelijoiden</a:t>
            </a:r>
            <a:r>
              <a:rPr lang="en-US" sz="1600" dirty="0"/>
              <a:t> </a:t>
            </a:r>
            <a:r>
              <a:rPr lang="en-US" sz="1600" dirty="0" err="1"/>
              <a:t>erilaisuus</a:t>
            </a:r>
            <a:r>
              <a:rPr lang="en-US" sz="1600" dirty="0"/>
              <a:t> </a:t>
            </a:r>
            <a:r>
              <a:rPr lang="en-US" sz="1600" dirty="0" err="1"/>
              <a:t>huomiodaan</a:t>
            </a:r>
            <a:r>
              <a:rPr lang="en-US" sz="1600" dirty="0"/>
              <a:t> </a:t>
            </a:r>
            <a:r>
              <a:rPr lang="en-US" sz="1600" dirty="0" err="1"/>
              <a:t>opetusjärjestelyissä</a:t>
            </a:r>
            <a:r>
              <a:rPr lang="en-US" sz="1600" dirty="0"/>
              <a:t> &amp; </a:t>
            </a:r>
            <a:r>
              <a:rPr lang="en-US" sz="1600" dirty="0" err="1"/>
              <a:t>pedagogiikassa</a:t>
            </a:r>
            <a:endParaRPr lang="en-US" sz="1600" dirty="0"/>
          </a:p>
          <a:p>
            <a:pPr lvl="3"/>
            <a:r>
              <a:rPr lang="en-US" sz="1600" b="1" dirty="0" err="1"/>
              <a:t>JYn</a:t>
            </a:r>
            <a:r>
              <a:rPr lang="en-US" sz="1600" b="1" dirty="0"/>
              <a:t> </a:t>
            </a:r>
            <a:r>
              <a:rPr lang="en-US" sz="1600" b="1" dirty="0" err="1"/>
              <a:t>koulutuksen</a:t>
            </a:r>
            <a:r>
              <a:rPr lang="en-US" sz="1600" b="1" dirty="0"/>
              <a:t> </a:t>
            </a:r>
            <a:r>
              <a:rPr lang="en-US" sz="1600" b="1" dirty="0" err="1"/>
              <a:t>järjestämislupaus</a:t>
            </a:r>
            <a:r>
              <a:rPr lang="en-US" sz="1600" b="1" dirty="0"/>
              <a:t> (</a:t>
            </a:r>
            <a:r>
              <a:rPr lang="en-US" sz="1600" b="1" dirty="0" err="1"/>
              <a:t>koulutusneuvosto</a:t>
            </a:r>
            <a:r>
              <a:rPr lang="en-US" sz="1600" b="1" dirty="0"/>
              <a:t> 23.5.2018)?</a:t>
            </a:r>
          </a:p>
          <a:p>
            <a:pPr lvl="4">
              <a:spcBef>
                <a:spcPts val="0"/>
              </a:spcBef>
            </a:pPr>
            <a:r>
              <a:rPr lang="en-US" sz="1600" dirty="0" err="1"/>
              <a:t>Opintojen</a:t>
            </a:r>
            <a:r>
              <a:rPr lang="en-US" sz="1600" dirty="0"/>
              <a:t> </a:t>
            </a:r>
            <a:r>
              <a:rPr lang="en-US" sz="1600" dirty="0" err="1"/>
              <a:t>sujuvaa</a:t>
            </a:r>
            <a:r>
              <a:rPr lang="en-US" sz="1600" dirty="0"/>
              <a:t> </a:t>
            </a:r>
            <a:r>
              <a:rPr lang="en-US" sz="1600" dirty="0" err="1"/>
              <a:t>etenemistä</a:t>
            </a:r>
            <a:r>
              <a:rPr lang="en-US" sz="1600" dirty="0"/>
              <a:t> </a:t>
            </a:r>
            <a:r>
              <a:rPr lang="en-US" sz="1600" dirty="0" err="1"/>
              <a:t>tuetaan</a:t>
            </a:r>
            <a:endParaRPr lang="en-US" sz="1600" dirty="0"/>
          </a:p>
          <a:p>
            <a:pPr lvl="4">
              <a:spcBef>
                <a:spcPts val="0"/>
              </a:spcBef>
            </a:pPr>
            <a:r>
              <a:rPr lang="en-US" sz="1600" dirty="0" err="1"/>
              <a:t>Opetus</a:t>
            </a:r>
            <a:r>
              <a:rPr lang="en-US" sz="1600" dirty="0"/>
              <a:t> </a:t>
            </a:r>
            <a:r>
              <a:rPr lang="en-US" sz="1600" dirty="0" err="1"/>
              <a:t>kytkee</a:t>
            </a:r>
            <a:r>
              <a:rPr lang="en-US" sz="1600" dirty="0"/>
              <a:t> </a:t>
            </a:r>
            <a:r>
              <a:rPr lang="en-US" sz="1600" dirty="0" err="1"/>
              <a:t>teorian</a:t>
            </a:r>
            <a:r>
              <a:rPr lang="en-US" sz="1600" dirty="0"/>
              <a:t> ja </a:t>
            </a:r>
            <a:r>
              <a:rPr lang="en-US" sz="1600" dirty="0" err="1"/>
              <a:t>käytännön</a:t>
            </a:r>
            <a:endParaRPr lang="en-US" sz="1600" dirty="0"/>
          </a:p>
          <a:p>
            <a:pPr lvl="4">
              <a:spcBef>
                <a:spcPts val="0"/>
              </a:spcBef>
            </a:pPr>
            <a:r>
              <a:rPr lang="en-US" sz="1600" dirty="0" err="1"/>
              <a:t>Joustavat</a:t>
            </a:r>
            <a:r>
              <a:rPr lang="en-US" sz="1600" dirty="0"/>
              <a:t> ja </a:t>
            </a:r>
            <a:r>
              <a:rPr lang="en-US" sz="1600" dirty="0" err="1"/>
              <a:t>räätälöidyt</a:t>
            </a:r>
            <a:r>
              <a:rPr lang="en-US" sz="1600" dirty="0"/>
              <a:t> </a:t>
            </a:r>
            <a:r>
              <a:rPr lang="en-US" sz="1600" dirty="0" err="1"/>
              <a:t>yliopiston</a:t>
            </a:r>
            <a:r>
              <a:rPr lang="en-US" sz="1600" dirty="0"/>
              <a:t> </a:t>
            </a:r>
            <a:r>
              <a:rPr lang="en-US" sz="1600" dirty="0" err="1"/>
              <a:t>ulkopuolelle</a:t>
            </a:r>
            <a:r>
              <a:rPr lang="en-US" sz="1600" dirty="0"/>
              <a:t> </a:t>
            </a:r>
            <a:r>
              <a:rPr lang="en-US" sz="1600" dirty="0" err="1"/>
              <a:t>ulottuvat</a:t>
            </a:r>
            <a:r>
              <a:rPr lang="en-US" sz="1600" dirty="0"/>
              <a:t> ja </a:t>
            </a:r>
            <a:r>
              <a:rPr lang="en-US" sz="1600" dirty="0" err="1"/>
              <a:t>tieteenalat</a:t>
            </a:r>
            <a:r>
              <a:rPr lang="en-US" sz="1600" dirty="0"/>
              <a:t> </a:t>
            </a:r>
            <a:r>
              <a:rPr lang="en-US" sz="1600" dirty="0" err="1"/>
              <a:t>ylittävät</a:t>
            </a:r>
            <a:r>
              <a:rPr lang="en-US" sz="1600" dirty="0"/>
              <a:t> </a:t>
            </a:r>
            <a:r>
              <a:rPr lang="en-US" sz="1600" dirty="0" err="1"/>
              <a:t>oppimispolut</a:t>
            </a:r>
            <a:endParaRPr lang="en-US" sz="1600" dirty="0"/>
          </a:p>
          <a:p>
            <a:pPr lvl="4">
              <a:spcBef>
                <a:spcPts val="0"/>
              </a:spcBef>
            </a:pPr>
            <a:r>
              <a:rPr lang="en-US" sz="1600" dirty="0" err="1"/>
              <a:t>Joustavat</a:t>
            </a:r>
            <a:r>
              <a:rPr lang="en-US" sz="1600" dirty="0"/>
              <a:t> </a:t>
            </a:r>
            <a:r>
              <a:rPr lang="en-US" sz="1600" dirty="0" err="1"/>
              <a:t>siirtymät</a:t>
            </a:r>
            <a:r>
              <a:rPr lang="en-US" sz="1600" dirty="0"/>
              <a:t> </a:t>
            </a:r>
            <a:r>
              <a:rPr lang="en-US" sz="1600" dirty="0" err="1"/>
              <a:t>yliopiston</a:t>
            </a:r>
            <a:r>
              <a:rPr lang="en-US" sz="1600" dirty="0"/>
              <a:t> </a:t>
            </a:r>
            <a:r>
              <a:rPr lang="en-US" sz="1600" dirty="0" err="1"/>
              <a:t>sisällä</a:t>
            </a:r>
            <a:r>
              <a:rPr lang="en-US" sz="1600" dirty="0"/>
              <a:t> ja </a:t>
            </a:r>
            <a:r>
              <a:rPr lang="en-US" sz="1600" dirty="0" err="1"/>
              <a:t>yliopiston</a:t>
            </a:r>
            <a:r>
              <a:rPr lang="en-US" sz="1600" dirty="0"/>
              <a:t> ja </a:t>
            </a:r>
            <a:r>
              <a:rPr lang="en-US" sz="1600" dirty="0" err="1"/>
              <a:t>työelämän</a:t>
            </a:r>
            <a:r>
              <a:rPr lang="en-US" sz="1600" dirty="0"/>
              <a:t> </a:t>
            </a:r>
            <a:r>
              <a:rPr lang="en-US" sz="1600" dirty="0" err="1"/>
              <a:t>välillä</a:t>
            </a:r>
            <a:endParaRPr lang="en-US" sz="1600" dirty="0"/>
          </a:p>
          <a:p>
            <a:pPr lvl="4">
              <a:spcBef>
                <a:spcPts val="0"/>
              </a:spcBef>
            </a:pPr>
            <a:r>
              <a:rPr lang="en-US" sz="1600" dirty="0" err="1"/>
              <a:t>Pedagogiikka</a:t>
            </a:r>
            <a:r>
              <a:rPr lang="en-US" sz="1600" dirty="0"/>
              <a:t> </a:t>
            </a:r>
            <a:r>
              <a:rPr lang="en-US" sz="1600" dirty="0" err="1"/>
              <a:t>tukee</a:t>
            </a:r>
            <a:r>
              <a:rPr lang="en-US" sz="1600" dirty="0"/>
              <a:t> </a:t>
            </a:r>
            <a:r>
              <a:rPr lang="en-US" sz="1600" dirty="0" err="1"/>
              <a:t>metataitojen</a:t>
            </a:r>
            <a:r>
              <a:rPr lang="en-US" sz="1600" dirty="0"/>
              <a:t> </a:t>
            </a:r>
            <a:r>
              <a:rPr lang="en-US" sz="1600" dirty="0" err="1"/>
              <a:t>oppimista</a:t>
            </a:r>
            <a:r>
              <a:rPr lang="en-US" sz="1600" dirty="0"/>
              <a:t> ja </a:t>
            </a:r>
            <a:r>
              <a:rPr lang="en-US" sz="1600" dirty="0" err="1"/>
              <a:t>työskentelymuotojen</a:t>
            </a:r>
            <a:r>
              <a:rPr lang="en-US" sz="1600" dirty="0"/>
              <a:t> </a:t>
            </a:r>
            <a:r>
              <a:rPr lang="en-US" sz="1600" dirty="0" err="1"/>
              <a:t>yhdistelyä</a:t>
            </a:r>
            <a:endParaRPr lang="en-US" sz="1600" dirty="0"/>
          </a:p>
          <a:p>
            <a:pPr lvl="4">
              <a:spcBef>
                <a:spcPts val="0"/>
              </a:spcBef>
            </a:pPr>
            <a:r>
              <a:rPr lang="en-US" sz="1600" dirty="0" err="1"/>
              <a:t>Oppimista</a:t>
            </a:r>
            <a:r>
              <a:rPr lang="en-US" sz="1600" dirty="0"/>
              <a:t> </a:t>
            </a:r>
            <a:r>
              <a:rPr lang="en-US" sz="1600" dirty="0" err="1"/>
              <a:t>tapahtuu</a:t>
            </a:r>
            <a:r>
              <a:rPr lang="en-US" sz="1600" dirty="0"/>
              <a:t> </a:t>
            </a:r>
            <a:r>
              <a:rPr lang="en-US" sz="1600" dirty="0" err="1"/>
              <a:t>monitieteinen</a:t>
            </a:r>
            <a:r>
              <a:rPr lang="en-US" sz="1600" dirty="0"/>
              <a:t> ja </a:t>
            </a:r>
            <a:r>
              <a:rPr lang="en-US" sz="1600" dirty="0" err="1"/>
              <a:t>vuorovaikutteisten</a:t>
            </a:r>
            <a:r>
              <a:rPr lang="en-US" sz="1600" dirty="0"/>
              <a:t> </a:t>
            </a:r>
            <a:r>
              <a:rPr lang="en-US" sz="1600" dirty="0" err="1"/>
              <a:t>kohtaamisten</a:t>
            </a:r>
            <a:r>
              <a:rPr lang="en-US" sz="1600" dirty="0"/>
              <a:t> </a:t>
            </a:r>
            <a:r>
              <a:rPr lang="en-US" sz="1600" dirty="0" err="1"/>
              <a:t>kautta</a:t>
            </a:r>
            <a:endParaRPr lang="en-US" sz="1600" dirty="0"/>
          </a:p>
          <a:p>
            <a:pPr marL="1371600" lvl="3" indent="0">
              <a:buNone/>
            </a:pPr>
            <a:endParaRPr lang="en-US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15.8.2018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369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7622"/>
            <a:ext cx="7368419" cy="1019912"/>
          </a:xfrm>
        </p:spPr>
        <p:txBody>
          <a:bodyPr/>
          <a:lstStyle/>
          <a:p>
            <a:r>
              <a:rPr lang="en-US" dirty="0" smtClean="0"/>
              <a:t>OPS 2020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1045"/>
            <a:ext cx="8229600" cy="4557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/>
              <a:t>Suunnittelusta</a:t>
            </a:r>
            <a:r>
              <a:rPr lang="en-US" sz="2400" b="1" dirty="0" smtClean="0"/>
              <a:t> ja </a:t>
            </a:r>
            <a:r>
              <a:rPr lang="en-US" sz="2400" b="1" dirty="0" err="1" smtClean="0"/>
              <a:t>käytäntöönpanosta</a:t>
            </a:r>
            <a:r>
              <a:rPr lang="en-US" sz="2400" b="1" dirty="0" smtClean="0"/>
              <a:t>…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000" b="1" dirty="0" err="1" smtClean="0"/>
              <a:t>JYn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yksiköiden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kokemuksia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edellisestä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OPStyöstä</a:t>
            </a:r>
            <a:r>
              <a:rPr lang="en-US" sz="2000" b="1" dirty="0" smtClean="0"/>
              <a:t> (JY 2017-2020) </a:t>
            </a:r>
            <a:r>
              <a:rPr lang="en-US" sz="2000" dirty="0" smtClean="0"/>
              <a:t>KTL; </a:t>
            </a:r>
            <a:r>
              <a:rPr lang="en-US" sz="2000" dirty="0" err="1" smtClean="0"/>
              <a:t>Kratochvil</a:t>
            </a:r>
            <a:r>
              <a:rPr lang="en-US" sz="2000" dirty="0" smtClean="0"/>
              <a:t> et al 2018.</a:t>
            </a:r>
          </a:p>
          <a:p>
            <a:pPr lvl="1"/>
            <a:r>
              <a:rPr lang="en-US" sz="1800" dirty="0" err="1" smtClean="0"/>
              <a:t>Tavoitteiden</a:t>
            </a:r>
            <a:r>
              <a:rPr lang="en-US" sz="1800" dirty="0" smtClean="0"/>
              <a:t> </a:t>
            </a:r>
            <a:r>
              <a:rPr lang="en-US" sz="1800" dirty="0" err="1" smtClean="0"/>
              <a:t>kirkastaminen</a:t>
            </a:r>
            <a:r>
              <a:rPr lang="en-US" sz="1800" dirty="0" smtClean="0"/>
              <a:t> </a:t>
            </a:r>
            <a:r>
              <a:rPr lang="en-US" sz="1800" dirty="0" err="1" smtClean="0"/>
              <a:t>heti</a:t>
            </a:r>
            <a:r>
              <a:rPr lang="en-US" sz="1800" dirty="0" smtClean="0"/>
              <a:t> </a:t>
            </a:r>
            <a:r>
              <a:rPr lang="en-US" sz="1800" dirty="0" err="1" smtClean="0"/>
              <a:t>alkuun</a:t>
            </a:r>
            <a:endParaRPr lang="en-US" sz="1800" dirty="0" smtClean="0"/>
          </a:p>
          <a:p>
            <a:pPr lvl="1"/>
            <a:r>
              <a:rPr lang="en-US" sz="1800" dirty="0" err="1" smtClean="0"/>
              <a:t>Varattava</a:t>
            </a:r>
            <a:r>
              <a:rPr lang="en-US" sz="1800" dirty="0" smtClean="0"/>
              <a:t> </a:t>
            </a:r>
            <a:r>
              <a:rPr lang="en-US" sz="1800" dirty="0" err="1" smtClean="0"/>
              <a:t>aikaa</a:t>
            </a:r>
            <a:endParaRPr lang="en-US" sz="1800" dirty="0" smtClean="0"/>
          </a:p>
          <a:p>
            <a:pPr lvl="1"/>
            <a:r>
              <a:rPr lang="en-US" sz="1800" dirty="0" err="1" smtClean="0"/>
              <a:t>Keskustelua</a:t>
            </a:r>
            <a:r>
              <a:rPr lang="en-US" sz="1800" dirty="0" smtClean="0"/>
              <a:t> </a:t>
            </a:r>
            <a:r>
              <a:rPr lang="en-US" sz="1800" dirty="0" err="1" smtClean="0"/>
              <a:t>tdkn</a:t>
            </a:r>
            <a:r>
              <a:rPr lang="en-US" sz="1800" dirty="0" smtClean="0"/>
              <a:t> </a:t>
            </a:r>
            <a:r>
              <a:rPr lang="en-US" sz="1800" dirty="0" err="1" smtClean="0"/>
              <a:t>välille</a:t>
            </a:r>
            <a:endParaRPr lang="en-US" sz="1800" dirty="0" smtClean="0"/>
          </a:p>
          <a:p>
            <a:pPr lvl="1"/>
            <a:r>
              <a:rPr lang="en-US" sz="1800" dirty="0" err="1" smtClean="0"/>
              <a:t>Rehtorin</a:t>
            </a:r>
            <a:r>
              <a:rPr lang="en-US" sz="1800" dirty="0" smtClean="0"/>
              <a:t> </a:t>
            </a:r>
            <a:r>
              <a:rPr lang="en-US" sz="1800" dirty="0" err="1" smtClean="0"/>
              <a:t>linjauksista</a:t>
            </a:r>
            <a:r>
              <a:rPr lang="en-US" sz="1800" dirty="0" smtClean="0"/>
              <a:t> </a:t>
            </a:r>
            <a:r>
              <a:rPr lang="en-US" sz="1800" dirty="0" err="1" smtClean="0"/>
              <a:t>montaa</a:t>
            </a:r>
            <a:r>
              <a:rPr lang="en-US" sz="1800" dirty="0" smtClean="0"/>
              <a:t> </a:t>
            </a:r>
            <a:r>
              <a:rPr lang="en-US" sz="1800" dirty="0" err="1" smtClean="0"/>
              <a:t>mieltä</a:t>
            </a:r>
            <a:endParaRPr lang="en-US" sz="1800" dirty="0" smtClean="0"/>
          </a:p>
          <a:p>
            <a:pPr lvl="1"/>
            <a:r>
              <a:rPr lang="en-US" sz="1800" dirty="0" err="1" smtClean="0"/>
              <a:t>Tdkn</a:t>
            </a:r>
            <a:r>
              <a:rPr lang="en-US" sz="1800" dirty="0" smtClean="0"/>
              <a:t> </a:t>
            </a:r>
            <a:r>
              <a:rPr lang="en-US" sz="1800" dirty="0" err="1" smtClean="0"/>
              <a:t>välillä</a:t>
            </a:r>
            <a:r>
              <a:rPr lang="en-US" sz="1800" dirty="0" smtClean="0"/>
              <a:t> </a:t>
            </a:r>
            <a:r>
              <a:rPr lang="en-US" sz="1800" dirty="0" err="1" smtClean="0"/>
              <a:t>isoja</a:t>
            </a:r>
            <a:r>
              <a:rPr lang="en-US" sz="1800" dirty="0" smtClean="0"/>
              <a:t> </a:t>
            </a:r>
            <a:r>
              <a:rPr lang="en-US" sz="1800" dirty="0" err="1" smtClean="0"/>
              <a:t>eroja</a:t>
            </a:r>
            <a:r>
              <a:rPr lang="en-US" sz="1800" dirty="0" smtClean="0"/>
              <a:t> </a:t>
            </a:r>
            <a:r>
              <a:rPr lang="en-US" sz="1800" dirty="0" err="1" smtClean="0"/>
              <a:t>sitoutumisessa</a:t>
            </a:r>
            <a:r>
              <a:rPr lang="en-US" sz="1800" dirty="0" smtClean="0"/>
              <a:t> ja </a:t>
            </a:r>
            <a:r>
              <a:rPr lang="en-US" sz="1800" dirty="0" err="1" smtClean="0"/>
              <a:t>muutoksen</a:t>
            </a:r>
            <a:r>
              <a:rPr lang="en-US" sz="1800" dirty="0" smtClean="0"/>
              <a:t> </a:t>
            </a:r>
            <a:r>
              <a:rPr lang="en-US" sz="1800" dirty="0" err="1" smtClean="0"/>
              <a:t>kokemisessa</a:t>
            </a:r>
            <a:endParaRPr lang="en-US" sz="1800" dirty="0" smtClean="0"/>
          </a:p>
          <a:p>
            <a:pPr lvl="1"/>
            <a:r>
              <a:rPr lang="en-US" sz="1800" dirty="0" err="1" smtClean="0"/>
              <a:t>Eroja</a:t>
            </a:r>
            <a:r>
              <a:rPr lang="en-US" sz="1800" dirty="0" smtClean="0"/>
              <a:t> </a:t>
            </a:r>
            <a:r>
              <a:rPr lang="en-US" sz="1800" dirty="0" err="1" smtClean="0"/>
              <a:t>opiskelijoiden</a:t>
            </a:r>
            <a:r>
              <a:rPr lang="en-US" sz="1800" dirty="0" smtClean="0"/>
              <a:t> </a:t>
            </a:r>
            <a:r>
              <a:rPr lang="en-US" sz="1800" dirty="0" err="1" smtClean="0"/>
              <a:t>osallistamisessa</a:t>
            </a:r>
            <a:endParaRPr lang="en-US" sz="1800" dirty="0" smtClean="0"/>
          </a:p>
          <a:p>
            <a:pPr lvl="1"/>
            <a:r>
              <a:rPr lang="en-US" sz="1800" dirty="0" err="1" smtClean="0"/>
              <a:t>Tunnistettiin</a:t>
            </a:r>
            <a:r>
              <a:rPr lang="en-US" sz="1800" dirty="0" smtClean="0"/>
              <a:t> </a:t>
            </a:r>
            <a:r>
              <a:rPr lang="en-US" sz="1800" dirty="0" err="1" smtClean="0"/>
              <a:t>kehittämiskohteita</a:t>
            </a:r>
            <a:r>
              <a:rPr lang="en-US" sz="1800" dirty="0" smtClean="0"/>
              <a:t> </a:t>
            </a:r>
            <a:r>
              <a:rPr lang="en-US" sz="1800" dirty="0" err="1" smtClean="0"/>
              <a:t>seuraavalle</a:t>
            </a:r>
            <a:r>
              <a:rPr lang="en-US" sz="1800" dirty="0" smtClean="0"/>
              <a:t> </a:t>
            </a:r>
            <a:r>
              <a:rPr lang="en-US" sz="1800" dirty="0" err="1" smtClean="0"/>
              <a:t>kierrokselle</a:t>
            </a:r>
            <a:endParaRPr lang="en-US" sz="1800" dirty="0" smtClean="0"/>
          </a:p>
          <a:p>
            <a:pPr lvl="2"/>
            <a:endParaRPr lang="en-US" sz="1600" dirty="0" smtClean="0"/>
          </a:p>
          <a:p>
            <a:pPr lvl="2"/>
            <a:endParaRPr lang="en-US" sz="1600" dirty="0" smtClean="0"/>
          </a:p>
          <a:p>
            <a:pPr lvl="2"/>
            <a:endParaRPr lang="en-US" sz="1600" dirty="0" smtClean="0"/>
          </a:p>
          <a:p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15.8.2018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9920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7622"/>
            <a:ext cx="7368419" cy="1019912"/>
          </a:xfrm>
        </p:spPr>
        <p:txBody>
          <a:bodyPr/>
          <a:lstStyle/>
          <a:p>
            <a:r>
              <a:rPr lang="en-US" dirty="0" smtClean="0"/>
              <a:t>OPS 2020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1045"/>
            <a:ext cx="8229600" cy="4557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/>
              <a:t>Suunnittelusta</a:t>
            </a:r>
            <a:r>
              <a:rPr lang="en-US" sz="2400" b="1" dirty="0" smtClean="0"/>
              <a:t> ja </a:t>
            </a:r>
            <a:r>
              <a:rPr lang="en-US" sz="2400" b="1" dirty="0" err="1" smtClean="0"/>
              <a:t>käytäntöönpanosta</a:t>
            </a:r>
            <a:r>
              <a:rPr lang="en-US" sz="2400" b="1" dirty="0" smtClean="0"/>
              <a:t>: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dirty="0" err="1" smtClean="0"/>
              <a:t>Miten</a:t>
            </a:r>
            <a:r>
              <a:rPr lang="en-US" sz="2400" dirty="0" smtClean="0"/>
              <a:t> </a:t>
            </a:r>
            <a:r>
              <a:rPr lang="en-US" sz="2400" dirty="0" err="1"/>
              <a:t>saamme</a:t>
            </a:r>
            <a:r>
              <a:rPr lang="en-US" sz="2400" dirty="0"/>
              <a:t> </a:t>
            </a:r>
            <a:r>
              <a:rPr lang="en-US" sz="2400" dirty="0" err="1"/>
              <a:t>LTKn</a:t>
            </a:r>
            <a:r>
              <a:rPr lang="en-US" sz="2400" dirty="0"/>
              <a:t> </a:t>
            </a:r>
            <a:r>
              <a:rPr lang="en-US" sz="2400" dirty="0" err="1"/>
              <a:t>tutkintoihin</a:t>
            </a:r>
            <a:r>
              <a:rPr lang="en-US" sz="2400" dirty="0"/>
              <a:t> </a:t>
            </a:r>
            <a:r>
              <a:rPr lang="en-US" sz="2400" dirty="0" err="1"/>
              <a:t>uuden</a:t>
            </a:r>
            <a:r>
              <a:rPr lang="en-US" sz="2400" dirty="0"/>
              <a:t> </a:t>
            </a:r>
            <a:r>
              <a:rPr lang="en-US" sz="2400" dirty="0" smtClean="0"/>
              <a:t>ja </a:t>
            </a:r>
            <a:r>
              <a:rPr lang="en-US" sz="2400" dirty="0" err="1" smtClean="0"/>
              <a:t>kehittyneemmän</a:t>
            </a:r>
            <a:r>
              <a:rPr lang="en-US" sz="2400" dirty="0" smtClean="0"/>
              <a:t> </a:t>
            </a:r>
            <a:r>
              <a:rPr lang="en-US" sz="2400" dirty="0" err="1"/>
              <a:t>OPSin</a:t>
            </a:r>
            <a:r>
              <a:rPr lang="en-US" sz="2400" dirty="0" smtClean="0"/>
              <a:t>?</a:t>
            </a:r>
          </a:p>
          <a:p>
            <a:pPr lvl="2"/>
            <a:r>
              <a:rPr lang="en-US" dirty="0" err="1" smtClean="0"/>
              <a:t>Konkreettiset</a:t>
            </a:r>
            <a:r>
              <a:rPr lang="en-US" dirty="0" smtClean="0"/>
              <a:t> </a:t>
            </a:r>
            <a:r>
              <a:rPr lang="en-US" dirty="0" err="1" smtClean="0"/>
              <a:t>keinot</a:t>
            </a:r>
            <a:r>
              <a:rPr lang="en-US" dirty="0" smtClean="0"/>
              <a:t> ja </a:t>
            </a:r>
            <a:r>
              <a:rPr lang="en-US" dirty="0" err="1" smtClean="0"/>
              <a:t>tavat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…</a:t>
            </a:r>
          </a:p>
          <a:p>
            <a:r>
              <a:rPr lang="en-US" sz="2400" dirty="0" err="1"/>
              <a:t>Mikä</a:t>
            </a:r>
            <a:r>
              <a:rPr lang="en-US" sz="2400" dirty="0"/>
              <a:t> </a:t>
            </a:r>
            <a:r>
              <a:rPr lang="en-US" sz="2400" dirty="0" err="1"/>
              <a:t>mielestäsi</a:t>
            </a:r>
            <a:r>
              <a:rPr lang="en-US" sz="2400" dirty="0"/>
              <a:t> </a:t>
            </a:r>
            <a:r>
              <a:rPr lang="en-US" sz="2400" dirty="0" err="1" smtClean="0"/>
              <a:t>voisi</a:t>
            </a:r>
            <a:r>
              <a:rPr lang="en-US" sz="2400" dirty="0" smtClean="0"/>
              <a:t> </a:t>
            </a:r>
            <a:r>
              <a:rPr lang="en-US" sz="2400" dirty="0"/>
              <a:t>olla </a:t>
            </a:r>
            <a:r>
              <a:rPr lang="en-US" sz="2400" dirty="0" err="1"/>
              <a:t>PKRn</a:t>
            </a:r>
            <a:r>
              <a:rPr lang="en-US" sz="2400" dirty="0"/>
              <a:t> </a:t>
            </a:r>
            <a:r>
              <a:rPr lang="en-US" sz="2400" dirty="0" err="1" smtClean="0"/>
              <a:t>rooli</a:t>
            </a:r>
            <a:r>
              <a:rPr lang="en-US" sz="2400" dirty="0" smtClean="0"/>
              <a:t> – </a:t>
            </a:r>
            <a:r>
              <a:rPr lang="en-US" sz="2400" dirty="0" err="1" smtClean="0"/>
              <a:t>sinun</a:t>
            </a:r>
            <a:r>
              <a:rPr lang="en-US" sz="2400" dirty="0" smtClean="0"/>
              <a:t> </a:t>
            </a:r>
            <a:r>
              <a:rPr lang="en-US" sz="2400" dirty="0" err="1" smtClean="0"/>
              <a:t>roolisi</a:t>
            </a:r>
            <a:r>
              <a:rPr lang="en-US" sz="2400" dirty="0" smtClean="0"/>
              <a:t>?</a:t>
            </a:r>
          </a:p>
          <a:p>
            <a:r>
              <a:rPr lang="en-US" sz="2400" dirty="0" err="1" smtClean="0"/>
              <a:t>Mikä</a:t>
            </a:r>
            <a:r>
              <a:rPr lang="en-US" sz="2400" dirty="0" smtClean="0"/>
              <a:t> on </a:t>
            </a:r>
            <a:r>
              <a:rPr lang="en-US" sz="2400" dirty="0" err="1" smtClean="0"/>
              <a:t>jokaisen</a:t>
            </a:r>
            <a:r>
              <a:rPr lang="en-US" sz="2400" dirty="0" smtClean="0"/>
              <a:t> </a:t>
            </a:r>
            <a:r>
              <a:rPr lang="en-US" sz="2400" dirty="0" err="1" smtClean="0"/>
              <a:t>henkilökunnan</a:t>
            </a:r>
            <a:r>
              <a:rPr lang="en-US" sz="2400" dirty="0" smtClean="0"/>
              <a:t> / </a:t>
            </a:r>
            <a:r>
              <a:rPr lang="en-US" sz="2400" dirty="0" err="1" smtClean="0"/>
              <a:t>opetushenkilöstön</a:t>
            </a:r>
            <a:r>
              <a:rPr lang="en-US" sz="2400" dirty="0" smtClean="0"/>
              <a:t> </a:t>
            </a:r>
            <a:r>
              <a:rPr lang="en-US" sz="2400" dirty="0" err="1" smtClean="0"/>
              <a:t>jäsenen</a:t>
            </a:r>
            <a:r>
              <a:rPr lang="en-US" sz="2400" dirty="0" smtClean="0"/>
              <a:t> </a:t>
            </a:r>
            <a:r>
              <a:rPr lang="en-US" sz="2400" dirty="0" err="1" smtClean="0"/>
              <a:t>rooli</a:t>
            </a:r>
            <a:r>
              <a:rPr lang="en-US" sz="2400" dirty="0" smtClean="0"/>
              <a:t>?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15.8.2018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9459593"/>
      </p:ext>
    </p:extLst>
  </p:cSld>
  <p:clrMapOvr>
    <a:masterClrMapping/>
  </p:clrMapOvr>
</p:sld>
</file>

<file path=ppt/theme/theme1.xml><?xml version="1.0" encoding="utf-8"?>
<a:theme xmlns:a="http://schemas.openxmlformats.org/drawingml/2006/main" name="JYU Otsikko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_kevyt_Helvetica.pptx" id="{6A289087-D326-4035-943D-6C2B143C2321}" vid="{966551AF-6FC2-43DF-B7C2-DE783F61FAEF}"/>
    </a:ext>
  </a:extLst>
</a:theme>
</file>

<file path=ppt/theme/theme2.xml><?xml version="1.0" encoding="utf-8"?>
<a:theme xmlns:a="http://schemas.openxmlformats.org/drawingml/2006/main" name="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_kevyt_Helvetica.pptx" id="{6A289087-D326-4035-943D-6C2B143C2321}" vid="{81ACC2F4-C4A8-4C2E-BC74-0CB7B6E0AF7D}"/>
    </a:ext>
  </a:extLst>
</a:theme>
</file>

<file path=ppt/theme/theme3.xml><?xml version="1.0" encoding="utf-8"?>
<a:theme xmlns:a="http://schemas.openxmlformats.org/drawingml/2006/main" name="2_Mukautettu suunnittelumalli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_kevyt_Helvetica.pptx" id="{6A289087-D326-4035-943D-6C2B143C2321}" vid="{228DD615-A54F-493F-AA35-8CCE11CFF585}"/>
    </a:ext>
  </a:extLst>
</a:theme>
</file>

<file path=ppt/theme/theme4.xml><?xml version="1.0" encoding="utf-8"?>
<a:theme xmlns:a="http://schemas.openxmlformats.org/drawingml/2006/main" name="JYU kuva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_kevyt_Helvetica.pptx" id="{6A289087-D326-4035-943D-6C2B143C2321}" vid="{0E4325B6-F8DF-46A0-BA14-22200077EB4F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 JYU kevyt Helvetica</Template>
  <TotalTime>419</TotalTime>
  <Words>493</Words>
  <Application>Microsoft Office PowerPoint</Application>
  <PresentationFormat>On-screen Show (4:3)</PresentationFormat>
  <Paragraphs>117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Helvetica</vt:lpstr>
      <vt:lpstr>JYU Otsikkodiat</vt:lpstr>
      <vt:lpstr>JYU sisältö pohjat</vt:lpstr>
      <vt:lpstr>2_Mukautettu suunnittelumalli</vt:lpstr>
      <vt:lpstr>JYU kuvadiat</vt:lpstr>
      <vt:lpstr>PKR-OPStyö 2020-2023</vt:lpstr>
      <vt:lpstr>OPS 2020-2023</vt:lpstr>
      <vt:lpstr>OPS 2020</vt:lpstr>
      <vt:lpstr>OPS 2020</vt:lpstr>
      <vt:lpstr>OPS 2020</vt:lpstr>
      <vt:lpstr>OPS 2020</vt:lpstr>
      <vt:lpstr>OPS 2020 </vt:lpstr>
      <vt:lpstr>OPS 2020 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Pedagogiikan kehittämiskohteet 2018-2019</dc:title>
  <dc:creator>Bottas, Reijo</dc:creator>
  <cp:lastModifiedBy>Bottas, Reijo</cp:lastModifiedBy>
  <cp:revision>61</cp:revision>
  <dcterms:created xsi:type="dcterms:W3CDTF">2018-08-14T09:54:57Z</dcterms:created>
  <dcterms:modified xsi:type="dcterms:W3CDTF">2018-08-15T12:22:05Z</dcterms:modified>
</cp:coreProperties>
</file>