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27"/>
  </p:notesMasterIdLst>
  <p:sldIdLst>
    <p:sldId id="256" r:id="rId2"/>
    <p:sldId id="258" r:id="rId3"/>
    <p:sldId id="259" r:id="rId4"/>
    <p:sldId id="282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7" r:id="rId18"/>
    <p:sldId id="273" r:id="rId19"/>
    <p:sldId id="275" r:id="rId20"/>
    <p:sldId id="274" r:id="rId21"/>
    <p:sldId id="276" r:id="rId22"/>
    <p:sldId id="278" r:id="rId23"/>
    <p:sldId id="279" r:id="rId24"/>
    <p:sldId id="280" r:id="rId25"/>
    <p:sldId id="281" r:id="rId2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Normaali tyyli 1 - Korost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Vaalea tyyli 3 - Korostus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32" y="17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73633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99785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32623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489734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24974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088243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978128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15945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572675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42277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875146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717274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702183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860408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693886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75804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57923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82984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8049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37427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71589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1869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33932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Historian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Verbien merkitykset tehtävänannoissa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Pohdi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/>
              <a:t>Esimerkki</a:t>
            </a:r>
            <a:r>
              <a:rPr lang="fi-FI" sz="6000" dirty="0"/>
              <a:t>:</a:t>
            </a:r>
            <a:r>
              <a:rPr lang="fi-FI" sz="6000" b="1" dirty="0"/>
              <a:t> </a:t>
            </a:r>
            <a:r>
              <a:rPr lang="fi-FI" sz="6000" i="1" dirty="0"/>
              <a:t>Miten urbanisoituminen muutti elämää Euroopan kaupungeissa? </a:t>
            </a:r>
            <a:r>
              <a:rPr lang="fi-FI" sz="6000" b="1" i="1" dirty="0"/>
              <a:t>Pohdi</a:t>
            </a:r>
            <a:r>
              <a:rPr lang="fi-FI" sz="6000" i="1" dirty="0"/>
              <a:t> asiaa kuvia hyödyntäen.</a:t>
            </a: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lang="fi-FI" sz="6000" b="1"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Tehtävässä käsketään hyödyntämään pohdinnassa kuvia kaupungeista.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Kuvista pitäisi löytää mahdollisimman monta esimerkkiä muutoksesta, mutta vastaus voi laajentua kuvien ulkopuolelle.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777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Hyödynnä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i="1" dirty="0"/>
              <a:t>Hyödynnä</a:t>
            </a:r>
            <a:r>
              <a:rPr lang="fi-FI" sz="6000" dirty="0"/>
              <a:t> on uusi tulokas ylioppilaskokeessa, mutta kehotus on syytä huomioida. Vastauksessa pitää näkyä, että annettua aineistoa on hyödynnetty.</a:t>
            </a: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lang="fi-FI" sz="60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/>
              <a:t>Esimerkki</a:t>
            </a:r>
            <a:r>
              <a:rPr lang="fi-FI" sz="6000" dirty="0"/>
              <a:t>: </a:t>
            </a:r>
            <a:r>
              <a:rPr lang="fi-FI" sz="6000" i="1" dirty="0"/>
              <a:t>1800-luvun loppupuolen Pietaria on kuvattu ”idän Amerikaksi” tai ”yhdeksi maailman suurimmista suomenkielisistä kaupungeista”. Pohdi, mitkä tekijät vaikuttivat Pietarin suomalaisten määrään 1800-luvun lopulta 1920-luvulle. </a:t>
            </a:r>
            <a:r>
              <a:rPr lang="fi-FI" sz="6000" b="1" i="1" dirty="0"/>
              <a:t>Hyödynnä</a:t>
            </a:r>
            <a:r>
              <a:rPr lang="fi-FI" sz="6000" i="1" dirty="0"/>
              <a:t> vastauksessasi taulukkoa.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Tehtävässä taulukko kertoo suomalaisten määrän vähentymisestä Pietarissa. Taulukon lukuja pitää osata kommentoida ja liittää aikakauden tapahtumiin, esimerkiksi venäläistämiskausiin, Suomen itsenäistymiseen ja sisällissotaan.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Tilaston alussa suomalaisten määrä on suurimmillaan. Se, miksi suomalaiset Pietariin hakeutuivat, pitäisi pystyä selittämään ennen laskevien lukujen tulkitsemista.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442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Hyödynnä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i="1" dirty="0"/>
              <a:t>Esimerkki</a:t>
            </a:r>
            <a:r>
              <a:rPr lang="fi-FI" sz="6000" i="1" dirty="0"/>
              <a:t>: Esitä perusteltu selitys sille, miksi asukkaat hylkäsivät Little </a:t>
            </a:r>
            <a:r>
              <a:rPr lang="fi-FI" sz="6000" i="1" dirty="0" err="1"/>
              <a:t>Oxendonin</a:t>
            </a:r>
            <a:r>
              <a:rPr lang="fi-FI" sz="6000" i="1" dirty="0"/>
              <a:t> (kuva). </a:t>
            </a:r>
            <a:r>
              <a:rPr lang="fi-FI" sz="6000" b="1" i="1" dirty="0"/>
              <a:t>Hyödynnä</a:t>
            </a:r>
            <a:r>
              <a:rPr lang="fi-FI" sz="6000" i="1" dirty="0"/>
              <a:t> vastauksessasi tekstikatkelmaa.</a:t>
            </a: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lang="fi-FI" sz="6000" i="1"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Tämä tehtävä voisi olla oma ryhmänään, sillä se edustaa uutta tehtävätyyppiä kokeessa.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Tehtävä mittaa tiedon soveltamista, ja vastauksessa pitää hyödyntää annettua materiaalia. Selityksen pitää osin perustua annettuihin aineistoihin.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064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Analysoi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dirty="0"/>
              <a:t>Analysointi tarkoittaa yleisesti aineiston tai asian purkamista pienempiin paloihin ja niiden pohtimista ja erittelyä. Analyysin avulla haetaan esimerkiksi erilaisia muutoksia tai eritellään toimintatapoja.</a:t>
            </a: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lang="fi-FI" sz="60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/>
              <a:t>Esimerkki</a:t>
            </a:r>
            <a:r>
              <a:rPr lang="fi-FI" sz="6000" dirty="0"/>
              <a:t>:</a:t>
            </a:r>
            <a:r>
              <a:rPr lang="fi-FI" sz="6000" i="1" dirty="0"/>
              <a:t> </a:t>
            </a:r>
            <a:r>
              <a:rPr lang="fi-FI" sz="6000" b="1" i="1" dirty="0"/>
              <a:t>Analysoi</a:t>
            </a:r>
            <a:r>
              <a:rPr lang="fi-FI" sz="6000" i="1" dirty="0"/>
              <a:t> aineistoja käyttäen, mitä muutoksia Suomen ja Saksan suhteissa tapahtui vuoden 1918 aikana.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Aineistot ovat samalta vuodelta, mutta niistä pitäisi löytää tai eritellä muutoksia Suomen ja Saksan välisissä suhteissa. Vastauksessa pitää viitata dokumentteihin ja löytää niistä tukea muutoksille.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Aikarajaus on tiukka, ja siinä on syytä pysyä.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975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Analysoi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/>
              <a:t>Esimerkki</a:t>
            </a:r>
            <a:r>
              <a:rPr lang="fi-FI" sz="6000" dirty="0"/>
              <a:t>: </a:t>
            </a:r>
            <a:r>
              <a:rPr lang="fi-FI" sz="6000" b="1" i="1" dirty="0"/>
              <a:t>Analysoi</a:t>
            </a:r>
            <a:r>
              <a:rPr lang="fi-FI" sz="6000" i="1" dirty="0"/>
              <a:t> kartan pohjalta, miten kaupunkiverkko kartan kuvaamalla alueella kehittyi keskiajalta 1700-alkuun mennessä, ja pohdi kaupunkiverkon kehitykseen vaikuttaneita tekijöitä.</a:t>
            </a: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lang="fi-FI" sz="6000"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Tehtävässä on selkeä aikarajaus. Kartasta pitää löytää kaupunkien perustamiseen liittyvä kehityslinja, jota analysoidaan aikarajauksen raameissa.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Kysymyksen </a:t>
            </a:r>
            <a:r>
              <a:rPr lang="fi-FI" sz="6000" i="1" dirty="0"/>
              <a:t>pohdi</a:t>
            </a:r>
            <a:r>
              <a:rPr lang="fi-FI" sz="6000" dirty="0"/>
              <a:t>-osassa selvitetään syyt, jotka vaikuttivat kaupunkien määrän kasvuun. Tässä on hyvä huomata myös alueellinen kehitys määrällisen kehityksen lisäksi.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737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Erittele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Kun aihetta </a:t>
            </a:r>
            <a:r>
              <a:rPr lang="fi-FI" i="1" dirty="0"/>
              <a:t>eritellään</a:t>
            </a:r>
            <a:r>
              <a:rPr lang="fi-FI" dirty="0"/>
              <a:t>, siitä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nostetaan asioita selkeästi </a:t>
            </a:r>
            <a:r>
              <a:rPr lang="fi-FI" dirty="0"/>
              <a:t>esille </a:t>
            </a:r>
            <a:r>
              <a:rPr lang="fi-FI" b="1" dirty="0"/>
              <a:t>ja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osoitetaan esille nostettujen asioiden toisiin asioihin </a:t>
            </a:r>
            <a:r>
              <a:rPr lang="fi-FI" sz="6000" b="1" dirty="0"/>
              <a:t>tai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luodaan selkeä kehityslinja.</a:t>
            </a:r>
            <a:endParaRPr lang="fi-FI" sz="6000" dirty="0"/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38089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Erittele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Esimerkki</a:t>
            </a:r>
            <a:r>
              <a:rPr lang="fi-FI" dirty="0"/>
              <a:t>: </a:t>
            </a:r>
            <a:r>
              <a:rPr lang="fi-FI" b="1" i="1" dirty="0"/>
              <a:t>Erittele</a:t>
            </a:r>
            <a:r>
              <a:rPr lang="fi-FI" i="1" dirty="0"/>
              <a:t>, miten kreikkalainen kulttuuri vaikutti antiikin Rooman kulttuuriin ja yhteiskuntaan.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Roomalaisesta kulttuurista ja yhteiskunnasta pitäisi osoittaa asioita, jotka ovat tulleet Kreikasta. Lisäksi on osoitettava ja selitettävä näiden asioiden kreikkalaiset juuret.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Vastaukseen pitää saada osia sekä kulttuurista että yhteiskunnasta. 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16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798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Erittele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Esimerkki</a:t>
            </a:r>
            <a:r>
              <a:rPr lang="fi-FI" i="1" dirty="0"/>
              <a:t>: </a:t>
            </a:r>
            <a:r>
              <a:rPr lang="fi-FI" b="1" i="1" dirty="0"/>
              <a:t>Erittele</a:t>
            </a:r>
            <a:r>
              <a:rPr lang="fi-FI" i="1" dirty="0"/>
              <a:t>, miten Saksa toimi ulkopolitiikassaan piirroksen julkaisuajasta lähtien toisen maailmansodan syttymiseen saakka.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Tehtävä vaati nostamaan esiin Saksan ulkopoliittiset toimet ja käymään ne läpi kronologisesti. Tällöin syntyy tehtävässä haluttu selkeä kehityslinja.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Aikarajaus on tarkka eli kuvan piirtämishetkestä syyskuun 1939 alkuun.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17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545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Tulkitse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i="1" dirty="0"/>
              <a:t>Tulkitse</a:t>
            </a:r>
            <a:r>
              <a:rPr lang="fi-FI" sz="6000" dirty="0"/>
              <a:t> ohjaa etsimään aineistosta esimerkiksi olennaiset asiat tai aineistojen keskinäiset ristiriidat.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Tulkinta osoittaa, että vastaaja ymmärtää aineistoa. Löydettyjä tulkintoja pitää usein vielä arvioida.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18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4981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Tulkitse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indent="0"/>
            <a:r>
              <a:rPr lang="fi-FI" sz="6000" b="1" i="1" dirty="0"/>
              <a:t>Esimerkki</a:t>
            </a:r>
            <a:r>
              <a:rPr lang="fi-FI" sz="6000" i="1" dirty="0"/>
              <a:t>: Erittele, mitä syitä kukin tutkija tekstikatkelmissa painottaa nuijasodan synnyssä, ja pohdi, mikä </a:t>
            </a:r>
            <a:r>
              <a:rPr lang="fi-FI" sz="6000" b="1" i="1" dirty="0"/>
              <a:t>tulkinta</a:t>
            </a:r>
            <a:r>
              <a:rPr lang="fi-FI" sz="6000" i="1" dirty="0"/>
              <a:t> tai mitkä </a:t>
            </a:r>
            <a:r>
              <a:rPr lang="fi-FI" sz="6000" b="1" i="1" dirty="0"/>
              <a:t>tulkinnat</a:t>
            </a:r>
            <a:r>
              <a:rPr lang="fi-FI" sz="6000" i="1" dirty="0"/>
              <a:t> vaikuttavat uskottavimmilta.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Tehtävässä pitää ensin tutkia aineistoa ja eritellä sieltä kunkin tutkijan tulkinnat ja huomioitava lähdekritiikki.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Oman arvion perusteella on valittava, mikä tulkinnoista on osuvin. Viimeiseen kysymykseen ei ole olemassa oikeaa vastausta, joten oma pohdinta ja sen perusteleminen on keskiössä.</a:t>
            </a:r>
          </a:p>
          <a:p>
            <a:pPr marL="0" indent="0"/>
            <a:endParaRPr lang="fi-FI" sz="6000" dirty="0"/>
          </a:p>
          <a:p>
            <a:pPr marL="0" indent="0"/>
            <a:r>
              <a:rPr lang="fi-FI" sz="6000" b="1" dirty="0"/>
              <a:t>Esimerkki</a:t>
            </a:r>
            <a:r>
              <a:rPr lang="fi-FI" sz="6000" dirty="0"/>
              <a:t>: </a:t>
            </a:r>
            <a:r>
              <a:rPr lang="fi-FI" sz="6000" b="1" i="1" dirty="0"/>
              <a:t>Tulkitse</a:t>
            </a:r>
            <a:r>
              <a:rPr lang="fi-FI" sz="6000" i="1" dirty="0"/>
              <a:t> piirrosta.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Tämä on yksinkertainen tehtävä, jossa tulkitaan kuvaa. Vastauksessa on kerrottava, mikä on kuvan sanoma ja miten se esitetty.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19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326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Miten tehtävänannon aloitusverbi ohjaa vastaamaan?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Tehtävänanto täytyy lukea huolella. On kiinnitettävä huomiota siihen, mitä kysytään ja miten.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Seuraavilla dioilla on esitelty erilaisia tehtäviin sisältyviä verbejä ja selitetty, miten näitä tehtäviä olisi hyvä lähestyä.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Esimerkit ovat ylioppilaskokeista. Tehtävien aineistot eivät ole mukana.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Arvioi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Arviointi vaatii oman selkeän ja punnitun mielipiteen esittämistä.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Jos tehtävässä on aineisto, sitä täytyy käyttää arvioinnin pohjana. Aineistosta tehdään siis oma tulkinta, minkä jälkeen oma näkemys tuodaan esille.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20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023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Arvioi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/>
            <a:r>
              <a:rPr lang="fi-FI" sz="6000" b="1" dirty="0"/>
              <a:t>Esimerkki</a:t>
            </a:r>
            <a:r>
              <a:rPr lang="fi-FI" sz="6000" dirty="0"/>
              <a:t>: </a:t>
            </a:r>
            <a:r>
              <a:rPr lang="fi-FI" sz="6000" i="1" dirty="0"/>
              <a:t>Tekstikatkelmassa toimittaja, entinen SDP:n kansanedustaja Lasse Lehtinen ottaa kantaa termiin Paasikiven–Kekkosen linja. </a:t>
            </a:r>
            <a:r>
              <a:rPr lang="fi-FI" sz="6000" b="1" i="1" dirty="0"/>
              <a:t>Arvioi</a:t>
            </a:r>
            <a:r>
              <a:rPr lang="fi-FI" sz="6000" i="1" dirty="0"/>
              <a:t> Lehtisen näkemyksen osuvuutta.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Paasikiven–Kekkosen linjasta on Suomessa vakiintunut näkemys. Lehtisen kannanottoa pitää arvioida siihen rinnastaen.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Arvio voi olla Lehtisen näkemystä tukeva tai vastustava.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21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072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Arvioi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indent="0"/>
            <a:r>
              <a:rPr lang="fi-FI" sz="6000" b="1" dirty="0"/>
              <a:t>Esimerkki: </a:t>
            </a:r>
            <a:r>
              <a:rPr lang="fi-FI" sz="6000" b="1" i="1" dirty="0"/>
              <a:t>Arvioi</a:t>
            </a:r>
            <a:r>
              <a:rPr lang="fi-FI" sz="6000" i="1" dirty="0"/>
              <a:t>, miten Yhdysvallat lähivuosina toteuttaa isolaatiopolitiikkaa ja </a:t>
            </a:r>
            <a:r>
              <a:rPr lang="fi-FI" sz="6000" i="1" dirty="0" err="1"/>
              <a:t>interventionismia</a:t>
            </a:r>
            <a:r>
              <a:rPr lang="fi-FI" sz="6000" i="1" dirty="0"/>
              <a:t> ulkopolitiikassaan, ja perustele arviosi.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Tehtävässä on lähtökohtana kaksi toisensa osin poissulkevaa käsitettä, isolaatio ja interventionismi. Tehtävään ei ole olemassa oikeaa vastausta, joten vastauksen arvo korostuu perusteluissa.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Kysymys sallisi aika hurjatkin skenaariot, mutta sellaisia kannattaa välttää.</a:t>
            </a:r>
          </a:p>
          <a:p>
            <a:pPr marL="0" indent="0"/>
            <a:endParaRPr lang="fi-FI" sz="6000" b="1" dirty="0"/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22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425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Vertaile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Vertaillessa täytyy kertoa vertailtavien asioiden yhtäläisyydet ja erot. Lisäksi pitäisi pohtia, mistä nämä johtuvat.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Pelkkä erojen tai yhtäläisyyksien listaaminen ei tee vastauksesta hyvää.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Vertailutehtävät ovat usein aineistotehtäviä.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23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864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Vertaile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/>
            <a:r>
              <a:rPr lang="fi-FI" sz="6000" b="1" dirty="0"/>
              <a:t>Esimerkki</a:t>
            </a:r>
            <a:r>
              <a:rPr lang="fi-FI" sz="6000" dirty="0"/>
              <a:t>: </a:t>
            </a:r>
            <a:r>
              <a:rPr lang="fi-FI" sz="6000" b="1" i="1" dirty="0"/>
              <a:t>Vertaile</a:t>
            </a:r>
            <a:r>
              <a:rPr lang="fi-FI" sz="6000" i="1" dirty="0"/>
              <a:t> tekstikatkelmia ja pohdi, miksi kukin niistä antaa erilaisen kuvan kuningatar Kristiinasta.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Tehtävässä pitää hahmottaa, millaisen kuvan Kristiinasta kukin aineisto antaa, ja ymmärtää syyt kuvausten eroille.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Analyysissa on käytettävä lähdekritiikkiä ja pohdittava esimerkiksi aineistojen muotoa ja tekoaikaa.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24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726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Vertaile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/>
            <a:r>
              <a:rPr lang="fi-FI" sz="6000" b="1" dirty="0"/>
              <a:t>Esimerkki: </a:t>
            </a:r>
            <a:r>
              <a:rPr lang="fi-FI" sz="6000" b="1" i="1" dirty="0"/>
              <a:t>Vertaa</a:t>
            </a:r>
            <a:r>
              <a:rPr lang="fi-FI" sz="6000" i="1" dirty="0"/>
              <a:t> tekstikatkelmien käsitystä Kustaa Vaasan roolista reformaation toteutumisessa Ruotsin valtakunnassa. Pohdi näkemyserojen syitä.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dirty="0"/>
              <a:t>Tämä tehtävä alkaa myös aineistojen tulkinnalla ja niiden keskinäisellä vertailulla.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sz="6000" i="1" dirty="0"/>
              <a:t>Pohdi</a:t>
            </a:r>
            <a:r>
              <a:rPr lang="fi-FI" sz="6000" dirty="0"/>
              <a:t>-osuus ohjaa selkeästi lähdekritiikin käyttöön.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25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365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Valitse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6000" i="1" dirty="0">
                <a:solidFill>
                  <a:srgbClr val="000000"/>
                </a:solidFill>
              </a:rPr>
              <a:t>Valitse</a:t>
            </a:r>
            <a:r>
              <a:rPr lang="fi-FI" sz="6000" dirty="0">
                <a:solidFill>
                  <a:srgbClr val="000000"/>
                </a:solidFill>
              </a:rPr>
              <a:t> käskee tekemään valinnan joko annetuista tai kokelaan itse valitsemista vaihtoehdoista. Jälkimmäisessä tapauksessa tehty valinta kannattaa aina perustella lyhyesti.</a:t>
            </a:r>
          </a:p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endParaRPr lang="fi-FI" dirty="0">
              <a:solidFill>
                <a:srgbClr val="000000"/>
              </a:solidFill>
            </a:endParaRPr>
          </a:p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6000" b="1" dirty="0">
                <a:solidFill>
                  <a:srgbClr val="000000"/>
                </a:solidFill>
              </a:rPr>
              <a:t>Esimerkki:</a:t>
            </a:r>
            <a:r>
              <a:rPr lang="fi-FI" sz="6000" dirty="0">
                <a:solidFill>
                  <a:srgbClr val="000000"/>
                </a:solidFill>
              </a:rPr>
              <a:t> </a:t>
            </a:r>
            <a:r>
              <a:rPr lang="fi-FI" sz="6000" i="1" dirty="0">
                <a:solidFill>
                  <a:srgbClr val="000000"/>
                </a:solidFill>
              </a:rPr>
              <a:t>Menneisyydessä merkittävää tuhoa aiheuttaneina tauteina mainitaan usein rutto, kolera, keltatauti, malaria, tuberkuloosi, influenssa, tuli- ja tuhkarokko ja aids. </a:t>
            </a:r>
            <a:r>
              <a:rPr lang="fi-FI" sz="6000" b="1" i="1" dirty="0">
                <a:solidFill>
                  <a:srgbClr val="000000"/>
                </a:solidFill>
              </a:rPr>
              <a:t>Valitse</a:t>
            </a:r>
            <a:r>
              <a:rPr lang="fi-FI" sz="6000" i="1" dirty="0">
                <a:solidFill>
                  <a:srgbClr val="000000"/>
                </a:solidFill>
              </a:rPr>
              <a:t> kaksi näistä taudeista ja tarkastele niiden vaikutuksia historiassa.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endParaRPr lang="fi-FI" sz="6000" dirty="0">
              <a:solidFill>
                <a:srgbClr val="000000"/>
              </a:solidFill>
            </a:endParaRPr>
          </a:p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6000" dirty="0">
                <a:solidFill>
                  <a:srgbClr val="000000"/>
                </a:solidFill>
              </a:rPr>
              <a:t>Tässä tehtävässä voi valita annetuista vaihtoehdoista vapaasti kaksi tuhoa aiheuttanutta tautia. Valinnasta riippuu, millainen aikaperspektiivi vastaukselle tulee. Päähuomion pitää olla tautien vaikutusten käsittelyssä, ei niiden kuvailussa.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082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Valitse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6000" b="1" dirty="0">
                <a:solidFill>
                  <a:srgbClr val="000000"/>
                </a:solidFill>
              </a:rPr>
              <a:t>Esimerkki</a:t>
            </a:r>
            <a:r>
              <a:rPr lang="fi-FI" sz="6000" dirty="0">
                <a:solidFill>
                  <a:srgbClr val="000000"/>
                </a:solidFill>
              </a:rPr>
              <a:t>: </a:t>
            </a:r>
            <a:r>
              <a:rPr lang="fi-FI" sz="6000" i="1" dirty="0">
                <a:solidFill>
                  <a:srgbClr val="000000"/>
                </a:solidFill>
              </a:rPr>
              <a:t>Historioitsija </a:t>
            </a:r>
            <a:r>
              <a:rPr lang="fi-FI" sz="6000" i="1" dirty="0" err="1">
                <a:solidFill>
                  <a:srgbClr val="000000"/>
                </a:solidFill>
              </a:rPr>
              <a:t>Urs</a:t>
            </a:r>
            <a:r>
              <a:rPr lang="fi-FI" sz="6000" i="1" dirty="0">
                <a:solidFill>
                  <a:srgbClr val="000000"/>
                </a:solidFill>
              </a:rPr>
              <a:t> </a:t>
            </a:r>
            <a:r>
              <a:rPr lang="fi-FI" sz="6000" i="1" dirty="0" err="1">
                <a:solidFill>
                  <a:srgbClr val="000000"/>
                </a:solidFill>
              </a:rPr>
              <a:t>Bitterli</a:t>
            </a:r>
            <a:r>
              <a:rPr lang="fi-FI" sz="6000" i="1" dirty="0">
                <a:solidFill>
                  <a:srgbClr val="000000"/>
                </a:solidFill>
              </a:rPr>
              <a:t> (1935–2021) erotti teollista aikakautta edeltävällä ajalla esiintyneissä eurooppalaisten ja muiden kansojen kohtaamisissa kolme eri tyyppiä: lyhyet satunnaiset kontaktit, konfliktit ja vastavuoroinen pitkäkestoinen kanssakäyminen. Tarkastele, minkälaisia erityyppisiä kohtaamisia esiintyi </a:t>
            </a:r>
            <a:r>
              <a:rPr lang="fi-FI" sz="6000" b="1" i="1" dirty="0">
                <a:solidFill>
                  <a:srgbClr val="000000"/>
                </a:solidFill>
              </a:rPr>
              <a:t>valitsemallasi</a:t>
            </a:r>
            <a:r>
              <a:rPr lang="fi-FI" sz="6000" i="1" dirty="0">
                <a:solidFill>
                  <a:srgbClr val="000000"/>
                </a:solidFill>
              </a:rPr>
              <a:t> Euroopan ulkopuolisella kulttuurialueella ennen 1900-lukua, ja pohdi, mitkä seikat vaikuttivat siihen, minkä tyyppisiksi kohtaamiset muodostuivat.</a:t>
            </a:r>
          </a:p>
          <a:p>
            <a:pPr marL="127000" indent="0">
              <a:spcBef>
                <a:spcPts val="500"/>
              </a:spcBef>
              <a:buClr>
                <a:srgbClr val="000000"/>
              </a:buClr>
              <a:buSzPct val="100000"/>
            </a:pPr>
            <a:endParaRPr lang="fi-FI"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00000"/>
                </a:solidFill>
              </a:rPr>
              <a:t>Vastaaja valitsee itse tarkasteltavan kulttuurialueen</a:t>
            </a:r>
            <a:r>
              <a:rPr lang="fi-FI" sz="6000" dirty="0">
                <a:solidFill>
                  <a:srgbClr val="000000"/>
                </a:solidFill>
              </a:rPr>
              <a:t>. Valinnasta ja sen rajauksesta riippuu, kuinka laaja vastauksesta tulee.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Tehtävässä pitää käsitellä erilaisia kohtaamisia, joita on kolmea tyyppiä. Lisäksi on selitettävä, mitkä tekijät muokkasivat kohtaamisia. Jos valitulla alueella ei esiintynyt jotain tyyppiä, sekin pitäisi mainita.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Aikarajaus on hyvä huomata. Esimerkkejä kohtaamisista olisi hyvä saada eri aikakausilta.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7479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Tarkastele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i="1" dirty="0">
                <a:solidFill>
                  <a:srgbClr val="000000"/>
                </a:solidFill>
              </a:rPr>
              <a:t>Tarkastele</a:t>
            </a:r>
            <a:r>
              <a:rPr lang="fi-FI" sz="6000" dirty="0">
                <a:solidFill>
                  <a:srgbClr val="000000"/>
                </a:solidFill>
              </a:rPr>
              <a:t>-verbiä käytetään usein aineistotehtävissä, mutta sitä esiintyy myös esseetehtävissä.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Jos kyseessä on aineistotehtävä, aineistosta pitäisi tehdä huomioita ja löytää olennainen asia.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Esseetehtävässä oletetaan, että vastaaja tietää keskeiset tarkasteltavat asiat ja esittelee niitä.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Tarkasteluun liittyy usein myös analysointia ja tulkintaa eri näkökulmista.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546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Tarkastele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/>
              <a:t>Esimerkki: </a:t>
            </a:r>
            <a:r>
              <a:rPr lang="fi-FI" sz="6000" b="1" i="1" dirty="0"/>
              <a:t>Tarkastele</a:t>
            </a:r>
            <a:r>
              <a:rPr lang="fi-FI" sz="6000" i="1" dirty="0"/>
              <a:t> tekstikatkelmassa ja videokatkelmassa esitettyjä näkemyksiä niiden historiallisessa kontekstissa ja analysoi, miten isolaatiopolitiikka ja interventionismi katkelmissa ilmenevät.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5500"/>
              <a:buFont typeface="Arial" panose="020B0604020202020204" pitchFamily="34" charset="0"/>
              <a:buChar char="•"/>
            </a:pPr>
            <a:r>
              <a:rPr lang="fi-FI" sz="6000" dirty="0"/>
              <a:t>Kahdesta materiaalista pitää löytää keskeinen sisältö, jonka jälkeen niitä on arvioitava aikakauteen peilaten.</a:t>
            </a: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5500"/>
              <a:buFont typeface="Arial" panose="020B0604020202020204" pitchFamily="34" charset="0"/>
              <a:buChar char="•"/>
            </a:pPr>
            <a:r>
              <a:rPr lang="fi-FI" sz="6000" dirty="0"/>
              <a:t>Tämän jälkeen pitää vielä selvittää, miten kaksi poliittista suuntausta näkyy aineistoissa. Käytännössä aineistoista pitää löytää ko. suuntauksia tukevia kohtia.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0300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Tarkastele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/>
              <a:t>Esimerkki: </a:t>
            </a:r>
            <a:r>
              <a:rPr lang="fi-FI" sz="6000" b="1" i="1" dirty="0"/>
              <a:t>Tarkastele</a:t>
            </a:r>
            <a:r>
              <a:rPr lang="fi-FI" sz="6000" i="1" dirty="0"/>
              <a:t> tiedonvälityksen keskeisimpiä innovaatioita keskiajalta ensimmäiseen maailmansotaan ja pohdi niiden yhteiskunnallista merkitystä.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5500"/>
              <a:buFont typeface="Arial" panose="020B0604020202020204" pitchFamily="34" charset="0"/>
              <a:buChar char="•"/>
            </a:pPr>
            <a:r>
              <a:rPr lang="fi-FI" sz="6000" dirty="0"/>
              <a:t>Tehtävässä pyydetään valitsemaan tarkasteltavat innovaatiot.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5500"/>
              <a:buFont typeface="Arial" panose="020B0604020202020204" pitchFamily="34" charset="0"/>
              <a:buChar char="•"/>
            </a:pPr>
            <a:r>
              <a:rPr lang="fi-FI" sz="6000" dirty="0"/>
              <a:t>Innovaatiot olisi hyvä esitellä aikajärjestyksessä, ja niitä olisi hyvä olla eri vuosisadoilta.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5500"/>
              <a:buFont typeface="Arial" panose="020B0604020202020204" pitchFamily="34" charset="0"/>
              <a:buChar char="•"/>
            </a:pPr>
            <a:r>
              <a:rPr lang="fi-FI" sz="6000" dirty="0"/>
              <a:t>Jokaisen innovaation kohdalla pitää esitellä sen yhteiskunnallinen vaikutus tai merkitys.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344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Pohdi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i="1" dirty="0"/>
              <a:t>Pohdi</a:t>
            </a:r>
            <a:r>
              <a:rPr lang="fi-FI" sz="6000" dirty="0"/>
              <a:t> antaa vastaajalle vapauksia mutta velvoittaa myös tekemään vertailuja tai punnitsemaan vaihtoehtoja.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Se voi myös vaatia eri näkökulmien esille tuomista.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6000" dirty="0"/>
              <a:t>Tekstin saa helpommin pohtivaksi, jos käyttää tiettyjä </a:t>
            </a:r>
            <a:r>
              <a:rPr lang="fi-FI" sz="6000"/>
              <a:t>pohtimista osoittavia </a:t>
            </a:r>
            <a:r>
              <a:rPr lang="fi-FI" sz="6000" dirty="0"/>
              <a:t>sanoja, kuten </a:t>
            </a:r>
            <a:r>
              <a:rPr lang="fi-FI" sz="6000" i="1" dirty="0"/>
              <a:t>toisaalta</a:t>
            </a:r>
            <a:r>
              <a:rPr lang="fi-FI" sz="6000" dirty="0"/>
              <a:t>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774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Pohdi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6000" b="1" dirty="0"/>
              <a:t>Esimerkki</a:t>
            </a:r>
            <a:r>
              <a:rPr lang="fi-FI" sz="6000" dirty="0"/>
              <a:t>:</a:t>
            </a:r>
            <a:r>
              <a:rPr lang="fi-FI" sz="6000" b="1" dirty="0"/>
              <a:t> </a:t>
            </a:r>
            <a:r>
              <a:rPr lang="fi-FI" sz="6000" b="1" i="1" dirty="0"/>
              <a:t>Pohdi</a:t>
            </a:r>
            <a:r>
              <a:rPr lang="fi-FI" sz="6000" i="1" dirty="0"/>
              <a:t> tekstikatkelmien pohjalta, mitkä seikat selittävät kylmän sodan vaihtumista epävakaaksi niin kutsutuksi kuumaksi rauhaksi.</a:t>
            </a:r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5500"/>
              <a:buFont typeface="Arial" panose="020B0604020202020204" pitchFamily="34" charset="0"/>
              <a:buChar char="•"/>
            </a:pPr>
            <a:r>
              <a:rPr lang="fi-FI" sz="6000" dirty="0"/>
              <a:t>Tehtävässä on useampia dokumentteja, joita pitää hyödyntää vastauksessa. Dokumentteja voi vertailla, ja niistä voi nostaa esille eri näkökulmia.</a:t>
            </a: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5500"/>
              <a:buFont typeface="Arial" panose="020B0604020202020204" pitchFamily="34" charset="0"/>
              <a:buChar char="•"/>
            </a:pPr>
            <a:r>
              <a:rPr lang="fi-FI" sz="6000" dirty="0"/>
              <a:t>Keskeistä on löytää ja pohtia niitä tekijöitä, jotka muuttivat tilanteen kuumaksi rauhaksi.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360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1597</Words>
  <Application>Microsoft Office PowerPoint</Application>
  <PresentationFormat>Mukautettu</PresentationFormat>
  <Paragraphs>162</Paragraphs>
  <Slides>25</Slides>
  <Notes>25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Office-teema</vt:lpstr>
      <vt:lpstr>Historian koe ja siinä menestyminen  Verbien merkitykset tehtävänannoissa</vt:lpstr>
      <vt:lpstr>Miten tehtävänannon aloitusverbi ohjaa vastaamaan?</vt:lpstr>
      <vt:lpstr>Valitse</vt:lpstr>
      <vt:lpstr>Valitse</vt:lpstr>
      <vt:lpstr>Tarkastele</vt:lpstr>
      <vt:lpstr>Tarkastele</vt:lpstr>
      <vt:lpstr>Tarkastele</vt:lpstr>
      <vt:lpstr>Pohdi</vt:lpstr>
      <vt:lpstr>Pohdi</vt:lpstr>
      <vt:lpstr>Pohdi</vt:lpstr>
      <vt:lpstr>Hyödynnä</vt:lpstr>
      <vt:lpstr>Hyödynnä</vt:lpstr>
      <vt:lpstr>Analysoi</vt:lpstr>
      <vt:lpstr>Analysoi</vt:lpstr>
      <vt:lpstr>Erittele</vt:lpstr>
      <vt:lpstr>Erittele</vt:lpstr>
      <vt:lpstr>Erittele</vt:lpstr>
      <vt:lpstr>Tulkitse</vt:lpstr>
      <vt:lpstr>Tulkitse</vt:lpstr>
      <vt:lpstr>Arvioi</vt:lpstr>
      <vt:lpstr>Arvioi</vt:lpstr>
      <vt:lpstr>Arvioi</vt:lpstr>
      <vt:lpstr>Vertaile</vt:lpstr>
      <vt:lpstr>Vertaile</vt:lpstr>
      <vt:lpstr>Vertaile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Historia Kertaus Verbien merkitykset tehtävänannoissa</dc:title>
  <dc:creator>Mika Kortelainen</dc:creator>
  <cp:lastModifiedBy>Mika Kortelainen</cp:lastModifiedBy>
  <cp:revision>22</cp:revision>
  <dcterms:modified xsi:type="dcterms:W3CDTF">2023-06-09T09:27:50Z</dcterms:modified>
</cp:coreProperties>
</file>