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BE6BAD-E697-0EF9-97F0-67184267E132}" v="57" dt="2022-09-13T08:51:01.656"/>
    <p1510:client id="{EB83C39B-6FA2-5F2C-0CF8-CB5453FCE22B}" v="2344" dt="2022-09-12T13:04:51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7.8.2025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7.8.2025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7.8.2025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tunimi.sukunimi@edu.lempaala.f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fi-FI" dirty="0">
                <a:cs typeface="Calibri Light"/>
              </a:rPr>
              <a:t>Oppilaan Wilma-tunnuksen tekeminen avainkoodilla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B60C74-57E4-0D12-F541-29C884E98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7951"/>
          </a:xfrm>
        </p:spPr>
        <p:txBody>
          <a:bodyPr>
            <a:normAutofit fontScale="90000"/>
          </a:bodyPr>
          <a:lstStyle/>
          <a:p>
            <a:r>
              <a:rPr lang="fi-FI" dirty="0">
                <a:cs typeface="Calibri Light"/>
              </a:rPr>
              <a:t>Kirjoita avainkoodisi, siinä on kirjaimia ja numeroita neljässä ryhmässä, </a:t>
            </a:r>
            <a:br>
              <a:rPr lang="fi-FI" dirty="0">
                <a:cs typeface="Calibri Light"/>
              </a:rPr>
            </a:br>
            <a:r>
              <a:rPr lang="fi-FI" dirty="0">
                <a:cs typeface="Calibri Light"/>
              </a:rPr>
              <a:t>esim. ABCDE-12345-ABC12-123AB</a:t>
            </a:r>
            <a:br>
              <a:rPr lang="fi-FI" dirty="0">
                <a:cs typeface="Calibri Light"/>
              </a:rPr>
            </a:br>
            <a:r>
              <a:rPr lang="fi-FI" dirty="0">
                <a:cs typeface="Calibri Light"/>
              </a:rPr>
              <a:t>Sitten klikkaa Lisää, ja Seuraava.</a:t>
            </a:r>
            <a:endParaRPr lang="fi-FI" dirty="0"/>
          </a:p>
        </p:txBody>
      </p: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A2C69C4-9EBD-72D3-06E0-E9E55C348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35" t="27749" r="5891" b="11091"/>
          <a:stretch/>
        </p:blipFill>
        <p:spPr>
          <a:xfrm>
            <a:off x="706388" y="2615347"/>
            <a:ext cx="7003467" cy="2661316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96BB2C2-5D06-114E-8EA4-8F67F43A993B}"/>
              </a:ext>
            </a:extLst>
          </p:cNvPr>
          <p:cNvSpPr txBox="1"/>
          <p:nvPr/>
        </p:nvSpPr>
        <p:spPr>
          <a:xfrm>
            <a:off x="375047" y="5268515"/>
            <a:ext cx="447674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dirty="0">
                <a:cs typeface="Calibri" panose="020F0502020204030204"/>
              </a:rPr>
              <a:t>Kursori hyppää itsestään ruudusta toiseen kun merkit on kirjoitettu, voit vain jatkaa kirjoittamista.</a:t>
            </a:r>
          </a:p>
        </p:txBody>
      </p:sp>
      <p:sp>
        <p:nvSpPr>
          <p:cNvPr id="7" name="Nuoli: Kaareva ylös 6">
            <a:extLst>
              <a:ext uri="{FF2B5EF4-FFF2-40B4-BE49-F238E27FC236}">
                <a16:creationId xmlns:a16="http://schemas.microsoft.com/office/drawing/2014/main" id="{FB918CDD-9E5C-9FB1-6681-DB6F2EC9A4A0}"/>
              </a:ext>
            </a:extLst>
          </p:cNvPr>
          <p:cNvSpPr/>
          <p:nvPr/>
        </p:nvSpPr>
        <p:spPr>
          <a:xfrm>
            <a:off x="1332642" y="4396738"/>
            <a:ext cx="488157" cy="23812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9" name="Nuoli: Kaareva ylös 8">
            <a:extLst>
              <a:ext uri="{FF2B5EF4-FFF2-40B4-BE49-F238E27FC236}">
                <a16:creationId xmlns:a16="http://schemas.microsoft.com/office/drawing/2014/main" id="{07983132-186E-8A6D-D9CA-CB50E4BEF480}"/>
              </a:ext>
            </a:extLst>
          </p:cNvPr>
          <p:cNvSpPr/>
          <p:nvPr/>
        </p:nvSpPr>
        <p:spPr>
          <a:xfrm>
            <a:off x="1963673" y="4396737"/>
            <a:ext cx="488157" cy="23812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0" name="Nuoli: Kaareva ylös 9">
            <a:extLst>
              <a:ext uri="{FF2B5EF4-FFF2-40B4-BE49-F238E27FC236}">
                <a16:creationId xmlns:a16="http://schemas.microsoft.com/office/drawing/2014/main" id="{24DD7E9D-37BF-562D-0CA6-9EBE120F01C1}"/>
              </a:ext>
            </a:extLst>
          </p:cNvPr>
          <p:cNvSpPr/>
          <p:nvPr/>
        </p:nvSpPr>
        <p:spPr>
          <a:xfrm>
            <a:off x="2618517" y="4396737"/>
            <a:ext cx="488157" cy="23812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1" name="Nuoli: Ylös 10">
            <a:extLst>
              <a:ext uri="{FF2B5EF4-FFF2-40B4-BE49-F238E27FC236}">
                <a16:creationId xmlns:a16="http://schemas.microsoft.com/office/drawing/2014/main" id="{C621D68F-3ED9-D9E0-DCDB-53E5C53CAAE0}"/>
              </a:ext>
            </a:extLst>
          </p:cNvPr>
          <p:cNvSpPr/>
          <p:nvPr/>
        </p:nvSpPr>
        <p:spPr>
          <a:xfrm>
            <a:off x="5869322" y="5054310"/>
            <a:ext cx="297656" cy="6429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Nuoli: Ylös 11">
            <a:extLst>
              <a:ext uri="{FF2B5EF4-FFF2-40B4-BE49-F238E27FC236}">
                <a16:creationId xmlns:a16="http://schemas.microsoft.com/office/drawing/2014/main" id="{0A42DA7B-E9E6-9369-5A18-B6B8D8846DF8}"/>
              </a:ext>
            </a:extLst>
          </p:cNvPr>
          <p:cNvSpPr/>
          <p:nvPr/>
        </p:nvSpPr>
        <p:spPr>
          <a:xfrm rot="16200000">
            <a:off x="7806131" y="4577527"/>
            <a:ext cx="297656" cy="6429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8670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C80E61-C086-96D1-87A3-B5C975871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cs typeface="Calibri Light"/>
              </a:rPr>
              <a:t>Seuraavaksi tarvitset henkilötunnuksesi. Siinä on syntymäaikasi ja loppuosa, esim. 010203A123</a:t>
            </a:r>
            <a:endParaRPr lang="fi-FI" dirty="0"/>
          </a:p>
        </p:txBody>
      </p: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F6744D3-B206-5E12-5911-59ED2E4ED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27" t="9041" r="10940" b="40822"/>
          <a:stretch/>
        </p:blipFill>
        <p:spPr>
          <a:xfrm>
            <a:off x="836460" y="2004218"/>
            <a:ext cx="8541174" cy="3074604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446F4315-BC53-D1E8-4DAD-B183154CD9BB}"/>
              </a:ext>
            </a:extLst>
          </p:cNvPr>
          <p:cNvSpPr txBox="1"/>
          <p:nvPr/>
        </p:nvSpPr>
        <p:spPr>
          <a:xfrm>
            <a:off x="5738812" y="5405436"/>
            <a:ext cx="569714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4000" dirty="0">
                <a:cs typeface="Calibri"/>
              </a:rPr>
              <a:t>Lopuksi klikkaa Seuraava</a:t>
            </a:r>
            <a:endParaRPr lang="fi-FI" sz="4000" dirty="0"/>
          </a:p>
        </p:txBody>
      </p:sp>
      <p:sp>
        <p:nvSpPr>
          <p:cNvPr id="6" name="Nuoli: Vasen 5">
            <a:extLst>
              <a:ext uri="{FF2B5EF4-FFF2-40B4-BE49-F238E27FC236}">
                <a16:creationId xmlns:a16="http://schemas.microsoft.com/office/drawing/2014/main" id="{FDCEC3F9-0803-86CF-1735-377C335A22F5}"/>
              </a:ext>
            </a:extLst>
          </p:cNvPr>
          <p:cNvSpPr/>
          <p:nvPr/>
        </p:nvSpPr>
        <p:spPr>
          <a:xfrm>
            <a:off x="8500015" y="3793903"/>
            <a:ext cx="1607343" cy="488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041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06F5A6-D533-5F88-0A67-5A20CA3A3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Nyt tarvitset keksimääsi salasanaa. Kirjoita se molempiin ruutuihin tarkasti samalla tavalla.</a:t>
            </a:r>
            <a:endParaRPr lang="fi-FI" dirty="0"/>
          </a:p>
        </p:txBody>
      </p: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E2EA592-EC69-041A-7690-BDEA8DB01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0" t="9863" r="2619" b="6575"/>
          <a:stretch/>
        </p:blipFill>
        <p:spPr>
          <a:xfrm>
            <a:off x="789199" y="1932781"/>
            <a:ext cx="8863211" cy="4314709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667537E-21A5-EEA2-D583-53BCFDBA06A0}"/>
              </a:ext>
            </a:extLst>
          </p:cNvPr>
          <p:cNvSpPr txBox="1"/>
          <p:nvPr/>
        </p:nvSpPr>
        <p:spPr>
          <a:xfrm>
            <a:off x="6810375" y="5369717"/>
            <a:ext cx="569714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4000" dirty="0">
                <a:cs typeface="Calibri"/>
              </a:rPr>
              <a:t>Lopuksi klikkaa Seuraava</a:t>
            </a:r>
            <a:endParaRPr lang="fi-FI" sz="4000" dirty="0"/>
          </a:p>
        </p:txBody>
      </p:sp>
      <p:sp>
        <p:nvSpPr>
          <p:cNvPr id="7" name="Nuoli: Vasen 6">
            <a:extLst>
              <a:ext uri="{FF2B5EF4-FFF2-40B4-BE49-F238E27FC236}">
                <a16:creationId xmlns:a16="http://schemas.microsoft.com/office/drawing/2014/main" id="{84AB204D-9D50-2331-3733-15CF5EC88217}"/>
              </a:ext>
            </a:extLst>
          </p:cNvPr>
          <p:cNvSpPr/>
          <p:nvPr/>
        </p:nvSpPr>
        <p:spPr>
          <a:xfrm>
            <a:off x="9321546" y="4948808"/>
            <a:ext cx="1547811" cy="416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4521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C0EDD0-B3DF-4041-53CF-F65A215F8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Lopuksi klikkaa Luo tunnus</a:t>
            </a:r>
            <a:endParaRPr lang="fi-FI" dirty="0"/>
          </a:p>
        </p:txBody>
      </p: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4D0A8E0-37B2-E16B-CAB0-58BEA8575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17" t="9863" r="5085" b="11507"/>
          <a:stretch/>
        </p:blipFill>
        <p:spPr>
          <a:xfrm>
            <a:off x="836824" y="1956594"/>
            <a:ext cx="8065083" cy="4028685"/>
          </a:xfrm>
        </p:spPr>
      </p:pic>
      <p:sp>
        <p:nvSpPr>
          <p:cNvPr id="5" name="Nuoli: Vasen 4">
            <a:extLst>
              <a:ext uri="{FF2B5EF4-FFF2-40B4-BE49-F238E27FC236}">
                <a16:creationId xmlns:a16="http://schemas.microsoft.com/office/drawing/2014/main" id="{046C69A4-4BC5-D6D1-38F0-4C805323830C}"/>
              </a:ext>
            </a:extLst>
          </p:cNvPr>
          <p:cNvSpPr/>
          <p:nvPr/>
        </p:nvSpPr>
        <p:spPr>
          <a:xfrm>
            <a:off x="8773858" y="5353621"/>
            <a:ext cx="964406" cy="452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F417ECE7-24AD-4A8B-5DE9-1257D22E3D02}"/>
              </a:ext>
            </a:extLst>
          </p:cNvPr>
          <p:cNvSpPr/>
          <p:nvPr/>
        </p:nvSpPr>
        <p:spPr>
          <a:xfrm>
            <a:off x="1305636" y="4939352"/>
            <a:ext cx="1046327" cy="147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6290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8FC276-5807-8A7A-A7B5-4ECFC246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Nyt voit kirjautua Wilmaan omalla tunnuksellasi ja salasanallasi.</a:t>
            </a:r>
            <a:endParaRPr lang="fi-FI" dirty="0"/>
          </a:p>
        </p:txBody>
      </p: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EF499C4-6200-9A40-43D4-93ED2DC4C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3" t="12877" r="1849" b="7945"/>
          <a:stretch/>
        </p:blipFill>
        <p:spPr>
          <a:xfrm>
            <a:off x="501738" y="1766094"/>
            <a:ext cx="7497337" cy="3445308"/>
          </a:xfrm>
        </p:spPr>
      </p:pic>
      <p:sp>
        <p:nvSpPr>
          <p:cNvPr id="5" name="Nuoli: Vasen 4">
            <a:extLst>
              <a:ext uri="{FF2B5EF4-FFF2-40B4-BE49-F238E27FC236}">
                <a16:creationId xmlns:a16="http://schemas.microsoft.com/office/drawing/2014/main" id="{871FF3C3-3BDE-904B-B9BE-06A9F4535CFB}"/>
              </a:ext>
            </a:extLst>
          </p:cNvPr>
          <p:cNvSpPr/>
          <p:nvPr/>
        </p:nvSpPr>
        <p:spPr>
          <a:xfrm rot="-660000">
            <a:off x="7571327" y="2400871"/>
            <a:ext cx="1226343" cy="3095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Nuoli: Vasen 7">
            <a:extLst>
              <a:ext uri="{FF2B5EF4-FFF2-40B4-BE49-F238E27FC236}">
                <a16:creationId xmlns:a16="http://schemas.microsoft.com/office/drawing/2014/main" id="{EE305AA2-160C-5F34-114B-CAD300398EEE}"/>
              </a:ext>
            </a:extLst>
          </p:cNvPr>
          <p:cNvSpPr/>
          <p:nvPr/>
        </p:nvSpPr>
        <p:spPr>
          <a:xfrm rot="540000">
            <a:off x="7571327" y="3019996"/>
            <a:ext cx="1226343" cy="3095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E269341-A33C-3BC6-D375-843DB56213D2}"/>
              </a:ext>
            </a:extLst>
          </p:cNvPr>
          <p:cNvSpPr txBox="1"/>
          <p:nvPr/>
        </p:nvSpPr>
        <p:spPr>
          <a:xfrm>
            <a:off x="8834438" y="2035968"/>
            <a:ext cx="311348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600" dirty="0">
                <a:cs typeface="Calibri"/>
              </a:rPr>
              <a:t>etunimi.sukunimi@edu.lempaala.fi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71590BE-A607-E9C7-C1D4-E4F077545CD1}"/>
              </a:ext>
            </a:extLst>
          </p:cNvPr>
          <p:cNvSpPr txBox="1"/>
          <p:nvPr/>
        </p:nvSpPr>
        <p:spPr>
          <a:xfrm>
            <a:off x="8947547" y="3339703"/>
            <a:ext cx="27860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Calibri"/>
              </a:rPr>
              <a:t>keksimäsi salasana</a:t>
            </a:r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AD0835C-AE9B-0620-FC1C-FB742F208CF0}"/>
              </a:ext>
            </a:extLst>
          </p:cNvPr>
          <p:cNvSpPr txBox="1"/>
          <p:nvPr/>
        </p:nvSpPr>
        <p:spPr>
          <a:xfrm>
            <a:off x="7441405" y="5869781"/>
            <a:ext cx="316110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Calibri"/>
              </a:rPr>
              <a:t>Voit kotona ladata Wilman myös sovelluksena kännykkääsi.</a:t>
            </a:r>
            <a:endParaRPr lang="fi-FI" dirty="0"/>
          </a:p>
        </p:txBody>
      </p:sp>
      <p:pic>
        <p:nvPicPr>
          <p:cNvPr id="12" name="Kuva 12">
            <a:extLst>
              <a:ext uri="{FF2B5EF4-FFF2-40B4-BE49-F238E27FC236}">
                <a16:creationId xmlns:a16="http://schemas.microsoft.com/office/drawing/2014/main" id="{136E3475-D34A-5C25-47FB-220CC8B4F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484" y="4133850"/>
            <a:ext cx="1185906" cy="23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6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A74B3B5-552E-A416-5C30-8AE4F790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sz="3700">
                <a:solidFill>
                  <a:srgbClr val="FFFFFF"/>
                </a:solidFill>
                <a:cs typeface="Calibri Light"/>
              </a:rPr>
              <a:t>Wilmassa käyttäytyminen</a:t>
            </a:r>
            <a:endParaRPr lang="fi-FI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068030-17A8-445D-80D9-D7D50F88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>
                <a:cs typeface="Calibri"/>
              </a:rPr>
              <a:t>Wilmasta löydät mm. </a:t>
            </a:r>
          </a:p>
          <a:p>
            <a:pPr lvl="1"/>
            <a:r>
              <a:rPr lang="fi-FI">
                <a:cs typeface="Calibri"/>
              </a:rPr>
              <a:t>Lukujärjestyksesi</a:t>
            </a:r>
          </a:p>
          <a:p>
            <a:pPr lvl="1"/>
            <a:r>
              <a:rPr lang="fi-FI">
                <a:cs typeface="Calibri"/>
              </a:rPr>
              <a:t>Tulevat kokeesi</a:t>
            </a:r>
          </a:p>
          <a:p>
            <a:pPr lvl="1"/>
            <a:r>
              <a:rPr lang="fi-FI" dirty="0">
                <a:cs typeface="Calibri"/>
              </a:rPr>
              <a:t>Menneiden kokeidesi arvosanat</a:t>
            </a:r>
          </a:p>
          <a:p>
            <a:pPr lvl="1"/>
            <a:r>
              <a:rPr lang="fi-FI">
                <a:cs typeface="Calibri"/>
              </a:rPr>
              <a:t>Tuntimerkintäsi</a:t>
            </a:r>
          </a:p>
        </p:txBody>
      </p:sp>
    </p:spTree>
    <p:extLst>
      <p:ext uri="{BB962C8B-B14F-4D97-AF65-F5344CB8AC3E}">
        <p14:creationId xmlns:p14="http://schemas.microsoft.com/office/powerpoint/2010/main" val="20808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198281F-633E-3CF2-5468-8D03F8AF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Wilmassa voit lähettää viestejä opettajalle tai saada häneltä viestejä</a:t>
            </a:r>
            <a:endParaRPr lang="fi-FI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F1DC70-5704-201E-9AD5-31CCCB6B9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4249"/>
            <a:ext cx="10503694" cy="39227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cs typeface="Calibri"/>
              </a:rPr>
              <a:t>Ope saa paljon työviestejä Wilmassa ja sähköpostissa.</a:t>
            </a:r>
          </a:p>
          <a:p>
            <a:r>
              <a:rPr lang="fi-FI" dirty="0">
                <a:cs typeface="Calibri"/>
              </a:rPr>
              <a:t>Kirjoita viestejä vain tärkeistä asioista, ei turhaa moikkailua. </a:t>
            </a:r>
          </a:p>
          <a:p>
            <a:r>
              <a:rPr lang="fi-FI" dirty="0">
                <a:cs typeface="Calibri"/>
              </a:rPr>
              <a:t>Kirjoita viesti vain, jos asia ei voi odottaa seuraavaan koulupäivään.</a:t>
            </a:r>
          </a:p>
          <a:p>
            <a:r>
              <a:rPr lang="fi-FI" dirty="0">
                <a:ea typeface="+mn-lt"/>
                <a:cs typeface="+mn-lt"/>
              </a:rPr>
              <a:t>Älä odota open vastaava illalla seuraavaa päivää koskevaan viestiin.</a:t>
            </a:r>
          </a:p>
          <a:p>
            <a:r>
              <a:rPr lang="fi-FI" dirty="0">
                <a:ea typeface="+mn-lt"/>
                <a:cs typeface="+mn-lt"/>
              </a:rPr>
              <a:t>Kuuntelethan läksyt ja ohjeet koulussa, älä kysy niitä uudelleen Wilmassa myöhemmin.</a:t>
            </a:r>
          </a:p>
        </p:txBody>
      </p:sp>
    </p:spTree>
    <p:extLst>
      <p:ext uri="{BB962C8B-B14F-4D97-AF65-F5344CB8AC3E}">
        <p14:creationId xmlns:p14="http://schemas.microsoft.com/office/powerpoint/2010/main" val="2613250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D8AC2F-39A3-7183-A2F9-CFCFB055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fi-FI" sz="3700">
                <a:solidFill>
                  <a:srgbClr val="FFFFFF"/>
                </a:solidFill>
                <a:ea typeface="+mj-lt"/>
                <a:cs typeface="+mj-lt"/>
              </a:rPr>
              <a:t>Ohjeita viestien kirjoittamiseen:</a:t>
            </a:r>
            <a:endParaRPr lang="fi-FI" sz="3700">
              <a:solidFill>
                <a:srgbClr val="FFFFFF"/>
              </a:solidFill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97341C-ABF9-775B-9129-D667651B2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1700" dirty="0">
                <a:ea typeface="+mn-lt"/>
                <a:cs typeface="+mn-lt"/>
              </a:rPr>
              <a:t>Kirjoita otsikkoon lyhyesti viestin tärkein asia, </a:t>
            </a:r>
            <a:endParaRPr lang="en-US" sz="1700">
              <a:ea typeface="+mn-lt"/>
              <a:cs typeface="+mn-lt"/>
            </a:endParaRPr>
          </a:p>
          <a:p>
            <a:pPr lvl="1"/>
            <a:r>
              <a:rPr lang="fi-FI" sz="1700" dirty="0">
                <a:ea typeface="+mn-lt"/>
                <a:cs typeface="+mn-lt"/>
              </a:rPr>
              <a:t>esim. </a:t>
            </a:r>
            <a:r>
              <a:rPr lang="fi-FI" sz="1700" dirty="0">
                <a:solidFill>
                  <a:schemeClr val="accent1"/>
                </a:solidFill>
                <a:ea typeface="+mn-lt"/>
                <a:cs typeface="+mn-lt"/>
              </a:rPr>
              <a:t>unohtuneet luistimet</a:t>
            </a:r>
            <a:endParaRPr lang="en-US" sz="1700" dirty="0">
              <a:solidFill>
                <a:schemeClr val="accent1"/>
              </a:solidFill>
              <a:ea typeface="+mn-lt"/>
              <a:cs typeface="+mn-lt"/>
            </a:endParaRPr>
          </a:p>
          <a:p>
            <a:r>
              <a:rPr lang="fi-FI" sz="1700" dirty="0">
                <a:ea typeface="+mn-lt"/>
                <a:cs typeface="+mn-lt"/>
              </a:rPr>
              <a:t>Ole asiallinen, muista oikeinkirjoitus ja allekirjoita viestisi etunimelläsi:</a:t>
            </a:r>
          </a:p>
          <a:p>
            <a:endParaRPr lang="fi-FI" sz="1700">
              <a:cs typeface="Calibri" panose="020F0502020204030204"/>
            </a:endParaRPr>
          </a:p>
          <a:p>
            <a:pPr marL="0" indent="0">
              <a:buNone/>
            </a:pPr>
            <a:r>
              <a:rPr lang="fi-FI" sz="1700" i="1" dirty="0">
                <a:solidFill>
                  <a:schemeClr val="accent1"/>
                </a:solidFill>
                <a:cs typeface="Calibri" panose="020F0502020204030204"/>
              </a:rPr>
              <a:t>Moi ope, </a:t>
            </a:r>
          </a:p>
          <a:p>
            <a:pPr marL="0" indent="0">
              <a:buNone/>
            </a:pPr>
            <a:r>
              <a:rPr lang="fi-FI" sz="1700" i="1" dirty="0">
                <a:solidFill>
                  <a:schemeClr val="accent1"/>
                </a:solidFill>
                <a:cs typeface="Calibri" panose="020F0502020204030204"/>
              </a:rPr>
              <a:t>Unohdin luistimeni </a:t>
            </a:r>
            <a:r>
              <a:rPr lang="fi-FI" sz="1700" i="1" dirty="0" err="1">
                <a:solidFill>
                  <a:schemeClr val="accent1"/>
                </a:solidFill>
                <a:cs typeface="Calibri" panose="020F0502020204030204"/>
              </a:rPr>
              <a:t>pukkariin</a:t>
            </a:r>
            <a:r>
              <a:rPr lang="fi-FI" sz="1700" i="1" dirty="0">
                <a:solidFill>
                  <a:schemeClr val="accent1"/>
                </a:solidFill>
                <a:cs typeface="Calibri" panose="020F0502020204030204"/>
              </a:rPr>
              <a:t> eilen. Olen nyt kipeänä, enkä pääse etsimään niitä. Voisitko katsoa jos näkisit niitä? Ne ovat valkoiset ja niissä on pinkit teräsuojat. Molemmissa on nimikirjaimet VL.</a:t>
            </a:r>
          </a:p>
          <a:p>
            <a:pPr marL="0" indent="0">
              <a:buNone/>
            </a:pPr>
            <a:r>
              <a:rPr lang="fi-FI" sz="1700" i="1" dirty="0">
                <a:solidFill>
                  <a:schemeClr val="accent1"/>
                </a:solidFill>
                <a:cs typeface="Calibri" panose="020F0502020204030204"/>
              </a:rPr>
              <a:t>Veera</a:t>
            </a:r>
          </a:p>
        </p:txBody>
      </p:sp>
    </p:spTree>
    <p:extLst>
      <p:ext uri="{BB962C8B-B14F-4D97-AF65-F5344CB8AC3E}">
        <p14:creationId xmlns:p14="http://schemas.microsoft.com/office/powerpoint/2010/main" val="4107857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90FD5D-F907-8B60-2B41-35CD2D87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cs typeface="Calibri Light"/>
              </a:rPr>
              <a:t>Poissaolot</a:t>
            </a:r>
            <a:endParaRPr lang="fi-FI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69E3E8-9B7D-0DFF-6AB3-15E9F04D9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Kaikenlaiset poissaolot ja myöhästymiset hoitaa Wilmassa edelleen huoltajasi. </a:t>
            </a:r>
            <a:r>
              <a:rPr lang="fi-FI" b="1" dirty="0">
                <a:cs typeface="Calibri"/>
              </a:rPr>
              <a:t>Sinä et voi laittaa niistä ilmoituksia etkä viestejä</a:t>
            </a:r>
            <a:r>
              <a:rPr lang="fi-FI" dirty="0">
                <a:cs typeface="Calibri"/>
              </a:rPr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190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5C92600-7C5A-BA74-DAAC-AB11E9F7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cs typeface="Calibri Light"/>
              </a:rPr>
              <a:t>Ennen tunnusten tekoa tarvitaan:</a:t>
            </a:r>
            <a:endParaRPr lang="fi-FI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3A9BF5-F85C-7FE7-F767-E5435AE38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Avainkoodit, opettaja saa ne koulusihteeriltä.</a:t>
            </a:r>
          </a:p>
          <a:p>
            <a:r>
              <a:rPr lang="fi-FI" dirty="0">
                <a:cs typeface="Calibri"/>
              </a:rPr>
              <a:t>Oppilaan henkilötunnus. Hyvä antaa vaikka läksyksi opetella se ulkoa. Ope voi kirjoittaa lapulle niille, joille muistaminen on haastavaa.</a:t>
            </a:r>
          </a:p>
          <a:p>
            <a:r>
              <a:rPr lang="fi-FI" dirty="0">
                <a:cs typeface="Calibri"/>
              </a:rPr>
              <a:t>Lopussa tarvitaan salasana, siihen ohjeita seuraavalla dialla.</a:t>
            </a:r>
          </a:p>
        </p:txBody>
      </p:sp>
    </p:spTree>
    <p:extLst>
      <p:ext uri="{BB962C8B-B14F-4D97-AF65-F5344CB8AC3E}">
        <p14:creationId xmlns:p14="http://schemas.microsoft.com/office/powerpoint/2010/main" val="2791075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5CEC406-D555-0B61-E578-3F8F0618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cs typeface="Calibri Light"/>
              </a:rPr>
              <a:t>Mieti valmiiksi salasana: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12FB8D-9C83-9812-60D8-089D9635D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293" y="1575594"/>
            <a:ext cx="9765507" cy="46013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Vähintään kahdeksan merkkiä.</a:t>
            </a:r>
          </a:p>
          <a:p>
            <a:r>
              <a:rPr lang="fi-FI" dirty="0">
                <a:cs typeface="Calibri"/>
              </a:rPr>
              <a:t>Ainakin kolmea seuraavista:</a:t>
            </a:r>
          </a:p>
          <a:p>
            <a:pPr lvl="2"/>
            <a:r>
              <a:rPr lang="fi-FI" i="1" dirty="0">
                <a:ea typeface="+mn-lt"/>
                <a:cs typeface="+mn-lt"/>
              </a:rPr>
              <a:t>isoja kirjaimia ABCDE...</a:t>
            </a:r>
            <a:endParaRPr lang="fi-FI" dirty="0">
              <a:ea typeface="+mn-lt"/>
              <a:cs typeface="+mn-lt"/>
            </a:endParaRPr>
          </a:p>
          <a:p>
            <a:pPr lvl="2"/>
            <a:r>
              <a:rPr lang="fi-FI" i="1" dirty="0">
                <a:ea typeface="+mn-lt"/>
                <a:cs typeface="+mn-lt"/>
              </a:rPr>
              <a:t>pieniä kirjaimia </a:t>
            </a:r>
            <a:r>
              <a:rPr lang="fi-FI" i="1" dirty="0" err="1">
                <a:ea typeface="+mn-lt"/>
                <a:cs typeface="+mn-lt"/>
              </a:rPr>
              <a:t>abcde</a:t>
            </a:r>
            <a:r>
              <a:rPr lang="fi-FI" i="1" dirty="0">
                <a:ea typeface="+mn-lt"/>
                <a:cs typeface="+mn-lt"/>
              </a:rPr>
              <a:t>...</a:t>
            </a:r>
            <a:endParaRPr lang="fi-FI" dirty="0">
              <a:ea typeface="+mn-lt"/>
              <a:cs typeface="+mn-lt"/>
            </a:endParaRPr>
          </a:p>
          <a:p>
            <a:pPr lvl="2"/>
            <a:r>
              <a:rPr lang="fi-FI" i="1" dirty="0">
                <a:ea typeface="+mn-lt"/>
                <a:cs typeface="+mn-lt"/>
              </a:rPr>
              <a:t>numeroita 12345...</a:t>
            </a:r>
            <a:endParaRPr lang="fi-FI" dirty="0">
              <a:ea typeface="+mn-lt"/>
              <a:cs typeface="+mn-lt"/>
            </a:endParaRPr>
          </a:p>
          <a:p>
            <a:pPr lvl="2"/>
            <a:r>
              <a:rPr lang="fi-FI" i="1" dirty="0">
                <a:ea typeface="+mn-lt"/>
                <a:cs typeface="+mn-lt"/>
              </a:rPr>
              <a:t>erikoismerkkejä &amp;%#@+?</a:t>
            </a:r>
          </a:p>
          <a:p>
            <a:r>
              <a:rPr lang="fi-FI" dirty="0">
                <a:ea typeface="+mn-lt"/>
                <a:cs typeface="+mn-lt"/>
              </a:rPr>
              <a:t>Hyvä salasana voisi siis esimerkiksi olla</a:t>
            </a:r>
          </a:p>
          <a:p>
            <a:pPr marL="0" indent="0">
              <a:buNone/>
            </a:pPr>
            <a:r>
              <a:rPr lang="fi-FI" dirty="0">
                <a:ea typeface="+mn-lt"/>
                <a:cs typeface="+mn-lt"/>
              </a:rPr>
              <a:t>Katri2022 tai Katri2+2=4</a:t>
            </a:r>
          </a:p>
          <a:p>
            <a:pPr marL="0" indent="0">
              <a:buNone/>
            </a:pPr>
            <a:endParaRPr lang="fi-FI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dirty="0">
                <a:ea typeface="+mn-lt"/>
                <a:cs typeface="+mn-lt"/>
              </a:rPr>
              <a:t>Muista pitää salasanasi turvassa, älä kerro sitä muille!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58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6BC689-37DC-6788-553F-E93D9437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Avaa verkkoselaimeen kaksi välilehteä.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CB482B-67E4-F51B-0D5D-973AA54CF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Mene toisella sivulla koulun outlook-sähköpostiin: </a:t>
            </a:r>
            <a:r>
              <a:rPr lang="fi-FI" sz="6000" dirty="0">
                <a:cs typeface="Calibri"/>
              </a:rPr>
              <a:t>outlook.com/edu.lempaala.fi</a:t>
            </a:r>
          </a:p>
          <a:p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Toisella sivulla mene osoitteeseen </a:t>
            </a:r>
            <a:endParaRPr lang="fi-FI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fi-FI" sz="6000" dirty="0">
                <a:latin typeface="Calibri"/>
                <a:cs typeface="Calibri Light"/>
              </a:rPr>
              <a:t>lempaala.inschool.fi/</a:t>
            </a:r>
            <a:r>
              <a:rPr lang="fi-FI" sz="6000" dirty="0" err="1">
                <a:latin typeface="Calibri"/>
                <a:cs typeface="Calibri Light"/>
              </a:rPr>
              <a:t>connect</a:t>
            </a:r>
            <a:endParaRPr lang="fi-FI" sz="6000" b="1">
              <a:latin typeface="Calibri"/>
              <a:ea typeface="+mn-lt"/>
              <a:cs typeface="+mn-lt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033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623442-3F05-B6D4-0B97-0F1BE121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Kirjoita tekstikenttään edu.lempaala.fi-sähköpostiosoitteesi.</a:t>
            </a:r>
          </a:p>
        </p:txBody>
      </p: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6C76C65-0472-7BD8-C197-3203A5F1C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54" t="6301" r="-462" b="5479"/>
          <a:stretch/>
        </p:blipFill>
        <p:spPr>
          <a:xfrm>
            <a:off x="836824" y="2063750"/>
            <a:ext cx="7779950" cy="3838720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5C8504D3-1CB2-DF57-1656-2935CFE51E9E}"/>
              </a:ext>
            </a:extLst>
          </p:cNvPr>
          <p:cNvSpPr txBox="1"/>
          <p:nvPr/>
        </p:nvSpPr>
        <p:spPr>
          <a:xfrm flipH="1">
            <a:off x="6348412" y="4857750"/>
            <a:ext cx="5534025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800" dirty="0">
                <a:cs typeface="Calibri"/>
              </a:rPr>
              <a:t>Se on yleensä muodossa </a:t>
            </a:r>
            <a:r>
              <a:rPr lang="fi-FI" sz="2800" dirty="0">
                <a:cs typeface="Calibri"/>
                <a:hlinkClick r:id="rId3"/>
              </a:rPr>
              <a:t>etunimi.sukunimi@edu.lempaala.fi</a:t>
            </a:r>
            <a:r>
              <a:rPr lang="fi-FI" sz="2800" dirty="0">
                <a:cs typeface="Calibri"/>
              </a:rPr>
              <a:t>.</a:t>
            </a:r>
          </a:p>
          <a:p>
            <a:r>
              <a:rPr lang="fi-FI" sz="2800" dirty="0">
                <a:cs typeface="Calibri"/>
              </a:rPr>
              <a:t>Varmista että osoite on kirjoitettu oikein: ei välejä eikä isoja kirjaimia.</a:t>
            </a:r>
          </a:p>
        </p:txBody>
      </p:sp>
    </p:spTree>
    <p:extLst>
      <p:ext uri="{BB962C8B-B14F-4D97-AF65-F5344CB8AC3E}">
        <p14:creationId xmlns:p14="http://schemas.microsoft.com/office/powerpoint/2010/main" val="235104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EBEC3-D3FE-8CCD-5A91-2FF6C04B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Mene sähköpostiisi toisella välilehdellä.</a:t>
            </a:r>
            <a:endParaRPr lang="fi-FI" dirty="0"/>
          </a:p>
        </p:txBody>
      </p: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CF5339C-B4BD-0959-A8B9-4750D1819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77" t="17215" r="45214" b="44170"/>
          <a:stretch/>
        </p:blipFill>
        <p:spPr>
          <a:xfrm>
            <a:off x="836824" y="1692011"/>
            <a:ext cx="4683780" cy="2969925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E6EDC27-F961-D9E4-1478-4BDA0C349633}"/>
              </a:ext>
            </a:extLst>
          </p:cNvPr>
          <p:cNvSpPr txBox="1"/>
          <p:nvPr/>
        </p:nvSpPr>
        <p:spPr>
          <a:xfrm>
            <a:off x="5054203" y="4125514"/>
            <a:ext cx="571499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Calibri"/>
              </a:rPr>
              <a:t>Löydät sieltä tällaisen viestin. Älä hämmenny lukio-sanasta.</a:t>
            </a:r>
          </a:p>
          <a:p>
            <a:r>
              <a:rPr lang="fi-FI" dirty="0">
                <a:cs typeface="Calibri"/>
              </a:rPr>
              <a:t>Jos et löydä viestiä:</a:t>
            </a:r>
          </a:p>
          <a:p>
            <a:pPr marL="342900" indent="-342900">
              <a:buAutoNum type="arabicPeriod"/>
            </a:pPr>
            <a:r>
              <a:rPr lang="fi-FI" dirty="0">
                <a:cs typeface="Calibri"/>
              </a:rPr>
              <a:t>Kirjoitithan varmasti nimesi ja osoitteen oikein edellisessä vaiheessa?</a:t>
            </a:r>
          </a:p>
          <a:p>
            <a:pPr marL="342900" indent="-342900">
              <a:buAutoNum type="arabicPeriod"/>
            </a:pPr>
            <a:r>
              <a:rPr lang="fi-FI" dirty="0">
                <a:cs typeface="Calibri"/>
              </a:rPr>
              <a:t>Kurkkaa roskapostikansioon.</a:t>
            </a:r>
          </a:p>
          <a:p>
            <a:pPr marL="342900" indent="-342900">
              <a:buFontTx/>
              <a:buAutoNum type="arabicPeriod"/>
            </a:pPr>
            <a:r>
              <a:rPr lang="fi-FI" dirty="0">
                <a:cs typeface="Calibri"/>
              </a:rPr>
              <a:t>Ottakaa open kanssa yhteyttä koulusihteeriin.</a:t>
            </a:r>
          </a:p>
        </p:txBody>
      </p:sp>
    </p:spTree>
    <p:extLst>
      <p:ext uri="{BB962C8B-B14F-4D97-AF65-F5344CB8AC3E}">
        <p14:creationId xmlns:p14="http://schemas.microsoft.com/office/powerpoint/2010/main" val="167348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CC5549-6969-7BFA-3732-ED788C09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Klikkaa viesti auki ja klikkaa viestissä olevaa linkkiä.</a:t>
            </a:r>
            <a:endParaRPr lang="fi-FI" dirty="0"/>
          </a:p>
        </p:txBody>
      </p: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574F152-6498-B9CB-BC41-0177C51E0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086" t="36581" r="517" b="8088"/>
          <a:stretch/>
        </p:blipFill>
        <p:spPr>
          <a:xfrm>
            <a:off x="2670386" y="1846792"/>
            <a:ext cx="5576850" cy="3588037"/>
          </a:xfr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1AB24E27-1538-B7E9-7FA0-0417362B4304}"/>
              </a:ext>
            </a:extLst>
          </p:cNvPr>
          <p:cNvSpPr/>
          <p:nvPr/>
        </p:nvSpPr>
        <p:spPr>
          <a:xfrm>
            <a:off x="4019549" y="2352674"/>
            <a:ext cx="1023937" cy="154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Nuoli: Ylös 5">
            <a:extLst>
              <a:ext uri="{FF2B5EF4-FFF2-40B4-BE49-F238E27FC236}">
                <a16:creationId xmlns:a16="http://schemas.microsoft.com/office/drawing/2014/main" id="{ED26C3EB-B7C6-D6CA-9522-2F2DCEE0FDEE}"/>
              </a:ext>
            </a:extLst>
          </p:cNvPr>
          <p:cNvSpPr/>
          <p:nvPr/>
        </p:nvSpPr>
        <p:spPr>
          <a:xfrm rot="8880000">
            <a:off x="1807643" y="1425936"/>
            <a:ext cx="797719" cy="30837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6840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60B9DD-9784-4C8F-9EAA-E952D5B7D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Tässä kohdassa klikkaa Ohita</a:t>
            </a:r>
            <a:endParaRPr lang="fi-FI" dirty="0"/>
          </a:p>
        </p:txBody>
      </p: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3582134-87AF-2F8B-E9FC-A65ECAB45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69" t="38356" r="12018" b="12877"/>
          <a:stretch/>
        </p:blipFill>
        <p:spPr>
          <a:xfrm>
            <a:off x="763675" y="1944687"/>
            <a:ext cx="7588852" cy="3907964"/>
          </a:xfr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96EB97FC-EBE8-77E5-DB77-474CF9ED2007}"/>
              </a:ext>
            </a:extLst>
          </p:cNvPr>
          <p:cNvSpPr/>
          <p:nvPr/>
        </p:nvSpPr>
        <p:spPr>
          <a:xfrm>
            <a:off x="6269830" y="3960018"/>
            <a:ext cx="916781" cy="91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4ADB64C-96D3-5697-D298-1529CEE3177E}"/>
              </a:ext>
            </a:extLst>
          </p:cNvPr>
          <p:cNvSpPr txBox="1"/>
          <p:nvPr/>
        </p:nvSpPr>
        <p:spPr>
          <a:xfrm>
            <a:off x="7036594" y="1035843"/>
            <a:ext cx="180974" cy="361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i-FI"/>
          </a:p>
        </p:txBody>
      </p:sp>
      <p:sp>
        <p:nvSpPr>
          <p:cNvPr id="7" name="Nuoli: Alas 6">
            <a:extLst>
              <a:ext uri="{FF2B5EF4-FFF2-40B4-BE49-F238E27FC236}">
                <a16:creationId xmlns:a16="http://schemas.microsoft.com/office/drawing/2014/main" id="{5073BFC3-FAB7-D3CF-D088-2A551B750C97}"/>
              </a:ext>
            </a:extLst>
          </p:cNvPr>
          <p:cNvSpPr/>
          <p:nvPr/>
        </p:nvSpPr>
        <p:spPr>
          <a:xfrm rot="2700000">
            <a:off x="7979198" y="3722896"/>
            <a:ext cx="500062" cy="1393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152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0471D2-DFB5-A895-7D58-0AEE8FD2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Valitse: Minulla on ...avainkoodi</a:t>
            </a:r>
            <a:endParaRPr lang="fi-FI" dirty="0"/>
          </a:p>
        </p:txBody>
      </p: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5ECF4F4-19E2-C5D5-F232-C45580D48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09" t="8767" r="6471" b="5479"/>
          <a:stretch/>
        </p:blipFill>
        <p:spPr>
          <a:xfrm>
            <a:off x="3051386" y="1718469"/>
            <a:ext cx="7636410" cy="4219582"/>
          </a:xfrm>
        </p:spPr>
      </p:pic>
      <p:sp>
        <p:nvSpPr>
          <p:cNvPr id="5" name="Nuoli: Alas 4">
            <a:extLst>
              <a:ext uri="{FF2B5EF4-FFF2-40B4-BE49-F238E27FC236}">
                <a16:creationId xmlns:a16="http://schemas.microsoft.com/office/drawing/2014/main" id="{F1923A66-6DFA-8EBB-E449-BE9D42F5DAF6}"/>
              </a:ext>
            </a:extLst>
          </p:cNvPr>
          <p:cNvSpPr/>
          <p:nvPr/>
        </p:nvSpPr>
        <p:spPr>
          <a:xfrm rot="-5400000">
            <a:off x="2472309" y="4142327"/>
            <a:ext cx="488156" cy="976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205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18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19" baseType="lpstr">
      <vt:lpstr>Office-teema</vt:lpstr>
      <vt:lpstr>Oppilaan Wilma-tunnuksen tekeminen avainkoodilla</vt:lpstr>
      <vt:lpstr>Ennen tunnusten tekoa tarvitaan:</vt:lpstr>
      <vt:lpstr>Mieti valmiiksi salasana:</vt:lpstr>
      <vt:lpstr>Avaa verkkoselaimeen kaksi välilehteä.</vt:lpstr>
      <vt:lpstr>Kirjoita tekstikenttään edu.lempaala.fi-sähköpostiosoitteesi.</vt:lpstr>
      <vt:lpstr>Mene sähköpostiisi toisella välilehdellä.</vt:lpstr>
      <vt:lpstr>Klikkaa viesti auki ja klikkaa viestissä olevaa linkkiä.</vt:lpstr>
      <vt:lpstr>Tässä kohdassa klikkaa Ohita</vt:lpstr>
      <vt:lpstr>Valitse: Minulla on ...avainkoodi</vt:lpstr>
      <vt:lpstr>Kirjoita avainkoodisi, siinä on kirjaimia ja numeroita neljässä ryhmässä,  esim. ABCDE-12345-ABC12-123AB Sitten klikkaa Lisää, ja Seuraava.</vt:lpstr>
      <vt:lpstr>Seuraavaksi tarvitset henkilötunnuksesi. Siinä on syntymäaikasi ja loppuosa, esim. 010203A123</vt:lpstr>
      <vt:lpstr>Nyt tarvitset keksimääsi salasanaa. Kirjoita se molempiin ruutuihin tarkasti samalla tavalla.</vt:lpstr>
      <vt:lpstr>Lopuksi klikkaa Luo tunnus</vt:lpstr>
      <vt:lpstr>Nyt voit kirjautua Wilmaan omalla tunnuksellasi ja salasanallasi.</vt:lpstr>
      <vt:lpstr>Wilmassa käyttäytyminen</vt:lpstr>
      <vt:lpstr>Wilmassa voit lähettää viestejä opettajalle tai saada häneltä viestejä</vt:lpstr>
      <vt:lpstr>Ohjeita viestien kirjoittamiseen:</vt:lpstr>
      <vt:lpstr>Poissaolot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497</cp:revision>
  <dcterms:created xsi:type="dcterms:W3CDTF">2022-09-12T11:39:24Z</dcterms:created>
  <dcterms:modified xsi:type="dcterms:W3CDTF">2025-08-07T07:34:51Z</dcterms:modified>
</cp:coreProperties>
</file>