
<file path=[Content_Types].xml><?xml version="1.0" encoding="utf-8"?>
<Types xmlns="http://schemas.openxmlformats.org/package/2006/content-types">
  <Default Extension="jfif" ContentType="image/jpe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5" r:id="rId8"/>
    <p:sldId id="262" r:id="rId9"/>
    <p:sldId id="261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729"/>
  </p:normalViewPr>
  <p:slideViewPr>
    <p:cSldViewPr snapToGrid="0" snapToObjects="1">
      <p:cViewPr varScale="1">
        <p:scale>
          <a:sx n="68" d="100"/>
          <a:sy n="68" d="100"/>
        </p:scale>
        <p:origin x="72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1B64F-69B0-6A4E-AA96-4C50376A79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CA0FF6-D922-6343-9AE1-4D0A8806E1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A15873-4D40-494D-B417-E3F3F8806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1415A-7615-6F46-8746-2E3A2B94B866}" type="datetimeFigureOut">
              <a:rPr lang="fi-FI" smtClean="0"/>
              <a:t>5.9.2019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EE125D-D860-0B42-A25E-3E31ED7A2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523C42-6B38-0B42-B751-58A082CCC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1F853-33F9-E342-AF15-983260FEBB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4780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E64A05-4E98-2040-B3CF-C62AE8080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F74303-79EE-6843-A037-77D71014D2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19D9C9-2FDB-3B4B-BDF9-26897F3BF4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1415A-7615-6F46-8746-2E3A2B94B866}" type="datetimeFigureOut">
              <a:rPr lang="fi-FI" smtClean="0"/>
              <a:t>5.9.2019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F2D8EE-5B45-3F4D-9E23-6155ABED4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619F81-B3F0-6243-BED1-E648C619D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1F853-33F9-E342-AF15-983260FEBB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25239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FDA63F-E51A-6146-B914-644FEB90E9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EE4B80-5246-2B40-9B63-89E009C4E1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35525A-B71B-2147-9B9E-B532EF0AB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1415A-7615-6F46-8746-2E3A2B94B866}" type="datetimeFigureOut">
              <a:rPr lang="fi-FI" smtClean="0"/>
              <a:t>5.9.2019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96E7AB-8837-A14F-ADB8-4AF790B8E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1DD607-48D3-824A-BE95-61BCFDE82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1F853-33F9-E342-AF15-983260FEBB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92405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313BC-1B3D-C348-AF0E-61C24E10A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96C2A9-5433-CA40-BCC0-59A1601B59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17F19E-2713-1148-8632-A879B930C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1415A-7615-6F46-8746-2E3A2B94B866}" type="datetimeFigureOut">
              <a:rPr lang="fi-FI" smtClean="0"/>
              <a:t>5.9.2019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CC56B6-D65A-4143-B099-C0401917D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74DF0D-951E-514C-ABB6-7CB37303F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1F853-33F9-E342-AF15-983260FEBB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1510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A49D0-4204-D24A-8090-65C6CB0F48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9180B4-94C7-814D-818B-F5598B7165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0E809C-B00B-9044-9A14-3034A0493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1415A-7615-6F46-8746-2E3A2B94B866}" type="datetimeFigureOut">
              <a:rPr lang="fi-FI" smtClean="0"/>
              <a:t>5.9.2019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9EA319-20D4-E749-97EE-2997CE169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70F91C-431C-D74C-92E5-4DEAD5611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1F853-33F9-E342-AF15-983260FEBB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0039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BE50B8-A033-CD4B-91CA-71E9064322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DB9B32-F874-F549-A55D-0A7605FD02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6A0695-977B-F244-8877-DE6AC96A26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F6F247-746D-2E4C-AAAF-91FD3768D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1415A-7615-6F46-8746-2E3A2B94B866}" type="datetimeFigureOut">
              <a:rPr lang="fi-FI" smtClean="0"/>
              <a:t>5.9.2019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5AA905-13A1-D240-AA81-632A865D0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D527A7-CDE7-1C42-880D-8766C46D8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1F853-33F9-E342-AF15-983260FEBB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7587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E97C5C-821E-CE42-AFC7-DAC2FCB72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FED0E5-96D4-6B4F-91F1-0314B692AB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AEE6FD-68DB-2849-A5DF-DF7F2FFD96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990232-2C10-D541-8789-244E42E374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2473AD2-AB0A-7B42-B078-EC33ABE747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6F146E-2396-5446-9489-3A112F9F6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1415A-7615-6F46-8746-2E3A2B94B866}" type="datetimeFigureOut">
              <a:rPr lang="fi-FI" smtClean="0"/>
              <a:t>5.9.2019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0F23D1-F24F-5E4B-B150-830CAA11A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1281F7-9109-9143-B37C-58C85F29D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1F853-33F9-E342-AF15-983260FEBB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3882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C74AC-637E-1549-B9FA-C32F0903F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BB2AFD8-F752-1C4A-B5BA-25F0E0D38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1415A-7615-6F46-8746-2E3A2B94B866}" type="datetimeFigureOut">
              <a:rPr lang="fi-FI" smtClean="0"/>
              <a:t>5.9.2019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828211-7F7B-3D40-A3DB-49B7B4F0E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524C5B-85FE-6942-B320-AFC1D461F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1F853-33F9-E342-AF15-983260FEBB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1787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33E7AC-DD14-FD4F-8FE2-6A232D955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1415A-7615-6F46-8746-2E3A2B94B866}" type="datetimeFigureOut">
              <a:rPr lang="fi-FI" smtClean="0"/>
              <a:t>5.9.2019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8B8CB4-C43F-1746-80C4-3006A0599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B12CCB-B778-0148-A0DE-0D4E0D2F6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1F853-33F9-E342-AF15-983260FEBB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6097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8C0D2-17BC-B641-B964-1ECC8A0B89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BC7A8E-5643-2246-B5CB-F5A4A61B5B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2CC8B3-1A9A-9A4E-8962-E1F73BD1B6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98517B-6DDC-D148-9604-7F8E69D14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1415A-7615-6F46-8746-2E3A2B94B866}" type="datetimeFigureOut">
              <a:rPr lang="fi-FI" smtClean="0"/>
              <a:t>5.9.2019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88E0AC-5C60-9743-8F4E-88D7FFFA3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16A63B-860C-A941-A744-1D6B9CCC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1F853-33F9-E342-AF15-983260FEBB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4870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77376-0A99-1849-B722-684971BC6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EF01B76-F692-3F40-8402-E8A873922E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B4FE4C-BB68-9B4A-8785-430AE8C53B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6B2689-D0CA-A64C-91E7-DF8928372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1415A-7615-6F46-8746-2E3A2B94B866}" type="datetimeFigureOut">
              <a:rPr lang="fi-FI" smtClean="0"/>
              <a:t>5.9.2019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D5740A-4B0B-3541-BC0A-C2F982760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20FC76-0F9D-A847-860E-B388D1FD0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1F853-33F9-E342-AF15-983260FEBB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7353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f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6000"/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897B8B-FAA8-2C4F-849A-2EA8FA7B7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CA3A3A-6FBE-AF44-9DA2-E7B9810094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E82869-F1B8-0044-BEBB-B7A374362C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81415A-7615-6F46-8746-2E3A2B94B866}" type="datetimeFigureOut">
              <a:rPr lang="fi-FI" smtClean="0"/>
              <a:t>5.9.2019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E89D3D-6222-0147-B4A5-25288D4E95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9A1CAD-6933-084A-9EDD-FA87C751FC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B1F853-33F9-E342-AF15-983260FEBB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2636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24795-4EA6-5741-B3B3-FF081EF660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/>
              <a:t>7. Identiteetti ja elämäntarinat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4EFE11-776A-B949-AB8E-03C36B7F488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s. 92-103</a:t>
            </a:r>
          </a:p>
        </p:txBody>
      </p:sp>
    </p:spTree>
    <p:extLst>
      <p:ext uri="{BB962C8B-B14F-4D97-AF65-F5344CB8AC3E}">
        <p14:creationId xmlns:p14="http://schemas.microsoft.com/office/powerpoint/2010/main" val="1442830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31136-5C03-2143-ACDF-1609C35D5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/>
              <a:t>Kulttuurinen</a:t>
            </a:r>
            <a:r>
              <a:rPr lang="en-GB" b="1" dirty="0"/>
              <a:t> </a:t>
            </a:r>
            <a:r>
              <a:rPr lang="en-GB" b="1" dirty="0" err="1"/>
              <a:t>identiteetti</a:t>
            </a:r>
            <a:r>
              <a:rPr lang="en-GB" b="1" dirty="0"/>
              <a:t> 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C9C4ED-4C9E-E446-9C1C-1BC5498623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identiteetin osa-alue; oman identiteetin hahmottaminen kulttuurisesta taustasta </a:t>
            </a:r>
            <a:r>
              <a:rPr lang="fi-FI" dirty="0" err="1"/>
              <a:t>käsin</a:t>
            </a:r>
            <a:r>
              <a:rPr lang="fi-FI" dirty="0"/>
              <a:t> </a:t>
            </a:r>
          </a:p>
          <a:p>
            <a:pPr lvl="0"/>
            <a:r>
              <a:rPr lang="fi-FI" dirty="0"/>
              <a:t>muotoutuu samankaltaisesti ajattelevan, toimivan ja kommunikoivan </a:t>
            </a:r>
            <a:r>
              <a:rPr lang="fi-FI" dirty="0" err="1"/>
              <a:t>yhteisön</a:t>
            </a:r>
            <a:r>
              <a:rPr lang="fi-FI" dirty="0"/>
              <a:t> jakamien kulttuuristen arvojen pohjalta </a:t>
            </a:r>
          </a:p>
          <a:p>
            <a:pPr lvl="0"/>
            <a:r>
              <a:rPr lang="en-GB" dirty="0" err="1"/>
              <a:t>samanaikaisesti</a:t>
            </a:r>
            <a:r>
              <a:rPr lang="en-GB" dirty="0"/>
              <a:t> </a:t>
            </a:r>
            <a:r>
              <a:rPr lang="en-GB" dirty="0" err="1"/>
              <a:t>yhteisöllinen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yksilöllinen</a:t>
            </a:r>
            <a:r>
              <a:rPr lang="en-GB" dirty="0"/>
              <a:t> </a:t>
            </a:r>
            <a:endParaRPr lang="fi-FI" dirty="0"/>
          </a:p>
          <a:p>
            <a:pPr lvl="0"/>
            <a:r>
              <a:rPr lang="en-GB" dirty="0" err="1"/>
              <a:t>osittain</a:t>
            </a:r>
            <a:r>
              <a:rPr lang="en-GB" dirty="0"/>
              <a:t> </a:t>
            </a:r>
            <a:r>
              <a:rPr lang="en-GB" dirty="0" err="1"/>
              <a:t>tiedostamaton</a:t>
            </a:r>
            <a:r>
              <a:rPr lang="en-GB" dirty="0"/>
              <a:t> </a:t>
            </a:r>
            <a:endParaRPr lang="fi-FI" dirty="0"/>
          </a:p>
          <a:p>
            <a:pPr lvl="0"/>
            <a:r>
              <a:rPr lang="en-GB" dirty="0" err="1"/>
              <a:t>dynaaminen</a:t>
            </a:r>
            <a:r>
              <a:rPr lang="en-GB" dirty="0"/>
              <a:t> = </a:t>
            </a:r>
            <a:r>
              <a:rPr lang="en-GB" dirty="0" err="1"/>
              <a:t>avoin</a:t>
            </a:r>
            <a:r>
              <a:rPr lang="en-GB" dirty="0"/>
              <a:t> </a:t>
            </a:r>
            <a:r>
              <a:rPr lang="en-GB" dirty="0" err="1"/>
              <a:t>muutoksille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12519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D29D09-7420-CB4A-8D36-B28D668512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Etninen ja kansallinen identiteetti 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BC711F-F6C9-1C48-8D9F-B155379306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fi-FI" b="1" dirty="0"/>
              <a:t>Etninen identiteetti</a:t>
            </a:r>
          </a:p>
          <a:p>
            <a:pPr lvl="0"/>
            <a:r>
              <a:rPr lang="fi-FI" dirty="0"/>
              <a:t>identiteetin osa-alue; </a:t>
            </a:r>
            <a:r>
              <a:rPr lang="fi-FI" dirty="0" err="1"/>
              <a:t>yksilön</a:t>
            </a:r>
            <a:r>
              <a:rPr lang="fi-FI" dirty="0"/>
              <a:t> samastuminen etniseen </a:t>
            </a:r>
            <a:r>
              <a:rPr lang="fi-FI" dirty="0" err="1"/>
              <a:t>ryhmään</a:t>
            </a:r>
            <a:r>
              <a:rPr lang="fi-FI" dirty="0"/>
              <a:t> ja etninen tietoisuus</a:t>
            </a:r>
          </a:p>
          <a:p>
            <a:pPr marL="0" lvl="0" indent="0">
              <a:buNone/>
            </a:pPr>
            <a:endParaRPr lang="fi-FI" b="1" dirty="0"/>
          </a:p>
          <a:p>
            <a:pPr marL="0" lvl="0" indent="0">
              <a:buNone/>
            </a:pPr>
            <a:r>
              <a:rPr lang="fi-FI" b="1" dirty="0"/>
              <a:t>Kansallinen identiteetti</a:t>
            </a:r>
          </a:p>
          <a:p>
            <a:r>
              <a:rPr lang="fi-FI" dirty="0"/>
              <a:t>identiteetin osa-alue; miten </a:t>
            </a:r>
            <a:r>
              <a:rPr lang="fi-FI" dirty="0" err="1"/>
              <a:t>yksilo</a:t>
            </a:r>
            <a:r>
              <a:rPr lang="fi-FI" dirty="0"/>
              <a:t>̈ samastuu tiettyyn kansalliseen </a:t>
            </a:r>
            <a:r>
              <a:rPr lang="fi-FI" dirty="0" err="1"/>
              <a:t>ryhmään</a:t>
            </a:r>
            <a:r>
              <a:rPr lang="fi-FI" dirty="0"/>
              <a:t> ja sen symboleihin</a:t>
            </a:r>
          </a:p>
          <a:p>
            <a:r>
              <a:rPr lang="fi-FI" dirty="0"/>
              <a:t>kansalliseen identiteettiin liittyy kertomus tietyn kansan </a:t>
            </a:r>
            <a:r>
              <a:rPr lang="fi-FI" dirty="0" err="1"/>
              <a:t>yhteisesta</a:t>
            </a:r>
            <a:r>
              <a:rPr lang="fi-FI" dirty="0"/>
              <a:t>̈ historiasta ja </a:t>
            </a:r>
            <a:r>
              <a:rPr lang="fi-FI" dirty="0" err="1"/>
              <a:t>perinteista</a:t>
            </a:r>
            <a:r>
              <a:rPr lang="fi-FI" dirty="0"/>
              <a:t>̈ </a:t>
            </a:r>
            <a:r>
              <a:rPr lang="fi-FI" dirty="0" err="1"/>
              <a:t>seka</a:t>
            </a:r>
            <a:r>
              <a:rPr lang="fi-FI" dirty="0"/>
              <a:t>̈ halusta </a:t>
            </a:r>
            <a:r>
              <a:rPr lang="fi-FI" dirty="0" err="1"/>
              <a:t>eläa</a:t>
            </a:r>
            <a:r>
              <a:rPr lang="fi-FI" dirty="0"/>
              <a:t>̈ </a:t>
            </a:r>
            <a:r>
              <a:rPr lang="fi-FI" dirty="0" err="1"/>
              <a:t>yhtenäisena</a:t>
            </a:r>
            <a:r>
              <a:rPr lang="fi-FI" dirty="0"/>
              <a:t>̈ </a:t>
            </a:r>
            <a:r>
              <a:rPr lang="fi-FI" dirty="0" err="1"/>
              <a:t>ryhmäna</a:t>
            </a:r>
            <a:r>
              <a:rPr lang="fi-FI" dirty="0"/>
              <a:t>̈ </a:t>
            </a:r>
          </a:p>
          <a:p>
            <a:pPr lvl="0"/>
            <a:r>
              <a:rPr lang="fi-FI" dirty="0"/>
              <a:t>kansallisen identiteetin ja kansan </a:t>
            </a:r>
            <a:r>
              <a:rPr lang="fi-FI" dirty="0" err="1"/>
              <a:t>käsitteita</a:t>
            </a:r>
            <a:r>
              <a:rPr lang="fi-FI" dirty="0"/>
              <a:t>̈ kritisoitu siitä, että </a:t>
            </a:r>
            <a:r>
              <a:rPr lang="fi-FI" dirty="0" err="1"/>
              <a:t>niista</a:t>
            </a:r>
            <a:r>
              <a:rPr lang="fi-FI" dirty="0"/>
              <a:t>̈ puhutaan usein ilman kyseenalaistamista, olemassa olevina ja muuttumattomina </a:t>
            </a:r>
            <a:r>
              <a:rPr lang="fi-FI" dirty="0" err="1"/>
              <a:t>ilmiöina</a:t>
            </a:r>
            <a:r>
              <a:rPr lang="fi-FI" dirty="0"/>
              <a:t>̈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01087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7D189-87CA-AE4F-89DE-B6AF94EA6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/>
              <a:t>Muut</a:t>
            </a:r>
            <a:r>
              <a:rPr lang="en-GB" b="1" dirty="0"/>
              <a:t> </a:t>
            </a:r>
            <a:r>
              <a:rPr lang="en-GB" b="1" dirty="0" err="1"/>
              <a:t>minän</a:t>
            </a:r>
            <a:r>
              <a:rPr lang="en-GB" b="1" dirty="0"/>
              <a:t> </a:t>
            </a:r>
            <a:r>
              <a:rPr lang="en-GB" b="1" dirty="0" err="1"/>
              <a:t>käsitteet</a:t>
            </a:r>
            <a:r>
              <a:rPr lang="en-GB" b="1" dirty="0"/>
              <a:t>: </a:t>
            </a:r>
            <a:r>
              <a:rPr lang="en-GB" b="1" dirty="0" err="1"/>
              <a:t>Minuus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A81FDA-C18B-FD4A-AFF5-22243D9C44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ihmisen tietoisuus ja </a:t>
            </a:r>
            <a:r>
              <a:rPr lang="fi-FI" dirty="0" err="1"/>
              <a:t>käsitys</a:t>
            </a:r>
            <a:r>
              <a:rPr lang="fi-FI" dirty="0"/>
              <a:t> omasta </a:t>
            </a:r>
            <a:r>
              <a:rPr lang="fi-FI" dirty="0" err="1"/>
              <a:t>itsestään</a:t>
            </a:r>
            <a:endParaRPr lang="fi-FI" dirty="0"/>
          </a:p>
          <a:p>
            <a:pPr lvl="0"/>
            <a:r>
              <a:rPr lang="fi-FI" dirty="0" err="1"/>
              <a:t>sisältyy</a:t>
            </a:r>
            <a:r>
              <a:rPr lang="fi-FI" dirty="0"/>
              <a:t> kokemus </a:t>
            </a:r>
            <a:r>
              <a:rPr lang="fi-FI" dirty="0" err="1"/>
              <a:t>itsesta</a:t>
            </a:r>
            <a:r>
              <a:rPr lang="fi-FI" dirty="0"/>
              <a:t>̈ omana </a:t>
            </a:r>
            <a:r>
              <a:rPr lang="fi-FI" dirty="0" err="1"/>
              <a:t>yksilöllisena</a:t>
            </a:r>
            <a:r>
              <a:rPr lang="fi-FI" dirty="0"/>
              <a:t>̈ </a:t>
            </a:r>
            <a:r>
              <a:rPr lang="fi-FI" dirty="0" err="1"/>
              <a:t>henkilöna</a:t>
            </a:r>
            <a:r>
              <a:rPr lang="fi-FI" dirty="0"/>
              <a:t>̈ ja muista </a:t>
            </a:r>
            <a:r>
              <a:rPr lang="fi-FI" dirty="0" err="1"/>
              <a:t>erillisena</a:t>
            </a:r>
            <a:r>
              <a:rPr lang="fi-FI" dirty="0"/>
              <a:t>̈ </a:t>
            </a:r>
            <a:r>
              <a:rPr lang="fi-FI" dirty="0" err="1"/>
              <a:t>henkilöna</a:t>
            </a:r>
            <a:r>
              <a:rPr lang="fi-FI" dirty="0"/>
              <a:t>̈</a:t>
            </a:r>
          </a:p>
          <a:p>
            <a:pPr lvl="0"/>
            <a:r>
              <a:rPr lang="fi-FI" dirty="0"/>
              <a:t>rakentuu tietoisuudelle oman </a:t>
            </a:r>
            <a:r>
              <a:rPr lang="fi-FI" dirty="0" err="1"/>
              <a:t>elämänkaaren</a:t>
            </a:r>
            <a:r>
              <a:rPr lang="fi-FI" dirty="0"/>
              <a:t> eri vaiheista 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6483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B879C-20D6-6045-8101-06EF35BF4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/>
              <a:t>Muut</a:t>
            </a:r>
            <a:r>
              <a:rPr lang="en-GB" b="1" dirty="0"/>
              <a:t> </a:t>
            </a:r>
            <a:r>
              <a:rPr lang="en-GB" b="1" dirty="0" err="1"/>
              <a:t>minän</a:t>
            </a:r>
            <a:r>
              <a:rPr lang="en-GB" b="1" dirty="0"/>
              <a:t> </a:t>
            </a:r>
            <a:r>
              <a:rPr lang="en-GB" b="1" dirty="0" err="1"/>
              <a:t>käsitteet</a:t>
            </a:r>
            <a:r>
              <a:rPr lang="en-GB" b="1" dirty="0"/>
              <a:t>: </a:t>
            </a:r>
            <a:r>
              <a:rPr lang="en-GB" b="1" dirty="0" err="1"/>
              <a:t>Minäkäsitys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C329B6-D3FE-164A-BF46-B708B7079F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 err="1"/>
              <a:t>skeema</a:t>
            </a:r>
            <a:r>
              <a:rPr lang="en-GB" dirty="0"/>
              <a:t> </a:t>
            </a:r>
            <a:r>
              <a:rPr lang="en-GB" dirty="0" err="1"/>
              <a:t>siita</a:t>
            </a:r>
            <a:r>
              <a:rPr lang="en-GB" dirty="0"/>
              <a:t>̈, </a:t>
            </a:r>
            <a:r>
              <a:rPr lang="en-GB" dirty="0" err="1"/>
              <a:t>kuka</a:t>
            </a:r>
            <a:r>
              <a:rPr lang="en-GB" dirty="0"/>
              <a:t> </a:t>
            </a:r>
            <a:r>
              <a:rPr lang="en-GB" dirty="0" err="1"/>
              <a:t>itse</a:t>
            </a:r>
            <a:r>
              <a:rPr lang="en-GB" dirty="0"/>
              <a:t> on</a:t>
            </a:r>
            <a:endParaRPr lang="fi-FI" dirty="0"/>
          </a:p>
          <a:p>
            <a:pPr lvl="0"/>
            <a:r>
              <a:rPr lang="en-GB" dirty="0" err="1"/>
              <a:t>sisältyy</a:t>
            </a:r>
            <a:r>
              <a:rPr lang="en-GB" dirty="0"/>
              <a:t> </a:t>
            </a:r>
            <a:r>
              <a:rPr lang="en-GB" dirty="0" err="1"/>
              <a:t>minuuteen</a:t>
            </a:r>
            <a:endParaRPr lang="fi-FI" dirty="0"/>
          </a:p>
          <a:p>
            <a:pPr lvl="0"/>
            <a:r>
              <a:rPr lang="fi-FI" dirty="0"/>
              <a:t>minuus ja </a:t>
            </a:r>
            <a:r>
              <a:rPr lang="fi-FI" dirty="0" err="1"/>
              <a:t>minäkäsitys</a:t>
            </a:r>
            <a:r>
              <a:rPr lang="fi-FI" dirty="0"/>
              <a:t> </a:t>
            </a:r>
            <a:r>
              <a:rPr lang="fi-FI" dirty="0" err="1"/>
              <a:t>kehittyvät</a:t>
            </a:r>
            <a:r>
              <a:rPr lang="fi-FI" dirty="0"/>
              <a:t> ja muokkautuvat </a:t>
            </a:r>
            <a:r>
              <a:rPr lang="fi-FI" dirty="0" err="1"/>
              <a:t>elämän</a:t>
            </a:r>
            <a:r>
              <a:rPr lang="fi-FI" dirty="0"/>
              <a:t> aikana vuorovaikutuksessa toisten ihmisten kanssa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71648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D97FD-F981-814D-BF2E-C67748B4A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/>
              <a:t>Muut</a:t>
            </a:r>
            <a:r>
              <a:rPr lang="en-GB" b="1" dirty="0"/>
              <a:t> </a:t>
            </a:r>
            <a:r>
              <a:rPr lang="en-GB" b="1" dirty="0" err="1"/>
              <a:t>minän</a:t>
            </a:r>
            <a:r>
              <a:rPr lang="en-GB" b="1" dirty="0"/>
              <a:t> </a:t>
            </a:r>
            <a:r>
              <a:rPr lang="en-GB" b="1" dirty="0" err="1"/>
              <a:t>käsitteet</a:t>
            </a:r>
            <a:r>
              <a:rPr lang="en-GB" b="1" dirty="0"/>
              <a:t>: </a:t>
            </a:r>
            <a:r>
              <a:rPr lang="fi-FI" b="1" dirty="0"/>
              <a:t>Itsetunto 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99EDFA-954C-0E48-B1CB-FC0F4F8915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fi-FI" dirty="0"/>
              <a:t>ihmisen </a:t>
            </a:r>
            <a:r>
              <a:rPr lang="fi-FI" dirty="0" err="1"/>
              <a:t>käsitys</a:t>
            </a:r>
            <a:r>
              <a:rPr lang="fi-FI" dirty="0"/>
              <a:t> omasta arvosta ja </a:t>
            </a:r>
            <a:r>
              <a:rPr lang="fi-FI" dirty="0" err="1"/>
              <a:t>kyvykkyydesta</a:t>
            </a:r>
            <a:r>
              <a:rPr lang="fi-FI" dirty="0"/>
              <a:t>̈ </a:t>
            </a:r>
          </a:p>
          <a:p>
            <a:pPr lvl="0"/>
            <a:r>
              <a:rPr lang="en-GB" dirty="0" err="1"/>
              <a:t>muotoutuu</a:t>
            </a:r>
            <a:r>
              <a:rPr lang="en-GB" dirty="0"/>
              <a:t> </a:t>
            </a:r>
            <a:r>
              <a:rPr lang="en-GB" dirty="0" err="1"/>
              <a:t>sosiaalisessa</a:t>
            </a:r>
            <a:r>
              <a:rPr lang="en-GB" dirty="0"/>
              <a:t> </a:t>
            </a:r>
            <a:r>
              <a:rPr lang="en-GB" dirty="0" err="1"/>
              <a:t>vuorovaikutuksessa</a:t>
            </a:r>
            <a:r>
              <a:rPr lang="en-GB" dirty="0"/>
              <a:t>; </a:t>
            </a:r>
            <a:r>
              <a:rPr lang="en-GB" dirty="0" err="1"/>
              <a:t>avoin</a:t>
            </a:r>
            <a:r>
              <a:rPr lang="en-GB" dirty="0"/>
              <a:t> </a:t>
            </a:r>
            <a:r>
              <a:rPr lang="en-GB" dirty="0" err="1"/>
              <a:t>muutoksille</a:t>
            </a:r>
            <a:endParaRPr lang="en-GB" dirty="0"/>
          </a:p>
          <a:p>
            <a:r>
              <a:rPr lang="fi-FI" dirty="0"/>
              <a:t>itsetunnon suotuisan kehityksen tukeminen </a:t>
            </a:r>
            <a:r>
              <a:rPr lang="fi-FI" dirty="0" err="1"/>
              <a:t>tärkeää</a:t>
            </a:r>
            <a:r>
              <a:rPr lang="fi-FI" dirty="0"/>
              <a:t> ja osa </a:t>
            </a:r>
            <a:r>
              <a:rPr lang="fi-FI" dirty="0" err="1"/>
              <a:t>hyväa</a:t>
            </a:r>
            <a:r>
              <a:rPr lang="fi-FI" dirty="0"/>
              <a:t>̈ </a:t>
            </a:r>
            <a:r>
              <a:rPr lang="fi-FI" dirty="0" err="1"/>
              <a:t>mielenterveytta</a:t>
            </a:r>
            <a:r>
              <a:rPr lang="fi-FI" dirty="0"/>
              <a:t>̈</a:t>
            </a:r>
          </a:p>
          <a:p>
            <a:pPr lvl="0"/>
            <a:r>
              <a:rPr lang="fi-FI" dirty="0" err="1"/>
              <a:t>hyva</a:t>
            </a:r>
            <a:r>
              <a:rPr lang="fi-FI" dirty="0"/>
              <a:t>̈ itsetunto: </a:t>
            </a:r>
          </a:p>
          <a:p>
            <a:pPr lvl="1"/>
            <a:r>
              <a:rPr lang="fi-FI" dirty="0"/>
              <a:t>luottavaisuus ja rohkeus suhteessa omaan itseen </a:t>
            </a:r>
          </a:p>
          <a:p>
            <a:pPr lvl="1"/>
            <a:r>
              <a:rPr lang="fi-FI" dirty="0"/>
              <a:t>uskallus kokeilla uusia asioita </a:t>
            </a:r>
          </a:p>
          <a:p>
            <a:pPr lvl="1"/>
            <a:r>
              <a:rPr lang="fi-FI" dirty="0"/>
              <a:t>helpottaa vaikeuksien kohtaamista</a:t>
            </a:r>
          </a:p>
          <a:p>
            <a:pPr lvl="0"/>
            <a:r>
              <a:rPr lang="fi-FI" dirty="0"/>
              <a:t>huono itsetunto:</a:t>
            </a:r>
          </a:p>
          <a:p>
            <a:pPr lvl="1"/>
            <a:r>
              <a:rPr lang="fi-FI" dirty="0" err="1"/>
              <a:t>epäonnistumisen</a:t>
            </a:r>
            <a:r>
              <a:rPr lang="fi-FI" dirty="0"/>
              <a:t> pelko</a:t>
            </a:r>
          </a:p>
          <a:p>
            <a:pPr lvl="1"/>
            <a:r>
              <a:rPr lang="fi-FI" dirty="0"/>
              <a:t>uusien asioiden </a:t>
            </a:r>
            <a:r>
              <a:rPr lang="fi-FI" dirty="0" err="1"/>
              <a:t>välttely</a:t>
            </a:r>
            <a:r>
              <a:rPr lang="fi-FI" dirty="0"/>
              <a:t> 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67159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CE6CF-2E41-254C-A106-759D03A07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Identiteetti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77D826-3EE3-FD46-A5EA-A550B6B14B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 err="1"/>
              <a:t>käsitys</a:t>
            </a:r>
            <a:r>
              <a:rPr lang="fi-FI" dirty="0"/>
              <a:t> </a:t>
            </a:r>
            <a:r>
              <a:rPr lang="fi-FI" dirty="0" err="1"/>
              <a:t>siita</a:t>
            </a:r>
            <a:r>
              <a:rPr lang="fi-FI" dirty="0"/>
              <a:t>̈, kuka itse on </a:t>
            </a:r>
            <a:r>
              <a:rPr lang="fi-FI" dirty="0" err="1"/>
              <a:t>yksilöna</a:t>
            </a:r>
            <a:r>
              <a:rPr lang="fi-FI" dirty="0"/>
              <a:t>̈ ja </a:t>
            </a:r>
            <a:r>
              <a:rPr lang="fi-FI" dirty="0" err="1"/>
              <a:t>yhteisön</a:t>
            </a:r>
            <a:r>
              <a:rPr lang="fi-FI" dirty="0"/>
              <a:t> </a:t>
            </a:r>
            <a:r>
              <a:rPr lang="fi-FI" dirty="0" err="1"/>
              <a:t>jäsenena</a:t>
            </a:r>
            <a:r>
              <a:rPr lang="fi-FI" dirty="0"/>
              <a:t>̈</a:t>
            </a:r>
          </a:p>
          <a:p>
            <a:pPr lvl="0"/>
            <a:r>
              <a:rPr lang="fi-FI" dirty="0"/>
              <a:t>ilmaisee, miten ihminen </a:t>
            </a:r>
            <a:r>
              <a:rPr lang="fi-FI" dirty="0" err="1"/>
              <a:t>ymmärtäa</a:t>
            </a:r>
            <a:r>
              <a:rPr lang="fi-FI" dirty="0"/>
              <a:t>̈ ja </a:t>
            </a:r>
            <a:r>
              <a:rPr lang="fi-FI" dirty="0" err="1"/>
              <a:t>määrittelee</a:t>
            </a:r>
            <a:r>
              <a:rPr lang="fi-FI" dirty="0"/>
              <a:t> </a:t>
            </a:r>
            <a:r>
              <a:rPr lang="fi-FI" dirty="0" err="1"/>
              <a:t>itsensa</a:t>
            </a:r>
            <a:r>
              <a:rPr lang="fi-FI" dirty="0"/>
              <a:t>̈ suhteessa kulttuuriin ja sosiaaliseen </a:t>
            </a:r>
            <a:r>
              <a:rPr lang="fi-FI" dirty="0" err="1"/>
              <a:t>ympäristöönsa</a:t>
            </a:r>
            <a:r>
              <a:rPr lang="fi-FI" dirty="0"/>
              <a:t>̈ </a:t>
            </a:r>
          </a:p>
          <a:p>
            <a:pPr lvl="0"/>
            <a:r>
              <a:rPr lang="fi-FI" dirty="0"/>
              <a:t>kehittyy ja muotoutuu </a:t>
            </a:r>
            <a:r>
              <a:rPr lang="fi-FI" dirty="0" err="1"/>
              <a:t>yksilön</a:t>
            </a:r>
            <a:r>
              <a:rPr lang="fi-FI" dirty="0"/>
              <a:t>, </a:t>
            </a:r>
            <a:r>
              <a:rPr lang="fi-FI" dirty="0" err="1"/>
              <a:t>yhteisön</a:t>
            </a:r>
            <a:r>
              <a:rPr lang="fi-FI" dirty="0"/>
              <a:t> ja kulttuurin </a:t>
            </a:r>
            <a:r>
              <a:rPr lang="fi-FI" dirty="0" err="1"/>
              <a:t>välisessa</a:t>
            </a:r>
            <a:r>
              <a:rPr lang="fi-FI" dirty="0"/>
              <a:t>̈ vuorovaikutuksessa </a:t>
            </a:r>
          </a:p>
          <a:p>
            <a:pPr lvl="0"/>
            <a:r>
              <a:rPr lang="fi-FI" dirty="0"/>
              <a:t>dynaaminen = </a:t>
            </a:r>
            <a:r>
              <a:rPr lang="en-GB" dirty="0" err="1"/>
              <a:t>muovautuu</a:t>
            </a:r>
            <a:r>
              <a:rPr lang="en-GB" dirty="0"/>
              <a:t> </a:t>
            </a:r>
            <a:r>
              <a:rPr lang="en-GB" dirty="0" err="1"/>
              <a:t>elämänkulun</a:t>
            </a:r>
            <a:r>
              <a:rPr lang="en-GB" dirty="0"/>
              <a:t> </a:t>
            </a:r>
            <a:r>
              <a:rPr lang="en-GB" dirty="0" err="1"/>
              <a:t>aikana</a:t>
            </a:r>
            <a:endParaRPr lang="fi-FI" dirty="0"/>
          </a:p>
          <a:p>
            <a:pPr lvl="0"/>
            <a:r>
              <a:rPr lang="en-GB" dirty="0" err="1"/>
              <a:t>identiteetin</a:t>
            </a:r>
            <a:r>
              <a:rPr lang="en-GB" dirty="0"/>
              <a:t> </a:t>
            </a:r>
            <a:r>
              <a:rPr lang="en-GB" dirty="0" err="1"/>
              <a:t>kehitys</a:t>
            </a:r>
            <a:r>
              <a:rPr lang="en-GB" dirty="0"/>
              <a:t> </a:t>
            </a:r>
          </a:p>
          <a:p>
            <a:pPr lvl="1"/>
            <a:r>
              <a:rPr lang="en-GB" dirty="0" err="1"/>
              <a:t>alkaa</a:t>
            </a:r>
            <a:r>
              <a:rPr lang="en-GB" dirty="0"/>
              <a:t> </a:t>
            </a:r>
            <a:r>
              <a:rPr lang="en-GB" dirty="0" err="1"/>
              <a:t>lapsuudessa</a:t>
            </a:r>
            <a:endParaRPr lang="fi-FI" dirty="0"/>
          </a:p>
          <a:p>
            <a:pPr lvl="1"/>
            <a:r>
              <a:rPr lang="fi-FI" dirty="0"/>
              <a:t>nuoruusikä merkittävää identiteetin muotoutumisen aikaa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73202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425C4C-363A-7B45-9F8D-AC98AC2D1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Identiteetti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56FF62-4F50-9D4F-9929-F104315C2F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/>
              <a:t>i</a:t>
            </a:r>
            <a:r>
              <a:rPr lang="en-GB" b="1" dirty="0" err="1"/>
              <a:t>dentiteetin</a:t>
            </a:r>
            <a:r>
              <a:rPr lang="en-GB" b="1" dirty="0"/>
              <a:t> </a:t>
            </a:r>
            <a:r>
              <a:rPr lang="en-GB" b="1" dirty="0" err="1"/>
              <a:t>osa-alueet</a:t>
            </a:r>
            <a:r>
              <a:rPr lang="en-GB" b="1" dirty="0"/>
              <a:t>: </a:t>
            </a:r>
            <a:r>
              <a:rPr lang="en-GB" dirty="0" err="1"/>
              <a:t>liittyvät</a:t>
            </a:r>
            <a:r>
              <a:rPr lang="en-GB" dirty="0"/>
              <a:t> </a:t>
            </a:r>
            <a:r>
              <a:rPr lang="en-GB" dirty="0" err="1"/>
              <a:t>eri</a:t>
            </a:r>
            <a:r>
              <a:rPr lang="en-GB" dirty="0"/>
              <a:t> </a:t>
            </a:r>
            <a:r>
              <a:rPr lang="en-GB" dirty="0" err="1"/>
              <a:t>elämänalueisiin</a:t>
            </a:r>
            <a:r>
              <a:rPr lang="en-GB" dirty="0"/>
              <a:t> </a:t>
            </a:r>
            <a:endParaRPr lang="fi-FI" dirty="0"/>
          </a:p>
          <a:p>
            <a:pPr lvl="1"/>
            <a:r>
              <a:rPr lang="fi-FI" dirty="0"/>
              <a:t>esim. </a:t>
            </a:r>
            <a:r>
              <a:rPr lang="fi-FI" dirty="0" err="1"/>
              <a:t>tyo</a:t>
            </a:r>
            <a:r>
              <a:rPr lang="fi-FI" dirty="0"/>
              <a:t>̈-, parisuhde-, </a:t>
            </a:r>
            <a:r>
              <a:rPr lang="fi-FI" dirty="0" err="1"/>
              <a:t>elämäntyyli</a:t>
            </a:r>
            <a:r>
              <a:rPr lang="fi-FI" dirty="0"/>
              <a:t>-, sukupuoli- ja seksuaali-identiteetti sekä ideologinen, kulttuurinen ja etninen identiteetti</a:t>
            </a:r>
            <a:r>
              <a:rPr lang="fi-FI" b="1" dirty="0"/>
              <a:t> </a:t>
            </a:r>
          </a:p>
          <a:p>
            <a:pPr marL="457200" lvl="1" indent="0">
              <a:buNone/>
            </a:pPr>
            <a:endParaRPr lang="fi-FI" dirty="0"/>
          </a:p>
          <a:p>
            <a:r>
              <a:rPr lang="fi-FI" b="1" dirty="0"/>
              <a:t>kokonaisidentiteetti: </a:t>
            </a:r>
            <a:r>
              <a:rPr lang="fi-FI" dirty="0" err="1"/>
              <a:t>yksilölle</a:t>
            </a:r>
            <a:r>
              <a:rPr lang="fi-FI" dirty="0"/>
              <a:t> merkityksellisten identiteetin osa-alueiden yhteenveto</a:t>
            </a:r>
          </a:p>
          <a:p>
            <a:pPr lvl="1"/>
            <a:r>
              <a:rPr lang="fi-FI" dirty="0"/>
              <a:t>esim. tarinamuotoinen identiteetti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20735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6221B-A925-8646-B6CC-A506C1890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 err="1"/>
              <a:t>Tarinamuotoinen</a:t>
            </a:r>
            <a:r>
              <a:rPr lang="en-GB" b="1" dirty="0"/>
              <a:t> </a:t>
            </a:r>
            <a:r>
              <a:rPr lang="en-GB" b="1" dirty="0" err="1"/>
              <a:t>identiteetti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3C1E9C-2690-F045-8BD2-F1149CFE3A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Dan P. </a:t>
            </a:r>
            <a:r>
              <a:rPr lang="en-GB" dirty="0" err="1"/>
              <a:t>McAdamsin</a:t>
            </a:r>
            <a:r>
              <a:rPr lang="en-GB" dirty="0"/>
              <a:t> </a:t>
            </a:r>
            <a:r>
              <a:rPr lang="en-GB" dirty="0" err="1"/>
              <a:t>persoonallisuuden</a:t>
            </a:r>
            <a:r>
              <a:rPr lang="en-GB" dirty="0"/>
              <a:t> </a:t>
            </a:r>
            <a:r>
              <a:rPr lang="en-GB" dirty="0" err="1"/>
              <a:t>mallin</a:t>
            </a:r>
            <a:r>
              <a:rPr lang="en-GB" dirty="0"/>
              <a:t> </a:t>
            </a:r>
            <a:r>
              <a:rPr lang="en-GB" dirty="0" err="1"/>
              <a:t>kolmas</a:t>
            </a:r>
            <a:r>
              <a:rPr lang="en-GB" dirty="0"/>
              <a:t> </a:t>
            </a:r>
            <a:r>
              <a:rPr lang="en-GB" dirty="0" err="1"/>
              <a:t>taso</a:t>
            </a:r>
            <a:r>
              <a:rPr lang="en-GB" dirty="0"/>
              <a:t> </a:t>
            </a:r>
            <a:endParaRPr lang="fi-FI" dirty="0"/>
          </a:p>
          <a:p>
            <a:pPr lvl="0"/>
            <a:r>
              <a:rPr lang="fi-FI" dirty="0"/>
              <a:t>kokoava </a:t>
            </a:r>
            <a:r>
              <a:rPr lang="fi-FI" dirty="0" err="1"/>
              <a:t>elämäntarina</a:t>
            </a:r>
            <a:r>
              <a:rPr lang="fi-FI" dirty="0"/>
              <a:t>, jonka avulla ihminen sitoo </a:t>
            </a:r>
            <a:r>
              <a:rPr lang="fi-FI" dirty="0" err="1"/>
              <a:t>menneisyytensa</a:t>
            </a:r>
            <a:r>
              <a:rPr lang="fi-FI" dirty="0"/>
              <a:t>̈ tapahtumat, ennakoimansa tulevaisuuden ja </a:t>
            </a:r>
            <a:r>
              <a:rPr lang="fi-FI" dirty="0" err="1"/>
              <a:t>yksilölliset</a:t>
            </a:r>
            <a:r>
              <a:rPr lang="fi-FI" dirty="0"/>
              <a:t> ominaisuutensa yhteen</a:t>
            </a:r>
          </a:p>
          <a:p>
            <a:pPr lvl="0"/>
            <a:r>
              <a:rPr lang="fi-FI" dirty="0" err="1"/>
              <a:t>sisäistetty</a:t>
            </a:r>
            <a:r>
              <a:rPr lang="fi-FI" dirty="0"/>
              <a:t> ja samalla jatkuvasti </a:t>
            </a:r>
            <a:r>
              <a:rPr lang="fi-FI" dirty="0" err="1"/>
              <a:t>kehittyva</a:t>
            </a:r>
            <a:r>
              <a:rPr lang="fi-FI" dirty="0"/>
              <a:t>̈ tarina omasta </a:t>
            </a:r>
            <a:r>
              <a:rPr lang="fi-FI" dirty="0" err="1"/>
              <a:t>itsesta</a:t>
            </a:r>
            <a:r>
              <a:rPr lang="fi-FI" dirty="0"/>
              <a:t>̈</a:t>
            </a:r>
          </a:p>
          <a:p>
            <a:pPr marL="0" lvl="0" indent="0">
              <a:buNone/>
            </a:pPr>
            <a:r>
              <a:rPr lang="fi-FI" dirty="0"/>
              <a:t>	→ </a:t>
            </a:r>
            <a:r>
              <a:rPr lang="fi-FI" dirty="0" err="1"/>
              <a:t>elämän</a:t>
            </a:r>
            <a:r>
              <a:rPr lang="fi-FI" dirty="0"/>
              <a:t> merkitykselliseksi ja </a:t>
            </a:r>
            <a:r>
              <a:rPr lang="fi-FI" dirty="0" err="1"/>
              <a:t>yhtenäiseksi</a:t>
            </a:r>
            <a:r>
              <a:rPr lang="fi-FI" dirty="0"/>
              <a:t> kokeminen</a:t>
            </a:r>
          </a:p>
          <a:p>
            <a:r>
              <a:rPr lang="fi-FI" dirty="0"/>
              <a:t> käytetään myös käsitettä </a:t>
            </a:r>
            <a:r>
              <a:rPr lang="en-GB" dirty="0" err="1"/>
              <a:t>narratiivinen</a:t>
            </a:r>
            <a:r>
              <a:rPr lang="en-GB" dirty="0"/>
              <a:t> </a:t>
            </a:r>
            <a:r>
              <a:rPr lang="en-GB" dirty="0" err="1"/>
              <a:t>identiteetti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28351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FDCF7-EEE6-CD47-B746-309207E57E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/>
              <a:t>Tarinamuotoisen</a:t>
            </a:r>
            <a:r>
              <a:rPr lang="en-GB" b="1" dirty="0"/>
              <a:t> </a:t>
            </a:r>
            <a:r>
              <a:rPr lang="en-GB" b="1" dirty="0" err="1"/>
              <a:t>identiteetin</a:t>
            </a:r>
            <a:r>
              <a:rPr lang="en-GB" b="1" dirty="0"/>
              <a:t> </a:t>
            </a:r>
            <a:r>
              <a:rPr lang="en-GB" b="1" dirty="0" err="1"/>
              <a:t>muotoutuminen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27D4F0-38D4-F84D-B977-446D99753F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i-FI" dirty="0"/>
              <a:t>muotoutuva aikuisuus</a:t>
            </a:r>
            <a:r>
              <a:rPr lang="fi-FI" b="1" dirty="0"/>
              <a:t> </a:t>
            </a:r>
            <a:r>
              <a:rPr lang="fi-FI" dirty="0"/>
              <a:t>(=</a:t>
            </a:r>
            <a:r>
              <a:rPr lang="fi-FI" b="1" dirty="0"/>
              <a:t> </a:t>
            </a:r>
            <a:r>
              <a:rPr lang="fi-FI" dirty="0" err="1"/>
              <a:t>myöhäisnuoruus</a:t>
            </a:r>
            <a:r>
              <a:rPr lang="fi-FI" dirty="0"/>
              <a:t>, 18−25 v) voimakasta tarinamuotoisen identiteetin muovautumisen aikaa </a:t>
            </a:r>
          </a:p>
          <a:p>
            <a:pPr lvl="0"/>
            <a:r>
              <a:rPr lang="fi-FI" dirty="0"/>
              <a:t>syntyy kahdenlaisista tarinoista eli </a:t>
            </a:r>
            <a:r>
              <a:rPr lang="fi-FI" dirty="0" err="1"/>
              <a:t>narratiiveista</a:t>
            </a:r>
            <a:r>
              <a:rPr lang="fi-FI" dirty="0"/>
              <a:t>:</a:t>
            </a:r>
          </a:p>
          <a:p>
            <a:pPr marL="971550" lvl="1" indent="-514350">
              <a:buFont typeface="+mj-lt"/>
              <a:buAutoNum type="arabicParenR"/>
            </a:pPr>
            <a:r>
              <a:rPr lang="fi-FI" sz="2800" dirty="0"/>
              <a:t>tarinat, joita ihminen itse kertoo </a:t>
            </a:r>
            <a:r>
              <a:rPr lang="fi-FI" sz="2800" dirty="0" err="1"/>
              <a:t>itsestään</a:t>
            </a:r>
            <a:endParaRPr lang="fi-FI" sz="2800" dirty="0"/>
          </a:p>
          <a:p>
            <a:pPr marL="971550" lvl="1" indent="-514350">
              <a:buFont typeface="+mj-lt"/>
              <a:buAutoNum type="arabicParenR"/>
            </a:pPr>
            <a:r>
              <a:rPr lang="fi-FI" sz="2800" dirty="0"/>
              <a:t>tarinat, joita muut kertovat </a:t>
            </a:r>
            <a:r>
              <a:rPr lang="fi-FI" sz="2800" dirty="0" err="1"/>
              <a:t>itsesta</a:t>
            </a:r>
            <a:r>
              <a:rPr lang="fi-FI" sz="2800" dirty="0"/>
              <a:t>̈ ja joihin pystyy itse samastumaan</a:t>
            </a:r>
          </a:p>
          <a:p>
            <a:r>
              <a:rPr lang="fi-FI" dirty="0" err="1"/>
              <a:t>pitkään</a:t>
            </a:r>
            <a:r>
              <a:rPr lang="fi-FI" dirty="0"/>
              <a:t> </a:t>
            </a:r>
            <a:r>
              <a:rPr lang="fi-FI" dirty="0" err="1"/>
              <a:t>kestäva</a:t>
            </a:r>
            <a:r>
              <a:rPr lang="fi-FI" dirty="0"/>
              <a:t>̈ identiteetin etsintä riski hyvinvoinnille 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518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E40E38-C3E2-2848-A677-1810F05D27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870580" cy="1325563"/>
          </a:xfrm>
        </p:spPr>
        <p:txBody>
          <a:bodyPr>
            <a:normAutofit/>
          </a:bodyPr>
          <a:lstStyle/>
          <a:p>
            <a:r>
              <a:rPr lang="fi-FI" sz="4000" b="1" dirty="0"/>
              <a:t>James Marcia: Kokonaisidentiteetin muotoutuminen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984D50-67BE-AB42-AE00-AAF0784BA9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9864" y="1690688"/>
            <a:ext cx="4549698" cy="4351338"/>
          </a:xfrm>
        </p:spPr>
        <p:txBody>
          <a:bodyPr>
            <a:normAutofit/>
          </a:bodyPr>
          <a:lstStyle/>
          <a:p>
            <a:r>
              <a:rPr lang="fi-FI" dirty="0"/>
              <a:t>identiteetin kehityksen kaksi </a:t>
            </a:r>
            <a:r>
              <a:rPr lang="fi-FI" dirty="0" err="1"/>
              <a:t>keskeista</a:t>
            </a:r>
            <a:r>
              <a:rPr lang="fi-FI" dirty="0"/>
              <a:t>̈ ulottuvuutta: </a:t>
            </a:r>
            <a:endParaRPr lang="fi-FI" sz="2800" dirty="0"/>
          </a:p>
          <a:p>
            <a:pPr marL="971550" lvl="1" indent="-514350">
              <a:buFont typeface="+mj-lt"/>
              <a:buAutoNum type="arabicParenR"/>
            </a:pPr>
            <a:r>
              <a:rPr lang="fi-FI" sz="2800" dirty="0"/>
              <a:t>identiteetin aktiivinen ja omakohtainen </a:t>
            </a:r>
            <a:r>
              <a:rPr lang="fi-FI" sz="2800" dirty="0" err="1"/>
              <a:t>etsinta</a:t>
            </a:r>
            <a:r>
              <a:rPr lang="fi-FI" sz="2800" dirty="0"/>
              <a:t>̈</a:t>
            </a:r>
          </a:p>
          <a:p>
            <a:pPr marL="971550" lvl="1" indent="-514350">
              <a:buFont typeface="+mj-lt"/>
              <a:buAutoNum type="arabicParenR"/>
            </a:pPr>
            <a:r>
              <a:rPr lang="fi-FI" sz="2800" dirty="0"/>
              <a:t>sitoutuminen omiin kiinnostuksiin, arvoihin ja </a:t>
            </a:r>
            <a:r>
              <a:rPr lang="fi-FI" sz="2800" dirty="0" err="1"/>
              <a:t>näkemyksiin</a:t>
            </a:r>
            <a:endParaRPr lang="fi-FI" sz="2800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pPr marL="0" indent="0">
              <a:buNone/>
            </a:pPr>
            <a:endParaRPr lang="fi-FI" dirty="0"/>
          </a:p>
        </p:txBody>
      </p:sp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5BB04849-C9DA-2943-87A6-BE5E1D53FAA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2576" r="15700" b="15105"/>
          <a:stretch/>
        </p:blipFill>
        <p:spPr>
          <a:xfrm>
            <a:off x="5387898" y="1690688"/>
            <a:ext cx="6398941" cy="4365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1032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26195-C7E8-7F44-A393-C1E36753FA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213B5E-A519-B043-99EF-212BDC33F7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 err="1"/>
              <a:t>jäsentymättömän</a:t>
            </a:r>
            <a:r>
              <a:rPr lang="fi-FI" b="1" dirty="0"/>
              <a:t> iden­titeetin tila: </a:t>
            </a:r>
            <a:r>
              <a:rPr lang="fi-FI" dirty="0" err="1"/>
              <a:t>identiteettia</a:t>
            </a:r>
            <a:r>
              <a:rPr lang="fi-FI" dirty="0"/>
              <a:t>̈ ei ole haettu </a:t>
            </a:r>
            <a:r>
              <a:rPr lang="fi-FI" dirty="0" err="1"/>
              <a:t>eika</a:t>
            </a:r>
            <a:r>
              <a:rPr lang="fi-FI" dirty="0"/>
              <a:t>̈ kokeiltu; sitoutumista ei ole tapahtunut </a:t>
            </a:r>
          </a:p>
          <a:p>
            <a:r>
              <a:rPr lang="fi-FI" b="1" dirty="0"/>
              <a:t>omaksu­tun identiteetin tila: </a:t>
            </a:r>
            <a:r>
              <a:rPr lang="fi-FI" dirty="0"/>
              <a:t>identiteettiin on sitouduttu omaksumalla se </a:t>
            </a:r>
            <a:r>
              <a:rPr lang="fi-FI" dirty="0" err="1"/>
              <a:t>ulkoapäin</a:t>
            </a:r>
            <a:r>
              <a:rPr lang="fi-FI" dirty="0"/>
              <a:t>; lainattu identiteetti </a:t>
            </a:r>
            <a:endParaRPr lang="fi-FI" b="1" dirty="0"/>
          </a:p>
          <a:p>
            <a:r>
              <a:rPr lang="fi-FI" b="1" dirty="0" err="1"/>
              <a:t>etsivän</a:t>
            </a:r>
            <a:r>
              <a:rPr lang="fi-FI" b="1" dirty="0"/>
              <a:t> identiteetin tila: </a:t>
            </a:r>
            <a:r>
              <a:rPr lang="fi-FI" dirty="0" err="1"/>
              <a:t>identiteettia</a:t>
            </a:r>
            <a:r>
              <a:rPr lang="fi-FI" dirty="0"/>
              <a:t>̈ haetaan ja kokeillaan </a:t>
            </a:r>
          </a:p>
          <a:p>
            <a:r>
              <a:rPr lang="fi-FI" b="1" dirty="0"/>
              <a:t>saavutetun identiteetin tila: </a:t>
            </a:r>
            <a:r>
              <a:rPr lang="fi-FI" dirty="0"/>
              <a:t>identiteetti on rakennettu aktiivisesti pohtimalla ja kyseenalaistamalla; </a:t>
            </a:r>
            <a:r>
              <a:rPr lang="fi-FI" dirty="0" err="1"/>
              <a:t>kypsa</a:t>
            </a:r>
            <a:r>
              <a:rPr lang="fi-FI" dirty="0"/>
              <a:t>̈ ja vahva identiteetin tila </a:t>
            </a:r>
            <a:endParaRPr lang="fi-FI" dirty="0">
              <a:effectLst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36740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24775C-F99A-1C48-B1D3-6CC650167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Elämänmuutokset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E919D-F018-5746-81A5-376E292F5A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elämänmuutokset = erilaiset </a:t>
            </a:r>
            <a:r>
              <a:rPr lang="fi-FI" dirty="0" err="1"/>
              <a:t>elämän</a:t>
            </a:r>
            <a:r>
              <a:rPr lang="fi-FI" dirty="0"/>
              <a:t> </a:t>
            </a:r>
            <a:r>
              <a:rPr lang="fi-FI" dirty="0" err="1"/>
              <a:t>käännekohdat</a:t>
            </a:r>
            <a:endParaRPr lang="fi-FI" dirty="0"/>
          </a:p>
          <a:p>
            <a:pPr lvl="1"/>
            <a:r>
              <a:rPr lang="fi-FI" dirty="0"/>
              <a:t>esim. </a:t>
            </a:r>
            <a:r>
              <a:rPr lang="fi-FI" dirty="0" err="1"/>
              <a:t>siirtymät</a:t>
            </a:r>
            <a:r>
              <a:rPr lang="fi-FI" dirty="0"/>
              <a:t> </a:t>
            </a:r>
            <a:r>
              <a:rPr lang="fi-FI" dirty="0" err="1"/>
              <a:t>elämänvaiheesta</a:t>
            </a:r>
            <a:r>
              <a:rPr lang="fi-FI" dirty="0"/>
              <a:t> toiseen, vakava sairaus</a:t>
            </a:r>
          </a:p>
          <a:p>
            <a:pPr lvl="0"/>
            <a:r>
              <a:rPr lang="en-GB" dirty="0" err="1"/>
              <a:t>elämänmuutoksista</a:t>
            </a:r>
            <a:r>
              <a:rPr lang="en-GB" dirty="0"/>
              <a:t> </a:t>
            </a:r>
            <a:r>
              <a:rPr lang="en-GB" dirty="0" err="1"/>
              <a:t>luodaan</a:t>
            </a:r>
            <a:r>
              <a:rPr lang="en-GB" dirty="0"/>
              <a:t> </a:t>
            </a:r>
            <a:r>
              <a:rPr lang="en-GB" dirty="0" err="1"/>
              <a:t>narratiiveja</a:t>
            </a:r>
            <a:endParaRPr lang="en-GB" dirty="0"/>
          </a:p>
          <a:p>
            <a:r>
              <a:rPr lang="fi-FI" dirty="0" err="1"/>
              <a:t>elämänmuutokset</a:t>
            </a:r>
            <a:r>
              <a:rPr lang="fi-FI" dirty="0"/>
              <a:t> voivat </a:t>
            </a:r>
            <a:r>
              <a:rPr lang="fi-FI" dirty="0" err="1"/>
              <a:t>kriisiyttäa</a:t>
            </a:r>
            <a:r>
              <a:rPr lang="fi-FI" dirty="0"/>
              <a:t>̈ </a:t>
            </a:r>
            <a:r>
              <a:rPr lang="fi-FI" dirty="0" err="1"/>
              <a:t>yksilön</a:t>
            </a:r>
            <a:r>
              <a:rPr lang="fi-FI" dirty="0"/>
              <a:t> </a:t>
            </a:r>
            <a:r>
              <a:rPr lang="fi-FI" dirty="0" err="1"/>
              <a:t>elämäntarinan</a:t>
            </a:r>
            <a:r>
              <a:rPr lang="fi-FI" dirty="0"/>
              <a:t>: </a:t>
            </a:r>
          </a:p>
          <a:p>
            <a:pPr lvl="1"/>
            <a:r>
              <a:rPr lang="fi-FI" dirty="0"/>
              <a:t>identiteetin katkoksen mahdollisuus</a:t>
            </a:r>
          </a:p>
          <a:p>
            <a:pPr lvl="1"/>
            <a:r>
              <a:rPr lang="fi-FI" b="1" dirty="0"/>
              <a:t>identiteetin katkos </a:t>
            </a:r>
            <a:r>
              <a:rPr lang="fi-FI" dirty="0"/>
              <a:t>= tilanne, jossa </a:t>
            </a:r>
            <a:r>
              <a:rPr lang="fi-FI" dirty="0" err="1"/>
              <a:t>ihmisella</a:t>
            </a:r>
            <a:r>
              <a:rPr lang="fi-FI" dirty="0"/>
              <a:t>̈ on ongelmia </a:t>
            </a:r>
            <a:r>
              <a:rPr lang="fi-FI" dirty="0" err="1"/>
              <a:t>nähda</a:t>
            </a:r>
            <a:r>
              <a:rPr lang="fi-FI" dirty="0"/>
              <a:t>̈ jatkuvuutta menneen ja nykyhetken </a:t>
            </a:r>
            <a:r>
              <a:rPr lang="fi-FI" dirty="0" err="1"/>
              <a:t>välilla</a:t>
            </a:r>
            <a:r>
              <a:rPr lang="fi-FI" dirty="0"/>
              <a:t>̈</a:t>
            </a:r>
          </a:p>
          <a:p>
            <a:pPr lvl="1"/>
            <a:r>
              <a:rPr lang="fi-FI" dirty="0"/>
              <a:t>toimijuuden kokemus (= kokemus </a:t>
            </a:r>
            <a:r>
              <a:rPr lang="fi-FI" dirty="0" err="1"/>
              <a:t>elämänhallinnasta</a:t>
            </a:r>
            <a:r>
              <a:rPr lang="fi-FI" dirty="0"/>
              <a:t> ja autonomiasta) voi olla uhattuna</a:t>
            </a:r>
          </a:p>
          <a:p>
            <a:pPr lvl="1"/>
            <a:r>
              <a:rPr lang="fi-FI" dirty="0"/>
              <a:t>yksilö pyrkii usein käsittelemään traumaattisia muistoja jälkeenpäin ja rakentamaan </a:t>
            </a:r>
            <a:r>
              <a:rPr lang="fi-FI" dirty="0" err="1"/>
              <a:t>niista</a:t>
            </a:r>
            <a:r>
              <a:rPr lang="fi-FI" dirty="0"/>
              <a:t>̈ </a:t>
            </a:r>
            <a:r>
              <a:rPr lang="fi-FI" dirty="0" err="1"/>
              <a:t>narratiivin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63549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BA451-EAE3-5642-8E89-943EBE349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b="1" dirty="0" err="1"/>
              <a:t>Tarinamuotoisen</a:t>
            </a:r>
            <a:r>
              <a:rPr lang="en-GB" sz="4000" b="1" dirty="0"/>
              <a:t> </a:t>
            </a:r>
            <a:r>
              <a:rPr lang="en-GB" sz="4000" b="1" dirty="0" err="1"/>
              <a:t>identiteetin</a:t>
            </a:r>
            <a:r>
              <a:rPr lang="en-GB" sz="4000" b="1" dirty="0"/>
              <a:t> </a:t>
            </a:r>
            <a:r>
              <a:rPr lang="en-GB" sz="4000" b="1" dirty="0" err="1"/>
              <a:t>yhteys</a:t>
            </a:r>
            <a:r>
              <a:rPr lang="en-GB" sz="4000" b="1" dirty="0"/>
              <a:t> </a:t>
            </a:r>
            <a:r>
              <a:rPr lang="en-GB" sz="4000" b="1" dirty="0" err="1"/>
              <a:t>psyykkiseen</a:t>
            </a:r>
            <a:r>
              <a:rPr lang="en-GB" sz="4000" b="1" dirty="0"/>
              <a:t> </a:t>
            </a:r>
            <a:r>
              <a:rPr lang="en-GB" sz="4000" b="1" dirty="0" err="1"/>
              <a:t>hyvinvointiin</a:t>
            </a:r>
            <a:r>
              <a:rPr lang="en-GB" sz="4000" b="1" dirty="0"/>
              <a:t> </a:t>
            </a:r>
            <a:endParaRPr lang="fi-FI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F440C-FECB-4D4F-BF49-8A0713CEA0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fi-FI" dirty="0"/>
              <a:t>tarinamuotoisella </a:t>
            </a:r>
            <a:r>
              <a:rPr lang="fi-FI" dirty="0" err="1"/>
              <a:t>identiteetilla</a:t>
            </a:r>
            <a:r>
              <a:rPr lang="fi-FI" dirty="0"/>
              <a:t>̈ kaksi psykologista tavoitetta: </a:t>
            </a:r>
          </a:p>
          <a:p>
            <a:pPr marL="971550" lvl="1" indent="-514350">
              <a:buFont typeface="+mj-lt"/>
              <a:buAutoNum type="arabicParenR"/>
            </a:pPr>
            <a:r>
              <a:rPr lang="fi-FI" dirty="0"/>
              <a:t>merkitys: antaa itselle merkitys ja tarkoitus </a:t>
            </a:r>
          </a:p>
          <a:p>
            <a:pPr marL="971550" lvl="1" indent="-514350">
              <a:buFont typeface="+mj-lt"/>
              <a:buAutoNum type="arabicParenR"/>
            </a:pPr>
            <a:r>
              <a:rPr lang="fi-FI" dirty="0"/>
              <a:t>jatkuvuus: luoda itselle kokemus jatkuvuudesta ajan ja tilanteiden muuttuessa</a:t>
            </a:r>
          </a:p>
          <a:p>
            <a:pPr lvl="0"/>
            <a:r>
              <a:rPr lang="fi-FI" dirty="0"/>
              <a:t>tavoitteiden toteutumisella </a:t>
            </a:r>
            <a:r>
              <a:rPr lang="fi-FI" dirty="0" err="1"/>
              <a:t>myönteisia</a:t>
            </a:r>
            <a:r>
              <a:rPr lang="fi-FI" dirty="0"/>
              <a:t>̈ vaikutuksia psyykkiseen hyvinvointiin ja mielenterveyteen </a:t>
            </a:r>
          </a:p>
          <a:p>
            <a:pPr marL="0" lvl="0" indent="0">
              <a:buNone/>
            </a:pPr>
            <a:endParaRPr lang="fi-FI" dirty="0"/>
          </a:p>
          <a:p>
            <a:pPr lvl="0"/>
            <a:r>
              <a:rPr lang="fi-FI" dirty="0"/>
              <a:t>hyvin kielteiset tarinat itsestä: </a:t>
            </a:r>
          </a:p>
          <a:p>
            <a:pPr lvl="1"/>
            <a:r>
              <a:rPr lang="fi-FI" dirty="0" err="1"/>
              <a:t>ylläpitävät</a:t>
            </a:r>
            <a:r>
              <a:rPr lang="fi-FI" dirty="0"/>
              <a:t> </a:t>
            </a:r>
            <a:r>
              <a:rPr lang="fi-FI" dirty="0" err="1"/>
              <a:t>epäsuotuisia</a:t>
            </a:r>
            <a:r>
              <a:rPr lang="fi-FI" dirty="0"/>
              <a:t> ajattelu- ja toimintamalleja</a:t>
            </a:r>
          </a:p>
          <a:p>
            <a:pPr lvl="1"/>
            <a:r>
              <a:rPr lang="fi-FI" dirty="0"/>
              <a:t>voivat </a:t>
            </a:r>
            <a:r>
              <a:rPr lang="fi-FI" dirty="0" err="1"/>
              <a:t>heikentäa</a:t>
            </a:r>
            <a:r>
              <a:rPr lang="fi-FI" dirty="0"/>
              <a:t>̈ </a:t>
            </a:r>
            <a:r>
              <a:rPr lang="fi-FI" dirty="0" err="1"/>
              <a:t>psyykkista</a:t>
            </a:r>
            <a:r>
              <a:rPr lang="fi-FI" dirty="0"/>
              <a:t>̈ hyvinvointia ja johtaa ongelmiin sosiaalisissa suhteissa</a:t>
            </a:r>
          </a:p>
          <a:p>
            <a:pPr lvl="0"/>
            <a:r>
              <a:rPr lang="fi-FI" b="1" dirty="0"/>
              <a:t>narratiivinen terapia</a:t>
            </a:r>
            <a:r>
              <a:rPr lang="fi-FI" dirty="0"/>
              <a:t> = psykoterapiamuoto, joka perustuu </a:t>
            </a:r>
            <a:r>
              <a:rPr lang="fi-FI" dirty="0" err="1"/>
              <a:t>elämäntarinoiden</a:t>
            </a:r>
            <a:r>
              <a:rPr lang="fi-FI" dirty="0"/>
              <a:t> </a:t>
            </a:r>
            <a:r>
              <a:rPr lang="fi-FI" dirty="0" err="1"/>
              <a:t>käyttämiseen</a:t>
            </a:r>
            <a:r>
              <a:rPr lang="fi-FI" dirty="0"/>
              <a:t> tietoisen muutoksen </a:t>
            </a:r>
            <a:r>
              <a:rPr lang="fi-FI" dirty="0" err="1"/>
              <a:t>välineena</a:t>
            </a:r>
            <a:r>
              <a:rPr lang="fi-FI" dirty="0"/>
              <a:t>̈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38133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833</Words>
  <Application>Microsoft Office PowerPoint</Application>
  <PresentationFormat>Laajakuva</PresentationFormat>
  <Paragraphs>90</Paragraphs>
  <Slides>14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7. Identiteetti ja elämäntarinat</vt:lpstr>
      <vt:lpstr>Identiteetti</vt:lpstr>
      <vt:lpstr>Identiteetti</vt:lpstr>
      <vt:lpstr>Tarinamuotoinen identiteetti</vt:lpstr>
      <vt:lpstr>Tarinamuotoisen identiteetin muotoutuminen</vt:lpstr>
      <vt:lpstr>James Marcia: Kokonaisidentiteetin muotoutuminen</vt:lpstr>
      <vt:lpstr>PowerPoint-esitys</vt:lpstr>
      <vt:lpstr>Elämänmuutokset</vt:lpstr>
      <vt:lpstr>Tarinamuotoisen identiteetin yhteys psyykkiseen hyvinvointiin </vt:lpstr>
      <vt:lpstr>Kulttuurinen identiteetti </vt:lpstr>
      <vt:lpstr>Etninen ja kansallinen identiteetti </vt:lpstr>
      <vt:lpstr>Muut minän käsitteet: Minuus</vt:lpstr>
      <vt:lpstr>Muut minän käsitteet: Minäkäsitys</vt:lpstr>
      <vt:lpstr>Muut minän käsitteet: Itsetunto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7. Identiteetti ja elämäntarinat</dc:title>
  <dc:creator>Holm, Kristiina M</dc:creator>
  <cp:lastModifiedBy>Syrjäläinen Jarno Antero</cp:lastModifiedBy>
  <cp:revision>26</cp:revision>
  <dcterms:created xsi:type="dcterms:W3CDTF">2018-07-04T08:34:06Z</dcterms:created>
  <dcterms:modified xsi:type="dcterms:W3CDTF">2019-09-05T06:03:24Z</dcterms:modified>
</cp:coreProperties>
</file>