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46" r:id="rId1"/>
    <p:sldMasterId id="2147483865" r:id="rId2"/>
  </p:sldMasterIdLst>
  <p:sldIdLst>
    <p:sldId id="256" r:id="rId3"/>
    <p:sldId id="259" r:id="rId4"/>
    <p:sldId id="262" r:id="rId5"/>
    <p:sldId id="263" r:id="rId6"/>
    <p:sldId id="264" r:id="rId7"/>
    <p:sldId id="272" r:id="rId8"/>
    <p:sldId id="265" r:id="rId9"/>
  </p:sldIdLst>
  <p:sldSz cx="12192000" cy="6858000"/>
  <p:notesSz cx="6858000" cy="9144000"/>
  <p:embeddedFontLst>
    <p:embeddedFont>
      <p:font typeface="Open Sans" panose="020B0606030504020204" pitchFamily="34" charset="0"/>
      <p:regular r:id="rId10"/>
      <p:bold r:id="rId11"/>
      <p:italic r:id="rId12"/>
      <p:boldItalic r:id="rId13"/>
    </p:embeddedFont>
    <p:embeddedFont>
      <p:font typeface="Roboto Slab" pitchFamily="2" charset="0"/>
      <p:regular r:id="rId14"/>
      <p:bold r:id="rId15"/>
    </p:embeddedFont>
    <p:embeddedFont>
      <p:font typeface="Roboto Slab Medium" pitchFamily="2" charset="0"/>
      <p:regular r:id="rId16"/>
    </p:embeddedFont>
    <p:embeddedFont>
      <p:font typeface="Trebuchet MS" panose="020B0603020202020204" pitchFamily="34" charset="0"/>
      <p:regular r:id="rId17"/>
      <p:bold r:id="rId18"/>
      <p:italic r:id="rId19"/>
      <p:boldItalic r:id="rId20"/>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67305-99E7-49BA-9C5D-B0D310061A7B}" v="34" dt="2026-03-11T16:16:59.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95" d="100"/>
          <a:sy n="95" d="100"/>
        </p:scale>
        <p:origin x="15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5.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7.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7.svg"/><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0608161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026858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36539604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42063450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029187192"/>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161789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173589923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562233345"/>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89305184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345533029"/>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187289712"/>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20813412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55924314"/>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73084000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460997489"/>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20404030"/>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419574288"/>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503805413"/>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336651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768444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664998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3482800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51721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496332565"/>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23037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628562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78066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9649808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300549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518659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7551847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71918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7578986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5508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32816579"/>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20571137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869620608"/>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9061397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18972956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1564176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17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8192779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96512647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0848520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350704676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693698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30641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273804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226995184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1087569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5155069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63318580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3760161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9947152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385603833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611959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3673068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1104385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35803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02976329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3396852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89160397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7634407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5794092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8913708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124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93219011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811439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4283881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055276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0290467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62031221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1478278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7596647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7274748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57872750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170733063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4856159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2235478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0349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290767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951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784202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758027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80735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98265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131388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826738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646605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5686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11097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11900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8594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850482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72020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6830154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127592003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857053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056708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353659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90465918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63141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507987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3182983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3633382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838573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3418407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695777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4004440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3359911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20334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97332479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5614528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440227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10567116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82995585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16266213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557912059"/>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2218975767"/>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74767368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192470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420345611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93594939"/>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4290770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3119196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1059237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39794940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7515447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300246815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60591861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40833673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13296879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30607806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1558097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3039698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1983254928"/>
      </p:ext>
    </p:extLst>
  </p:cSld>
  <p:clrMap bg1="lt1" tx1="dk1" bg2="lt2" tx2="dk2" accent1="accent1" accent2="accent2" accent3="accent3" accent4="accent4" accent5="accent5" accent6="accent6" hlink="hlink" folHlink="folHlink"/>
  <p:sldLayoutIdLst>
    <p:sldLayoutId id="2147483864" r:id="rId1"/>
    <p:sldLayoutId id="2147483862" r:id="rId2"/>
    <p:sldLayoutId id="2147483847" r:id="rId3"/>
    <p:sldLayoutId id="2147483851" r:id="rId4"/>
    <p:sldLayoutId id="2147483852" r:id="rId5"/>
    <p:sldLayoutId id="2147483846" r:id="rId6"/>
    <p:sldLayoutId id="2147483850" r:id="rId7"/>
    <p:sldLayoutId id="2147483843" r:id="rId8"/>
    <p:sldLayoutId id="2147483844" r:id="rId9"/>
    <p:sldLayoutId id="2147483849" r:id="rId10"/>
    <p:sldLayoutId id="2147483856" r:id="rId11"/>
    <p:sldLayoutId id="2147483861" r:id="rId12"/>
    <p:sldLayoutId id="2147483859" r:id="rId13"/>
    <p:sldLayoutId id="2147483858" r:id="rId14"/>
    <p:sldLayoutId id="2147483860" r:id="rId15"/>
    <p:sldLayoutId id="2147483857" r:id="rId16"/>
    <p:sldLayoutId id="2147483788" r:id="rId17"/>
    <p:sldLayoutId id="2147483790" r:id="rId18"/>
    <p:sldLayoutId id="2147483749"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842" r:id="rId45"/>
    <p:sldLayoutId id="2147483778" r:id="rId46"/>
    <p:sldLayoutId id="2147483821"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1" r:id="rId62"/>
    <p:sldLayoutId id="2147483781" r:id="rId63"/>
    <p:sldLayoutId id="2147483782" r:id="rId64"/>
    <p:sldLayoutId id="2147483853" r:id="rId65"/>
    <p:sldLayoutId id="2147483854" r:id="rId66"/>
    <p:sldLayoutId id="2147483855" r:id="rId67"/>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335936103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 id="2147483904" r:id="rId39"/>
    <p:sldLayoutId id="2147483905" r:id="rId40"/>
    <p:sldLayoutId id="2147483906" r:id="rId41"/>
    <p:sldLayoutId id="2147483907" r:id="rId42"/>
    <p:sldLayoutId id="2147483908" r:id="rId43"/>
    <p:sldLayoutId id="2147483909" r:id="rId44"/>
    <p:sldLayoutId id="2147483910" r:id="rId45"/>
    <p:sldLayoutId id="2147483911" r:id="rId46"/>
    <p:sldLayoutId id="2147483912" r:id="rId47"/>
    <p:sldLayoutId id="2147483913" r:id="rId48"/>
    <p:sldLayoutId id="2147483914" r:id="rId49"/>
    <p:sldLayoutId id="2147483915" r:id="rId50"/>
    <p:sldLayoutId id="2147483916" r:id="rId51"/>
    <p:sldLayoutId id="2147483917" r:id="rId52"/>
    <p:sldLayoutId id="2147483918" r:id="rId53"/>
    <p:sldLayoutId id="2147483919" r:id="rId54"/>
    <p:sldLayoutId id="2147483920" r:id="rId55"/>
    <p:sldLayoutId id="2147483921" r:id="rId56"/>
    <p:sldLayoutId id="2147483922" r:id="rId57"/>
    <p:sldLayoutId id="2147483923" r:id="rId58"/>
    <p:sldLayoutId id="2147483924" r:id="rId59"/>
    <p:sldLayoutId id="2147483925" r:id="rId60"/>
    <p:sldLayoutId id="2147483926" r:id="rId61"/>
    <p:sldLayoutId id="2147483927" r:id="rId62"/>
    <p:sldLayoutId id="2147483928" r:id="rId63"/>
    <p:sldLayoutId id="2147483929" r:id="rId64"/>
    <p:sldLayoutId id="2147483930" r:id="rId65"/>
    <p:sldLayoutId id="2147483931" r:id="rId66"/>
    <p:sldLayoutId id="2147483932" r:id="rId67"/>
    <p:sldLayoutId id="2147483933" r:id="rId68"/>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potentiaalihanke.fi/wp-content/uploads/2022/05/amok_turvallinen-tila-2.pdf" TargetMode="Externa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hyperlink" Target="https://www.potentiaalihanke.fi/wp-content/uploads/2022/05/L-Potentiaali_turvallisemmantilanperiaatteet2022-2.pdf" TargetMode="External"/><Relationship Id="rId2" Type="http://schemas.openxmlformats.org/officeDocument/2006/relationships/hyperlink" Target="https://www.potentiaalihanke.fi/wp-content/uploads/2022/05/amok_turvallinen-tila-2.pdf" TargetMode="External"/><Relationship Id="rId1" Type="http://schemas.openxmlformats.org/officeDocument/2006/relationships/slideLayout" Target="../slideLayouts/slideLayout31.xml"/><Relationship Id="rId4" Type="http://schemas.openxmlformats.org/officeDocument/2006/relationships/hyperlink" Target="https://maailmankoulu.fi/wp-content/uploads/2018/11/turvallisimman_tilan_ohjee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taide, siluetti&#10;&#10;Tekoälyllä luotu sisältö voi olla virheellistä.">
            <a:extLst>
              <a:ext uri="{FF2B5EF4-FFF2-40B4-BE49-F238E27FC236}">
                <a16:creationId xmlns:a16="http://schemas.microsoft.com/office/drawing/2014/main" id="{CFDBC966-E24A-89C3-8400-F6AD594CB8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837" r="12837"/>
          <a:stretch>
            <a:fillRect/>
          </a:stretch>
        </p:blipFill>
        <p:spPr>
          <a:solidFill>
            <a:schemeClr val="accent5">
              <a:lumMod val="20000"/>
              <a:lumOff val="80000"/>
            </a:schemeClr>
          </a:solidFill>
        </p:spPr>
      </p:pic>
      <p:sp>
        <p:nvSpPr>
          <p:cNvPr id="7" name="Otsikko 6">
            <a:extLst>
              <a:ext uri="{FF2B5EF4-FFF2-40B4-BE49-F238E27FC236}">
                <a16:creationId xmlns:a16="http://schemas.microsoft.com/office/drawing/2014/main" id="{DF97962A-4D50-DBA7-114D-6F6DD514D48D}"/>
              </a:ext>
            </a:extLst>
          </p:cNvPr>
          <p:cNvSpPr>
            <a:spLocks noGrp="1"/>
          </p:cNvSpPr>
          <p:nvPr>
            <p:ph type="ctrTitle"/>
          </p:nvPr>
        </p:nvSpPr>
        <p:spPr>
          <a:xfrm>
            <a:off x="-170456" y="4528761"/>
            <a:ext cx="7496684" cy="1738981"/>
          </a:xfrm>
          <a:noFill/>
        </p:spPr>
        <p:txBody>
          <a:bodyPr>
            <a:noAutofit/>
          </a:bodyPr>
          <a:lstStyle/>
          <a:p>
            <a:r>
              <a:rPr lang="fi-FI" sz="6600" dirty="0"/>
              <a:t>Turvallisempi koulu kaikille</a:t>
            </a:r>
          </a:p>
        </p:txBody>
      </p:sp>
      <p:sp>
        <p:nvSpPr>
          <p:cNvPr id="2" name="Alaotsikko 13">
            <a:extLst>
              <a:ext uri="{FF2B5EF4-FFF2-40B4-BE49-F238E27FC236}">
                <a16:creationId xmlns:a16="http://schemas.microsoft.com/office/drawing/2014/main" id="{0A734ED1-FCD4-1FC0-0787-E55F70079A1E}"/>
              </a:ext>
            </a:extLst>
          </p:cNvPr>
          <p:cNvSpPr>
            <a:spLocks noGrp="1"/>
          </p:cNvSpPr>
          <p:nvPr>
            <p:ph type="subTitle" idx="1"/>
          </p:nvPr>
        </p:nvSpPr>
        <p:spPr>
          <a:xfrm>
            <a:off x="9448801" y="5158171"/>
            <a:ext cx="2160103" cy="745672"/>
          </a:xfrm>
        </p:spPr>
        <p:txBody>
          <a:bodyPr>
            <a:normAutofit/>
          </a:bodyPr>
          <a:lstStyle/>
          <a:p>
            <a:pPr>
              <a:spcBef>
                <a:spcPts val="0"/>
              </a:spcBef>
              <a:spcAft>
                <a:spcPts val="0"/>
              </a:spcAft>
            </a:pPr>
            <a:r>
              <a:rPr lang="fi-FI" sz="1600" dirty="0">
                <a:effectLst>
                  <a:outerShdw blurRad="38100" dist="38100" dir="2700000" algn="tl">
                    <a:srgbClr val="000000">
                      <a:alpha val="43137"/>
                    </a:srgbClr>
                  </a:outerShdw>
                </a:effectLst>
              </a:rPr>
              <a:t>Materiaalin tekijä:</a:t>
            </a:r>
          </a:p>
          <a:p>
            <a:pPr>
              <a:spcBef>
                <a:spcPts val="0"/>
              </a:spcBef>
              <a:spcAft>
                <a:spcPts val="0"/>
              </a:spcAft>
            </a:pPr>
            <a:r>
              <a:rPr lang="fi-FI" sz="1600" dirty="0">
                <a:effectLst>
                  <a:outerShdw blurRad="38100" dist="38100" dir="2700000" algn="tl">
                    <a:srgbClr val="000000">
                      <a:alpha val="43137"/>
                    </a:srgbClr>
                  </a:outerShdw>
                </a:effectLst>
              </a:rPr>
              <a:t>Maaret Juutilainen</a:t>
            </a:r>
          </a:p>
        </p:txBody>
      </p:sp>
    </p:spTree>
    <p:extLst>
      <p:ext uri="{BB962C8B-B14F-4D97-AF65-F5344CB8AC3E}">
        <p14:creationId xmlns:p14="http://schemas.microsoft.com/office/powerpoint/2010/main" val="147227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D6E7-773D-F1A5-C035-EA493BA20EF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C8B7239-BBD4-AB1A-50A2-52FCA2FE237B}"/>
              </a:ext>
            </a:extLst>
          </p:cNvPr>
          <p:cNvSpPr>
            <a:spLocks noGrp="1"/>
          </p:cNvSpPr>
          <p:nvPr>
            <p:ph type="title"/>
          </p:nvPr>
        </p:nvSpPr>
        <p:spPr/>
        <p:txBody>
          <a:bodyPr/>
          <a:lstStyle/>
          <a:p>
            <a:r>
              <a:rPr lang="fi-FI" dirty="0"/>
              <a:t>Työskentelyn tavoitteet (opettajan dia)</a:t>
            </a:r>
          </a:p>
        </p:txBody>
      </p:sp>
      <p:sp>
        <p:nvSpPr>
          <p:cNvPr id="6" name="Sisällön paikkamerkki 5">
            <a:extLst>
              <a:ext uri="{FF2B5EF4-FFF2-40B4-BE49-F238E27FC236}">
                <a16:creationId xmlns:a16="http://schemas.microsoft.com/office/drawing/2014/main" id="{57FCE2AC-0414-E50F-3A71-9A0455B1F3A1}"/>
              </a:ext>
            </a:extLst>
          </p:cNvPr>
          <p:cNvSpPr>
            <a:spLocks noGrp="1"/>
          </p:cNvSpPr>
          <p:nvPr>
            <p:ph idx="13"/>
          </p:nvPr>
        </p:nvSpPr>
        <p:spPr/>
        <p:txBody>
          <a:bodyPr>
            <a:normAutofit/>
          </a:bodyPr>
          <a:lstStyle/>
          <a:p>
            <a:r>
              <a:rPr lang="fi-FI" dirty="0"/>
              <a:t>Oppilaat ymmärtävät, minkälaiset asiat voivat tehdä tilasta turvallisen tai turvattoman tuntuisen.</a:t>
            </a:r>
          </a:p>
          <a:p>
            <a:r>
              <a:rPr lang="fi-FI" i="1" dirty="0"/>
              <a:t>Turvallinen tila tarkoittaa yhteisöä, tapahtumaa tai tilaa, jossa kaikilla on vapaus olla oma itsensä, ilmaista itseään vapaasti ja olla osallinen kaikessa toiminnassa itselleen sopivalla tavalla. Turvallisessa tilassa yksilöllä on mahdollisuus tuntea olonsa mukavaksi, turvalliseksi ja kunnioitetuksi.</a:t>
            </a:r>
          </a:p>
          <a:p>
            <a:pPr marL="324000" indent="0">
              <a:buNone/>
            </a:pPr>
            <a:r>
              <a:rPr lang="fi-FI" sz="1400" i="1" dirty="0"/>
              <a:t>(Lähde: Potentiaali-hanke: Turvallinen tila)</a:t>
            </a:r>
            <a:endParaRPr lang="fi-FI" sz="1400" dirty="0"/>
          </a:p>
          <a:p>
            <a:endParaRPr lang="fi-FI" dirty="0"/>
          </a:p>
        </p:txBody>
      </p:sp>
    </p:spTree>
    <p:extLst>
      <p:ext uri="{BB962C8B-B14F-4D97-AF65-F5344CB8AC3E}">
        <p14:creationId xmlns:p14="http://schemas.microsoft.com/office/powerpoint/2010/main" val="8350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DA9E9-4AF2-CC0D-81DA-ECE32E3AC8C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5578B22-10ED-B490-5AA0-CDF2E9DD4D61}"/>
              </a:ext>
            </a:extLst>
          </p:cNvPr>
          <p:cNvSpPr>
            <a:spLocks noGrp="1"/>
          </p:cNvSpPr>
          <p:nvPr>
            <p:ph type="title"/>
          </p:nvPr>
        </p:nvSpPr>
        <p:spPr/>
        <p:txBody>
          <a:bodyPr/>
          <a:lstStyle/>
          <a:p>
            <a:r>
              <a:rPr lang="fi-FI" dirty="0"/>
              <a:t>Turvallinen luokka</a:t>
            </a:r>
          </a:p>
        </p:txBody>
      </p:sp>
      <p:sp>
        <p:nvSpPr>
          <p:cNvPr id="6" name="Sisällön paikkamerkki 5">
            <a:extLst>
              <a:ext uri="{FF2B5EF4-FFF2-40B4-BE49-F238E27FC236}">
                <a16:creationId xmlns:a16="http://schemas.microsoft.com/office/drawing/2014/main" id="{82ED289F-4F79-399F-356A-4916B08F176B}"/>
              </a:ext>
            </a:extLst>
          </p:cNvPr>
          <p:cNvSpPr>
            <a:spLocks noGrp="1"/>
          </p:cNvSpPr>
          <p:nvPr>
            <p:ph idx="13"/>
          </p:nvPr>
        </p:nvSpPr>
        <p:spPr/>
        <p:txBody>
          <a:bodyPr/>
          <a:lstStyle/>
          <a:p>
            <a:pPr lvl="0"/>
            <a:r>
              <a:rPr lang="fi-FI" sz="2000" i="1" dirty="0"/>
              <a:t>Mitkä asiat ovat minulle tärkeitä, että luokka tuntuu turvalliselta, ja voin olla luokassa omana itsenäni hyvillä mielin?</a:t>
            </a:r>
          </a:p>
          <a:p>
            <a:r>
              <a:rPr lang="fi-FI" sz="2000" dirty="0"/>
              <a:t>Valitse korteista 1-2, jotka parhaiten kuvastavat sinulle tärkeitä asioita, että luokka tuntuu turvalliselta ja voit olla oma itsesi. </a:t>
            </a:r>
          </a:p>
        </p:txBody>
      </p:sp>
      <p:sp>
        <p:nvSpPr>
          <p:cNvPr id="3" name="Tekstiruutu 2">
            <a:extLst>
              <a:ext uri="{FF2B5EF4-FFF2-40B4-BE49-F238E27FC236}">
                <a16:creationId xmlns:a16="http://schemas.microsoft.com/office/drawing/2014/main" id="{A5E11C9A-D290-E5DB-61E8-356F72CC30D2}"/>
              </a:ext>
            </a:extLst>
          </p:cNvPr>
          <p:cNvSpPr txBox="1"/>
          <p:nvPr/>
        </p:nvSpPr>
        <p:spPr>
          <a:xfrm>
            <a:off x="583977" y="5663382"/>
            <a:ext cx="5245323" cy="646331"/>
          </a:xfrm>
          <a:prstGeom prst="rect">
            <a:avLst/>
          </a:prstGeom>
          <a:noFill/>
        </p:spPr>
        <p:txBody>
          <a:bodyPr wrap="square" rtlCol="0">
            <a:spAutoFit/>
          </a:bodyPr>
          <a:lstStyle/>
          <a:p>
            <a:r>
              <a:rPr lang="fi-FI" sz="1200" dirty="0"/>
              <a:t>Turvallinen tila –korttipakka: </a:t>
            </a:r>
            <a:r>
              <a:rPr lang="fi-FI" sz="1200" dirty="0">
                <a:hlinkClick r:id="rId2"/>
              </a:rPr>
              <a:t>https://www.potentiaalihanke.fi/wp-content/uploads/2022/05/amok_turvallinen-tila-2.pdf</a:t>
            </a:r>
            <a:r>
              <a:rPr lang="fi-FI" sz="1200" dirty="0"/>
              <a:t> (Potentiaali-hanke, Oulun ammattikorkeakoulu)</a:t>
            </a:r>
          </a:p>
        </p:txBody>
      </p:sp>
      <p:sp>
        <p:nvSpPr>
          <p:cNvPr id="4" name="Freeform 25">
            <a:extLst>
              <a:ext uri="{FF2B5EF4-FFF2-40B4-BE49-F238E27FC236}">
                <a16:creationId xmlns:a16="http://schemas.microsoft.com/office/drawing/2014/main" id="{CEB3554F-61F2-56D7-BD68-3691AC5BDF3B}"/>
              </a:ext>
            </a:extLst>
          </p:cNvPr>
          <p:cNvSpPr/>
          <p:nvPr/>
        </p:nvSpPr>
        <p:spPr>
          <a:xfrm>
            <a:off x="5829300" y="4029627"/>
            <a:ext cx="2355816" cy="2280086"/>
          </a:xfrm>
          <a:custGeom>
            <a:avLst/>
            <a:gdLst/>
            <a:ahLst/>
            <a:cxnLst/>
            <a:rect l="l" t="t" r="r" b="b"/>
            <a:pathLst>
              <a:path w="3023295" h="3023295">
                <a:moveTo>
                  <a:pt x="0" y="0"/>
                </a:moveTo>
                <a:lnTo>
                  <a:pt x="3023295" y="0"/>
                </a:lnTo>
                <a:lnTo>
                  <a:pt x="3023295" y="3023296"/>
                </a:lnTo>
                <a:lnTo>
                  <a:pt x="0" y="3023296"/>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chemeClr val="accent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21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BA86-500E-B941-9EEC-DCB2C82F41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37372C9-2DA3-F0EA-C4DF-2758B0115E55}"/>
              </a:ext>
            </a:extLst>
          </p:cNvPr>
          <p:cNvSpPr>
            <a:spLocks noGrp="1"/>
          </p:cNvSpPr>
          <p:nvPr>
            <p:ph type="title"/>
          </p:nvPr>
        </p:nvSpPr>
        <p:spPr/>
        <p:txBody>
          <a:bodyPr/>
          <a:lstStyle/>
          <a:p>
            <a:r>
              <a:rPr lang="fi-FI" dirty="0"/>
              <a:t>Keskustellaan ryhmässä</a:t>
            </a:r>
          </a:p>
        </p:txBody>
      </p:sp>
      <p:sp>
        <p:nvSpPr>
          <p:cNvPr id="6" name="Sisällön paikkamerkki 5">
            <a:extLst>
              <a:ext uri="{FF2B5EF4-FFF2-40B4-BE49-F238E27FC236}">
                <a16:creationId xmlns:a16="http://schemas.microsoft.com/office/drawing/2014/main" id="{A17A1D54-E1E0-F1A6-D82F-AA61DABE2DB9}"/>
              </a:ext>
            </a:extLst>
          </p:cNvPr>
          <p:cNvSpPr>
            <a:spLocks noGrp="1"/>
          </p:cNvSpPr>
          <p:nvPr>
            <p:ph idx="13"/>
          </p:nvPr>
        </p:nvSpPr>
        <p:spPr/>
        <p:txBody>
          <a:bodyPr>
            <a:normAutofit/>
          </a:bodyPr>
          <a:lstStyle/>
          <a:p>
            <a:r>
              <a:rPr lang="fi-FI" dirty="0"/>
              <a:t>Ota ryhmään mukaan valitsemasi kortit.</a:t>
            </a:r>
          </a:p>
          <a:p>
            <a:r>
              <a:rPr lang="fi-FI" dirty="0"/>
              <a:t>Keskustellaan:</a:t>
            </a:r>
          </a:p>
          <a:p>
            <a:pPr lvl="1"/>
            <a:r>
              <a:rPr lang="fi-FI" dirty="0"/>
              <a:t>Miksi nämä asiat ovat tärkeitä turvallisen ilmapiirin luomisessa?</a:t>
            </a:r>
          </a:p>
          <a:p>
            <a:pPr lvl="1"/>
            <a:r>
              <a:rPr lang="fi-FI" dirty="0"/>
              <a:t>Mitä voimme tehdä meidän luokassa, jotta nämä asiat toteutuvat?</a:t>
            </a:r>
          </a:p>
          <a:p>
            <a:pPr marL="0" indent="0">
              <a:buNone/>
            </a:pPr>
            <a:endParaRPr lang="fi-FI" dirty="0"/>
          </a:p>
        </p:txBody>
      </p:sp>
      <p:sp>
        <p:nvSpPr>
          <p:cNvPr id="3" name="Freeform 5">
            <a:extLst>
              <a:ext uri="{FF2B5EF4-FFF2-40B4-BE49-F238E27FC236}">
                <a16:creationId xmlns:a16="http://schemas.microsoft.com/office/drawing/2014/main" id="{C8814DAE-72BB-4C02-BEB3-83AB933B26A4}"/>
              </a:ext>
            </a:extLst>
          </p:cNvPr>
          <p:cNvSpPr/>
          <p:nvPr/>
        </p:nvSpPr>
        <p:spPr>
          <a:xfrm>
            <a:off x="3514184" y="4117688"/>
            <a:ext cx="3465004" cy="2555208"/>
          </a:xfrm>
          <a:custGeom>
            <a:avLst/>
            <a:gdLst/>
            <a:ahLst/>
            <a:cxnLst/>
            <a:rect l="l" t="t" r="r" b="b"/>
            <a:pathLst>
              <a:path w="5326602" h="4114800">
                <a:moveTo>
                  <a:pt x="0" y="0"/>
                </a:moveTo>
                <a:lnTo>
                  <a:pt x="5326601" y="0"/>
                </a:lnTo>
                <a:lnTo>
                  <a:pt x="532660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185681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49F7-2724-0440-0EFC-DA83FC76A84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8B8ACC-46E9-DF4E-9A9D-342332CCF5C9}"/>
              </a:ext>
            </a:extLst>
          </p:cNvPr>
          <p:cNvSpPr>
            <a:spLocks noGrp="1"/>
          </p:cNvSpPr>
          <p:nvPr>
            <p:ph type="title"/>
          </p:nvPr>
        </p:nvSpPr>
        <p:spPr/>
        <p:txBody>
          <a:bodyPr/>
          <a:lstStyle/>
          <a:p>
            <a:r>
              <a:rPr lang="fi-FI" dirty="0"/>
              <a:t>Meidän luokan turvallisen tilan periaatteet</a:t>
            </a:r>
          </a:p>
        </p:txBody>
      </p:sp>
      <p:sp>
        <p:nvSpPr>
          <p:cNvPr id="6" name="Sisällön paikkamerkki 5">
            <a:extLst>
              <a:ext uri="{FF2B5EF4-FFF2-40B4-BE49-F238E27FC236}">
                <a16:creationId xmlns:a16="http://schemas.microsoft.com/office/drawing/2014/main" id="{0DE34522-BCFE-D1CC-4A36-74C83B81F0DA}"/>
              </a:ext>
            </a:extLst>
          </p:cNvPr>
          <p:cNvSpPr>
            <a:spLocks noGrp="1"/>
          </p:cNvSpPr>
          <p:nvPr>
            <p:ph idx="13"/>
          </p:nvPr>
        </p:nvSpPr>
        <p:spPr/>
        <p:txBody>
          <a:bodyPr>
            <a:normAutofit/>
          </a:bodyPr>
          <a:lstStyle/>
          <a:p>
            <a:pPr lvl="0"/>
            <a:r>
              <a:rPr lang="fi-FI" dirty="0"/>
              <a:t>Jokainen ryhmä kertoo vuorollaan:</a:t>
            </a:r>
          </a:p>
          <a:p>
            <a:pPr lvl="1"/>
            <a:r>
              <a:rPr lang="fi-FI" sz="2200" dirty="0"/>
              <a:t>Mikä teidän mielestänne tekee luokasta turvallisen?</a:t>
            </a:r>
          </a:p>
          <a:p>
            <a:pPr lvl="1"/>
            <a:r>
              <a:rPr lang="fi-FI" sz="2200" dirty="0"/>
              <a:t>Mitä voimme konkreettisesti tehdä meidän luokassa, jotta nämä asiat toteutuvat?</a:t>
            </a:r>
          </a:p>
          <a:p>
            <a:r>
              <a:rPr lang="fi-FI" sz="2400" dirty="0"/>
              <a:t>Luodaan ryhmien ehdotusten pohjalta luokan omat turvallisen tilan periaatteet.</a:t>
            </a:r>
          </a:p>
          <a:p>
            <a:endParaRPr lang="fi-FI" dirty="0"/>
          </a:p>
        </p:txBody>
      </p:sp>
      <p:sp>
        <p:nvSpPr>
          <p:cNvPr id="3" name="Freeform 8">
            <a:extLst>
              <a:ext uri="{FF2B5EF4-FFF2-40B4-BE49-F238E27FC236}">
                <a16:creationId xmlns:a16="http://schemas.microsoft.com/office/drawing/2014/main" id="{1FF05C15-5163-870A-DF7C-9D0CFB6D22A8}"/>
              </a:ext>
            </a:extLst>
          </p:cNvPr>
          <p:cNvSpPr/>
          <p:nvPr/>
        </p:nvSpPr>
        <p:spPr>
          <a:xfrm>
            <a:off x="5450304" y="4782554"/>
            <a:ext cx="2883203" cy="2075446"/>
          </a:xfrm>
          <a:custGeom>
            <a:avLst/>
            <a:gdLst/>
            <a:ahLst/>
            <a:cxnLst/>
            <a:rect l="l" t="t" r="r" b="b"/>
            <a:pathLst>
              <a:path w="4891293" h="4114800">
                <a:moveTo>
                  <a:pt x="0" y="0"/>
                </a:moveTo>
                <a:lnTo>
                  <a:pt x="4891293" y="0"/>
                </a:lnTo>
                <a:lnTo>
                  <a:pt x="48912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2780806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F25798-A037-4AAA-6F0F-01D8D9BB18E5}"/>
              </a:ext>
            </a:extLst>
          </p:cNvPr>
          <p:cNvSpPr>
            <a:spLocks noGrp="1"/>
          </p:cNvSpPr>
          <p:nvPr>
            <p:ph type="title"/>
          </p:nvPr>
        </p:nvSpPr>
        <p:spPr/>
        <p:txBody>
          <a:bodyPr/>
          <a:lstStyle/>
          <a:p>
            <a:r>
              <a:rPr lang="fi-FI" dirty="0"/>
              <a:t>Jatkotyöskentelyä:</a:t>
            </a:r>
            <a:br>
              <a:rPr lang="fi-FI" dirty="0"/>
            </a:br>
            <a:r>
              <a:rPr lang="fi-FI" dirty="0"/>
              <a:t>Turvallisen tilan julisteet</a:t>
            </a:r>
          </a:p>
        </p:txBody>
      </p:sp>
      <p:sp>
        <p:nvSpPr>
          <p:cNvPr id="6" name="Sisällön paikkamerkki 5">
            <a:extLst>
              <a:ext uri="{FF2B5EF4-FFF2-40B4-BE49-F238E27FC236}">
                <a16:creationId xmlns:a16="http://schemas.microsoft.com/office/drawing/2014/main" id="{9F78E406-467F-698D-6A8C-041AE123E536}"/>
              </a:ext>
            </a:extLst>
          </p:cNvPr>
          <p:cNvSpPr>
            <a:spLocks noGrp="1"/>
          </p:cNvSpPr>
          <p:nvPr>
            <p:ph idx="13"/>
          </p:nvPr>
        </p:nvSpPr>
        <p:spPr>
          <a:xfrm>
            <a:off x="583978" y="2261240"/>
            <a:ext cx="8327014" cy="3615724"/>
          </a:xfrm>
        </p:spPr>
        <p:txBody>
          <a:bodyPr>
            <a:normAutofit/>
          </a:bodyPr>
          <a:lstStyle/>
          <a:p>
            <a:r>
              <a:rPr lang="fi-FI" sz="2000" dirty="0"/>
              <a:t>Jaetaan yhdessä luodut turvallisen tilan periaatteet ryhmille (yksi/ryhmä).</a:t>
            </a:r>
          </a:p>
          <a:p>
            <a:r>
              <a:rPr lang="fi-FI" sz="2000" dirty="0"/>
              <a:t>Kuvatkaa periaate sanoin ja kuvin. Lisätkää konkreettisia esimerkkejä: Mitä tämä tarkoittaa/miten toteutuu välitunnilla? Oppitunnilla? Koulumatkoilla? Somessa?</a:t>
            </a:r>
          </a:p>
          <a:p>
            <a:r>
              <a:rPr lang="fi-FI" sz="2000" dirty="0"/>
              <a:t>Julisteet ripustetaan luokkaan ja ryhmät esittelevät omansa.</a:t>
            </a:r>
          </a:p>
        </p:txBody>
      </p:sp>
      <p:sp>
        <p:nvSpPr>
          <p:cNvPr id="3" name="Freeform 11">
            <a:extLst>
              <a:ext uri="{FF2B5EF4-FFF2-40B4-BE49-F238E27FC236}">
                <a16:creationId xmlns:a16="http://schemas.microsoft.com/office/drawing/2014/main" id="{1572390B-B9F5-FE0F-658A-8991B1372C4E}"/>
              </a:ext>
            </a:extLst>
          </p:cNvPr>
          <p:cNvSpPr/>
          <p:nvPr/>
        </p:nvSpPr>
        <p:spPr>
          <a:xfrm>
            <a:off x="6382753" y="4596760"/>
            <a:ext cx="1439060" cy="2207795"/>
          </a:xfrm>
          <a:custGeom>
            <a:avLst/>
            <a:gdLst/>
            <a:ahLst/>
            <a:cxnLst/>
            <a:rect l="l" t="t" r="r" b="b"/>
            <a:pathLst>
              <a:path w="2308749" h="3364297">
                <a:moveTo>
                  <a:pt x="0" y="0"/>
                </a:moveTo>
                <a:lnTo>
                  <a:pt x="2308748" y="0"/>
                </a:lnTo>
                <a:lnTo>
                  <a:pt x="2308748" y="3364297"/>
                </a:lnTo>
                <a:lnTo>
                  <a:pt x="0" y="3364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4" name="Freeform 10">
            <a:extLst>
              <a:ext uri="{FF2B5EF4-FFF2-40B4-BE49-F238E27FC236}">
                <a16:creationId xmlns:a16="http://schemas.microsoft.com/office/drawing/2014/main" id="{42E11DF3-15AB-F820-B233-79C88103310C}"/>
              </a:ext>
            </a:extLst>
          </p:cNvPr>
          <p:cNvSpPr/>
          <p:nvPr/>
        </p:nvSpPr>
        <p:spPr>
          <a:xfrm>
            <a:off x="2586469" y="4596760"/>
            <a:ext cx="1432720" cy="2113238"/>
          </a:xfrm>
          <a:custGeom>
            <a:avLst/>
            <a:gdLst/>
            <a:ahLst/>
            <a:cxnLst/>
            <a:rect l="l" t="t" r="r" b="b"/>
            <a:pathLst>
              <a:path w="2044053" h="3088541">
                <a:moveTo>
                  <a:pt x="0" y="0"/>
                </a:moveTo>
                <a:lnTo>
                  <a:pt x="2044052" y="0"/>
                </a:lnTo>
                <a:lnTo>
                  <a:pt x="2044052" y="3088541"/>
                </a:lnTo>
                <a:lnTo>
                  <a:pt x="0" y="3088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5" name="Freeform 7">
            <a:extLst>
              <a:ext uri="{FF2B5EF4-FFF2-40B4-BE49-F238E27FC236}">
                <a16:creationId xmlns:a16="http://schemas.microsoft.com/office/drawing/2014/main" id="{A1763D7C-BA3C-3349-DB99-F47DDF8911D3}"/>
              </a:ext>
            </a:extLst>
          </p:cNvPr>
          <p:cNvSpPr/>
          <p:nvPr/>
        </p:nvSpPr>
        <p:spPr>
          <a:xfrm>
            <a:off x="4469732" y="4870422"/>
            <a:ext cx="1583114" cy="1839576"/>
          </a:xfrm>
          <a:custGeom>
            <a:avLst/>
            <a:gdLst/>
            <a:ahLst/>
            <a:cxnLst/>
            <a:rect l="l" t="t" r="r" b="b"/>
            <a:pathLst>
              <a:path w="2855836" h="3349954">
                <a:moveTo>
                  <a:pt x="0" y="0"/>
                </a:moveTo>
                <a:lnTo>
                  <a:pt x="2855836" y="0"/>
                </a:lnTo>
                <a:lnTo>
                  <a:pt x="2855836" y="3349955"/>
                </a:lnTo>
                <a:lnTo>
                  <a:pt x="0" y="3349955"/>
                </a:lnTo>
                <a:lnTo>
                  <a:pt x="0" y="0"/>
                </a:lnTo>
                <a:close/>
              </a:path>
            </a:pathLst>
          </a:custGeom>
          <a:blipFill>
            <a:blip r:embed="rId6"/>
            <a:stretch>
              <a:fillRect/>
            </a:stretch>
          </a:blipFill>
        </p:spPr>
        <p:txBody>
          <a:bodyPr/>
          <a:lstStyle/>
          <a:p>
            <a:endParaRPr lang="fi-FI"/>
          </a:p>
        </p:txBody>
      </p:sp>
    </p:spTree>
    <p:extLst>
      <p:ext uri="{BB962C8B-B14F-4D97-AF65-F5344CB8AC3E}">
        <p14:creationId xmlns:p14="http://schemas.microsoft.com/office/powerpoint/2010/main" val="2940854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061011-DB2F-D98C-8FBD-AD7F391AA28A}"/>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E80DDE7A-FD61-D921-3C27-87FF4BA2FC53}"/>
              </a:ext>
            </a:extLst>
          </p:cNvPr>
          <p:cNvSpPr>
            <a:spLocks noGrp="1"/>
          </p:cNvSpPr>
          <p:nvPr>
            <p:ph idx="13"/>
          </p:nvPr>
        </p:nvSpPr>
        <p:spPr/>
        <p:txBody>
          <a:bodyPr>
            <a:normAutofit/>
          </a:bodyPr>
          <a:lstStyle/>
          <a:p>
            <a:r>
              <a:rPr lang="fi-FI" sz="1400" dirty="0"/>
              <a:t>Oulun ammattikorkeakoulu (OAMK) ja Potentiaalihanke (2019-2022): Turvallinen tila –kortit. </a:t>
            </a:r>
            <a:r>
              <a:rPr lang="fi-FI" sz="1400" dirty="0">
                <a:hlinkClick r:id="rId2"/>
              </a:rPr>
              <a:t>Turvallinen tila –korttipakka</a:t>
            </a:r>
            <a:endParaRPr lang="fi-FI" sz="1400" dirty="0"/>
          </a:p>
          <a:p>
            <a:r>
              <a:rPr lang="fi-FI" sz="1400" dirty="0"/>
              <a:t>Potentiaalihanke (2022). Materiaalipaketti yhteisten turvallisemman tilan periaatteiden kehittämiseen. Opettajan/ohjaajan opas. </a:t>
            </a:r>
            <a:r>
              <a:rPr lang="fi-FI" sz="1400" dirty="0">
                <a:hlinkClick r:id="rId3"/>
              </a:rPr>
              <a:t>L-Potentiaali_turvallisemmantilanperiaatteet2022-2.pdf</a:t>
            </a:r>
            <a:endParaRPr lang="fi-FI" sz="1400" dirty="0"/>
          </a:p>
          <a:p>
            <a:r>
              <a:rPr lang="fi-FI" sz="1400" dirty="0"/>
              <a:t>Lisätietoa:</a:t>
            </a:r>
          </a:p>
          <a:p>
            <a:pPr lvl="1"/>
            <a:r>
              <a:rPr lang="fi-FI" sz="1400" b="0" i="0" u="none" strike="noStrike" baseline="0" dirty="0">
                <a:latin typeface="+mn-lt"/>
              </a:rPr>
              <a:t>plan.fi/yhdenvertaisuus</a:t>
            </a:r>
          </a:p>
          <a:p>
            <a:pPr lvl="1"/>
            <a:r>
              <a:rPr lang="fi-FI" sz="1400" b="0" i="0" u="none" strike="noStrike" baseline="0" dirty="0">
                <a:latin typeface="+mn-lt"/>
              </a:rPr>
              <a:t>Plan International. Vaikuta yhdenvertaisuuteen! Nuorten timantin oppimateriaali 2024.</a:t>
            </a:r>
          </a:p>
          <a:p>
            <a:pPr lvl="1"/>
            <a:r>
              <a:rPr lang="fi-FI" sz="1400" dirty="0">
                <a:latin typeface="+mn-lt"/>
              </a:rPr>
              <a:t>Rauhankasvatusinstituutti: </a:t>
            </a:r>
            <a:r>
              <a:rPr lang="fi-FI" sz="1400" b="0" i="0" u="none" strike="noStrike" baseline="0" dirty="0">
                <a:solidFill>
                  <a:srgbClr val="000000"/>
                </a:solidFill>
                <a:latin typeface="+mn-lt"/>
                <a:hlinkClick r:id="rId4"/>
              </a:rPr>
              <a:t>Turvallisemman tilan ohjeet meidän koulussa</a:t>
            </a:r>
            <a:endParaRPr lang="fi-FI" sz="1400" b="0" i="0" u="none" strike="noStrike" baseline="0" dirty="0">
              <a:solidFill>
                <a:srgbClr val="000000"/>
              </a:solidFill>
              <a:latin typeface="+mn-lt"/>
            </a:endParaRPr>
          </a:p>
          <a:p>
            <a:endParaRPr lang="fi-FI" sz="1400" dirty="0"/>
          </a:p>
        </p:txBody>
      </p:sp>
    </p:spTree>
    <p:extLst>
      <p:ext uri="{BB962C8B-B14F-4D97-AF65-F5344CB8AC3E}">
        <p14:creationId xmlns:p14="http://schemas.microsoft.com/office/powerpoint/2010/main" val="1193250003"/>
      </p:ext>
    </p:extLst>
  </p:cSld>
  <p:clrMapOvr>
    <a:masterClrMapping/>
  </p:clrMapOvr>
</p:sld>
</file>

<file path=ppt/theme/theme1.xml><?xml version="1.0" encoding="utf-8"?>
<a:theme xmlns:a="http://schemas.openxmlformats.org/drawingml/2006/main" name="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ppt/theme/theme2.xml><?xml version="1.0" encoding="utf-8"?>
<a:theme xmlns:a="http://schemas.openxmlformats.org/drawingml/2006/main" name="1_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docProps/app.xml><?xml version="1.0" encoding="utf-8"?>
<Properties xmlns="http://schemas.openxmlformats.org/officeDocument/2006/extended-properties" xmlns:vt="http://schemas.openxmlformats.org/officeDocument/2006/docPropsVTypes">
  <Template>Jyvaskyla-teema</Template>
  <TotalTime>9324</TotalTime>
  <Words>335</Words>
  <Application>Microsoft Office PowerPoint</Application>
  <PresentationFormat>Laajakuva</PresentationFormat>
  <Paragraphs>32</Paragraphs>
  <Slides>7</Slides>
  <Notes>0</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7</vt:i4>
      </vt:variant>
    </vt:vector>
  </HeadingPairs>
  <TitlesOfParts>
    <vt:vector size="16" baseType="lpstr">
      <vt:lpstr>Open Sans</vt:lpstr>
      <vt:lpstr>Trebuchet MS</vt:lpstr>
      <vt:lpstr>Calibri</vt:lpstr>
      <vt:lpstr>Arial</vt:lpstr>
      <vt:lpstr>Roboto Slab Medium</vt:lpstr>
      <vt:lpstr>Wingdings</vt:lpstr>
      <vt:lpstr>Roboto Slab</vt:lpstr>
      <vt:lpstr>Jyvaskyla-teema</vt:lpstr>
      <vt:lpstr>1_Jyvaskyla-teema</vt:lpstr>
      <vt:lpstr>Turvallisempi koulu kaikille</vt:lpstr>
      <vt:lpstr>Työskentelyn tavoitteet (opettajan dia)</vt:lpstr>
      <vt:lpstr>Turvallinen luokka</vt:lpstr>
      <vt:lpstr>Keskustellaan ryhmässä</vt:lpstr>
      <vt:lpstr>Meidän luokan turvallisen tilan periaatteet</vt:lpstr>
      <vt:lpstr>Jatkotyöskentelyä: Turvallisen tilan julisteet</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Juutilainen Maaret</dc:creator>
  <cp:lastModifiedBy>Thil Tiia</cp:lastModifiedBy>
  <cp:revision>4</cp:revision>
  <dcterms:created xsi:type="dcterms:W3CDTF">2025-11-13T11:03:49Z</dcterms:created>
  <dcterms:modified xsi:type="dcterms:W3CDTF">2026-03-12T08:18:16Z</dcterms:modified>
</cp:coreProperties>
</file>