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19"/>
  </p:notesMasterIdLst>
  <p:sldIdLst>
    <p:sldId id="256" r:id="rId3"/>
    <p:sldId id="274" r:id="rId4"/>
    <p:sldId id="272" r:id="rId5"/>
    <p:sldId id="289" r:id="rId6"/>
    <p:sldId id="283" r:id="rId7"/>
    <p:sldId id="290" r:id="rId8"/>
    <p:sldId id="271" r:id="rId9"/>
    <p:sldId id="284" r:id="rId10"/>
    <p:sldId id="270" r:id="rId11"/>
    <p:sldId id="285" r:id="rId12"/>
    <p:sldId id="291" r:id="rId13"/>
    <p:sldId id="292" r:id="rId14"/>
    <p:sldId id="286" r:id="rId15"/>
    <p:sldId id="288" r:id="rId16"/>
    <p:sldId id="277" r:id="rId17"/>
    <p:sldId id="282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8"/>
    <p:restoredTop sz="92349"/>
  </p:normalViewPr>
  <p:slideViewPr>
    <p:cSldViewPr snapToGrid="0" snapToObjects="1">
      <p:cViewPr varScale="1">
        <p:scale>
          <a:sx n="139" d="100"/>
          <a:sy n="139" d="100"/>
        </p:scale>
        <p:origin x="14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Äetsän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Äetsän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77E-4685-BDD6-B7B64F9DAE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77E-4685-BDD6-B7B64F9DAE5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Erittäin tyytyväinen elämäänsä, 27,4%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19.7</c:v>
                </c:pt>
                <c:pt idx="1">
                  <c:v>81.3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B-4BD0-A733-9CED866892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Sastamalan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2.1817898052034077E-2"/>
          <c:y val="0.33756539589755807"/>
          <c:w val="0.54591881204506054"/>
          <c:h val="0.61725117539175278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97-44D0-92E9-7F868C5747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97-44D0-92E9-7F868C5747A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Hampaiden harjaus harvemmin kuin kahdesti päivässä, 46,3%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46.3</c:v>
                </c:pt>
                <c:pt idx="1">
                  <c:v>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3-4CD3-9751-E949126931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275606705245347"/>
          <c:y val="0.4713657495924487"/>
          <c:w val="0.45426305925736776"/>
          <c:h val="0.52863425040755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Koko maan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3A-40DB-BD80-EFBDC25DBD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3A-40DB-BD80-EFBDC25DBD1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Hampaiden harjaus harvemmin kuin kahdesti päivässä, 40,8%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40.799999999999997</c:v>
                </c:pt>
                <c:pt idx="1">
                  <c:v>59.2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B-4C3D-A2F3-CD9D60B781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673056530602527"/>
          <c:y val="0.40395375047799226"/>
          <c:w val="0.4102885610037959"/>
          <c:h val="0.5952479186373363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Äetsän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Äetsän koulun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60-47C4-B8D9-BEB0C9BEE4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60-47C4-B8D9-BEB0C9BEE40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 syö aamupalaa joka arkiaamu, 41,7%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41.7</c:v>
                </c:pt>
                <c:pt idx="1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B-4BD0-A733-9CED866892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08729594933197"/>
          <c:y val="0.40395375047799226"/>
          <c:w val="0.36462295025421898"/>
          <c:h val="0.526022903375128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Sastamalan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2.1817898052034077E-2"/>
          <c:y val="0.33756539589755807"/>
          <c:w val="0.54591881204506054"/>
          <c:h val="0.61725117539175278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97-44D0-92E9-7F868C5747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97-44D0-92E9-7F868C5747A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 syö aamupalaa joka arkiaamu, 41,9%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41.9</c:v>
                </c:pt>
                <c:pt idx="1">
                  <c:v>58.1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3-4CD3-9751-E949126931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971143899620415"/>
          <c:y val="0.52994076250662481"/>
          <c:w val="0.37730768731361691"/>
          <c:h val="0.4170524147832095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Koko maan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3A-40DB-BD80-EFBDC25DBD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3A-40DB-BD80-EFBDC25DBD1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 syö aamupalaa joka arkiaamu, 41,4%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41.4</c:v>
                </c:pt>
                <c:pt idx="1">
                  <c:v>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B-4C3D-A2F3-CD9D60B781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520825127790056"/>
          <c:y val="0.40395375047799226"/>
          <c:w val="0.3718108750319204"/>
          <c:h val="0.526022903375128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Äetsän</a:t>
            </a:r>
            <a:r>
              <a:rPr lang="en-US" baseline="0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Äetsän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770-4E16-B8DD-DB6DE983C0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9C1C-4A41-B6DE-D277F523270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Harrastaa hengästyttävää liikuntaa vapaa-ajalla korkeintaan 1 h viikossa, 35,7%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35.700000000000003</c:v>
                </c:pt>
                <c:pt idx="1">
                  <c:v>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B-4BD0-A733-9CED866892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733695229018925"/>
          <c:y val="0.32630446822625686"/>
          <c:w val="0.36893116195921977"/>
          <c:h val="0.5083332361372804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Kaikki Sastamalan oppilaat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403-4913-922E-98AEA2D6EC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403-4913-922E-98AEA2D6EC3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Harrastaa hengästyttävää liikuntaa vapaa-ajalla korkeintaan 1h viikossa, 35,6%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35.6</c:v>
                </c:pt>
                <c:pt idx="1">
                  <c:v>64.400000000000006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3-4CD3-9751-E949126931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Äetsän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layout>
        <c:manualLayout>
          <c:xMode val="edge"/>
          <c:yMode val="edge"/>
          <c:x val="0.163504567400675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Äetsän koulun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60-47C4-B8D9-BEB0C9BEE4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60-47C4-B8D9-BEB0C9BEE40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Tupakoi päivittäin, 8,6%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8.6</c:v>
                </c:pt>
                <c:pt idx="1">
                  <c:v>91.4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B-4BD0-A733-9CED866892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193770628858352"/>
          <c:y val="0.36135374108586416"/>
          <c:w val="0.41677253991496749"/>
          <c:h val="0.568622912767256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Sastamalan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2.1817898052034077E-2"/>
          <c:y val="0.33756539589755807"/>
          <c:w val="0.54591881204506054"/>
          <c:h val="0.61725117539175278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97-44D0-92E9-7F868C5747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97-44D0-92E9-7F868C5747A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Tupakoi päivittäin, 8%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3-4CD3-9751-E949126931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275606705245347"/>
          <c:y val="0.4713657495924487"/>
          <c:w val="0.45426305925736776"/>
          <c:h val="0.52863425040755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Koko maan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3A-40DB-BD80-EFBDC25DBD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3A-40DB-BD80-EFBDC25DBD1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Tupakoi päivittäin, 5,6%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5.6</c:v>
                </c:pt>
                <c:pt idx="1">
                  <c:v>94.4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B-4C3D-A2F3-CD9D60B781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673056530602527"/>
          <c:y val="0.40395375047799226"/>
          <c:w val="0.4102885610037959"/>
          <c:h val="0.5952479186373363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Kaikki Sastamalan oppilaat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0D-403C-AB93-2A0F45C43F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0D-403C-AB93-2A0F45C43F9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Erittäin tyytyväinen elämäänsä, 26%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3-4CD3-9751-E949126931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Äetsän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layout>
        <c:manualLayout>
          <c:xMode val="edge"/>
          <c:yMode val="edge"/>
          <c:x val="0.163504567400675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Äetsän koulun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60-47C4-B8D9-BEB0C9BEE4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60-47C4-B8D9-BEB0C9BEE40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Nuuskaa päivittäin, 4,2%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4.2</c:v>
                </c:pt>
                <c:pt idx="1">
                  <c:v>95.8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B-4BD0-A733-9CED866892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193770628858352"/>
          <c:y val="0.36135374108586416"/>
          <c:w val="0.41677253991496749"/>
          <c:h val="0.568622912767256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Sastamalan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2.1817898052034077E-2"/>
          <c:y val="0.33756539589755807"/>
          <c:w val="0.54591881204506054"/>
          <c:h val="0.61725117539175278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97-44D0-92E9-7F868C5747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97-44D0-92E9-7F868C5747A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Nuuskaa päivittäin, 6,1%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6.1</c:v>
                </c:pt>
                <c:pt idx="1">
                  <c:v>93.9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3-4CD3-9751-E949126931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275606705245347"/>
          <c:y val="0.4713657495924487"/>
          <c:w val="0.45426305925736776"/>
          <c:h val="0.52863425040755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Koko maan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3A-40DB-BD80-EFBDC25DBD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3A-40DB-BD80-EFBDC25DBD1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Nuuskaa päivittäin, 5%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B-4C3D-A2F3-CD9D60B781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673056530602527"/>
          <c:y val="0.40395375047799226"/>
          <c:w val="0.4102885610037959"/>
          <c:h val="0.5952479186373363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Äetsän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layout>
        <c:manualLayout>
          <c:xMode val="edge"/>
          <c:yMode val="edge"/>
          <c:x val="0.163504567400675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Äetsän koulun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60-47C4-B8D9-BEB0C9BEE4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60-47C4-B8D9-BEB0C9BEE40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Kokeillut Kannabista ainakin kerran, 11,6%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11.6</c:v>
                </c:pt>
                <c:pt idx="1">
                  <c:v>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B-4BD0-A733-9CED866892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193770628858352"/>
          <c:y val="0.36135374108586416"/>
          <c:w val="0.41677253991496749"/>
          <c:h val="0.568622912767256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Sastamalan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2.1817898052034077E-2"/>
          <c:y val="0.33756539589755807"/>
          <c:w val="0.54591881204506054"/>
          <c:h val="0.61725117539175278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97-44D0-92E9-7F868C5747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97-44D0-92E9-7F868C5747A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Kokeillut kannabista ainakin kerran, 9,7%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9.6999999999999993</c:v>
                </c:pt>
                <c:pt idx="1">
                  <c:v>92.3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3-4CD3-9751-E949126931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275606705245347"/>
          <c:y val="0.4713657495924487"/>
          <c:w val="0.45426305925736776"/>
          <c:h val="0.52863425040755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Koko maan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3A-40DB-BD80-EFBDC25DBD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3A-40DB-BD80-EFBDC25DBD1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Kokeillut kannabista ainakin kerran, 8,6%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8.6</c:v>
                </c:pt>
                <c:pt idx="1">
                  <c:v>91.4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B-4C3D-A2F3-CD9D60B781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673056530602527"/>
          <c:y val="0.40395375047799226"/>
          <c:w val="0.4102885610037959"/>
          <c:h val="0.5952479186373363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Äetsän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Äetsän koulun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60-47C4-B8D9-BEB0C9BEE4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60-47C4-B8D9-BEB0C9BEE40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Raittius, 61,5%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61.5</c:v>
                </c:pt>
                <c:pt idx="1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B-4BD0-A733-9CED866892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193770628858352"/>
          <c:y val="0.36135374108586416"/>
          <c:w val="0.41677253991496749"/>
          <c:h val="0.568622912767256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Sastamalan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2.1817898052034077E-2"/>
          <c:y val="0.33756539589755807"/>
          <c:w val="0.54591881204506054"/>
          <c:h val="0.61725117539175278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97-44D0-92E9-7F868C5747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97-44D0-92E9-7F868C5747A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Raittius, 57,7%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57.7</c:v>
                </c:pt>
                <c:pt idx="1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3-4CD3-9751-E949126931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275606705245347"/>
          <c:y val="0.4713657495924487"/>
          <c:w val="0.45426305925736776"/>
          <c:h val="0.52863425040755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Koko maan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3A-40DB-BD80-EFBDC25DBD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3A-40DB-BD80-EFBDC25DBD1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Raittius, 60,7%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60.7</c:v>
                </c:pt>
                <c:pt idx="1">
                  <c:v>39.299999999999997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B-4C3D-A2F3-CD9D60B781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673056530602527"/>
          <c:y val="0.40395375047799226"/>
          <c:w val="0.4102885610037959"/>
          <c:h val="0.5952479186373363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Äetsän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Äetsän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11-43E5-BDBB-866A3F64FA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11-43E5-BDBB-866A3F64FAC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Pitää koulunkäynnistä, 74,2%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74.2</c:v>
                </c:pt>
                <c:pt idx="1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B-4BD0-A733-9CED866892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Äetsän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Äetsän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77E-4685-BDD6-B7B64F9DAE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77E-4685-BDD6-B7B64F9DAE5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 yhtään läheistä ystävää, 11,3%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11.3</c:v>
                </c:pt>
                <c:pt idx="1">
                  <c:v>88.7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B-4BD0-A733-9CED866892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Kaikki Sastamalan oppilaat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E3-4C86-B4F1-6F07E4A413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E3-4C86-B4F1-6F07E4A413F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Pitää koulunkäynnistä, 60,8%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60.8</c:v>
                </c:pt>
                <c:pt idx="1">
                  <c:v>39.200000000000003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3-4CD3-9751-E949126931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Äetsän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Äetsän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11-43E5-BDBB-866A3F64FA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11-43E5-BDBB-866A3F64FAC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Koulukiusattuna vähintään kerran viikossa, 4,2%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4.2</c:v>
                </c:pt>
                <c:pt idx="1">
                  <c:v>95.8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B-4BD0-A733-9CED866892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Kaikki Sastamalan oppilaat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E3-4C86-B4F1-6F07E4A413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E3-4C86-B4F1-6F07E4A413F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Koulukiusattuna vähintään kerran viikossa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95.6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3-4CD3-9751-E949126931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Äetsän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layout>
        <c:manualLayout>
          <c:xMode val="edge"/>
          <c:yMode val="edge"/>
          <c:x val="0.11083102463329253"/>
          <c:y val="4.0665085839620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Äetsän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11-43E5-BDBB-866A3F64FA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11-43E5-BDBB-866A3F64FAC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Mahdollisuus keskustella koulussa aikuisen kanssa mieltä painavista asioista, 43,8%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43.8</c:v>
                </c:pt>
                <c:pt idx="1">
                  <c:v>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B-4BD0-A733-9CED866892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Kaikki Sastamalan oppilaat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E3-4C86-B4F1-6F07E4A413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E3-4C86-B4F1-6F07E4A413F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Mahdollisuus keskustella koulussa aikuisen kanssa mieltä painavista asioista, 48,4%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48.4</c:v>
                </c:pt>
                <c:pt idx="1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3-4CD3-9751-E949126931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Kaikki Sastamalan oppilaat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0D-403C-AB93-2A0F45C43F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0D-403C-AB93-2A0F45C43F9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 yhtään läheistä ystävää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12.4</c:v>
                </c:pt>
                <c:pt idx="1">
                  <c:v>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3-4CD3-9751-E949126931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Äetsän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Äetsän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77E-4685-BDD6-B7B64F9DAE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77E-4685-BDD6-B7B64F9DAE5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Kohtalainen tai vaikea ahdistus, 12,9%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12.9</c:v>
                </c:pt>
                <c:pt idx="1">
                  <c:v>87.1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B-4BD0-A733-9CED866892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Kaikki Sastamalan oppilaat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0D-403C-AB93-2A0F45C43F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0D-403C-AB93-2A0F45C43F9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Kohtalainen tai vaikea ahdistus, 14.5%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14.5</c:v>
                </c:pt>
                <c:pt idx="1">
                  <c:v>85.5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3-4CD3-9751-E949126931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Äetsän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Äetsän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77E-4685-BDD6-B7B64F9DAE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77E-4685-BDD6-B7B64F9DAE5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Paljon vaikeuksia nähdä, kuulla tai kävellä, 16,9%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16.899999999999999</c:v>
                </c:pt>
                <c:pt idx="1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B-4BD0-A733-9CED866892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Kaikki Sastamalan oppilaat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0D-403C-AB93-2A0F45C43F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0D-403C-AB93-2A0F45C43F9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Paljon vaikeuksia nähdä, kuulla tai kävellä, 9,1%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9.1</c:v>
                </c:pt>
                <c:pt idx="1">
                  <c:v>90.9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3-4CD3-9751-E949126931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Äetsän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Äetsän koulun oppilaat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60-47C4-B8D9-BEB0C9BEE4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60-47C4-B8D9-BEB0C9BEE40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Hampaiden harjaus harvemmin kuin kahdesti päivässä, 45,1%</c:v>
                </c:pt>
                <c:pt idx="1">
                  <c:v>Muut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45.1</c:v>
                </c:pt>
                <c:pt idx="1">
                  <c:v>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B-4BD0-A733-9CED866892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193770628858352"/>
          <c:y val="0.36135374108586416"/>
          <c:w val="0.41677253991496749"/>
          <c:h val="0.568622912767256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20A54-8FCC-4F58-AE61-936CF697DBFB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79293-E4FC-4DD8-A2B6-B17E9901AD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46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79293-E4FC-4DD8-A2B6-B17E9901AD3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6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79293-E4FC-4DD8-A2B6-B17E9901AD3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53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CF8-21AD-B441-9C7F-E7E585EEDC3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7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stamala_etusivu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85438" y="1457089"/>
            <a:ext cx="3939453" cy="797041"/>
          </a:xfrm>
        </p:spPr>
        <p:txBody>
          <a:bodyPr anchor="t">
            <a:normAutofit/>
          </a:bodyPr>
          <a:lstStyle>
            <a:lvl1pPr algn="ctr">
              <a:spcAft>
                <a:spcPts val="1200"/>
              </a:spcAft>
              <a:defRPr sz="2200"/>
            </a:lvl1pPr>
          </a:lstStyle>
          <a:p>
            <a:r>
              <a:rPr lang="fi-FI" dirty="0"/>
              <a:t>LOREM IPSUM</a:t>
            </a:r>
            <a:br>
              <a:rPr lang="fi-FI" dirty="0"/>
            </a:br>
            <a:r>
              <a:rPr lang="fi-FI" dirty="0"/>
              <a:t>ESITYKSEN PÄÄPTSIKKO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85438" y="2280490"/>
            <a:ext cx="3939453" cy="42143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Valinnainen apuotsikko</a:t>
            </a:r>
            <a:endParaRPr lang="en-US" dirty="0"/>
          </a:p>
        </p:txBody>
      </p:sp>
      <p:pic>
        <p:nvPicPr>
          <p:cNvPr id="8" name="Picture 7" descr="sastamala_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6622" y="4071338"/>
            <a:ext cx="2095103" cy="59710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884738" y="3135313"/>
            <a:ext cx="3940175" cy="381762"/>
          </a:xfrm>
        </p:spPr>
        <p:txBody>
          <a:bodyPr>
            <a:noAutofit/>
          </a:bodyPr>
          <a:lstStyle>
            <a:lvl1pPr algn="ctr">
              <a:buNone/>
              <a:defRPr sz="1000"/>
            </a:lvl1pPr>
          </a:lstStyle>
          <a:p>
            <a:pPr lvl="0"/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Etunimi Sukunimi, tapahtuma 2019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884738" y="639468"/>
            <a:ext cx="3940175" cy="195263"/>
          </a:xfrm>
        </p:spPr>
        <p:txBody>
          <a:bodyPr>
            <a:noAutofit/>
          </a:bodyPr>
          <a:lstStyle>
            <a:lvl1pPr algn="ctr">
              <a:buNone/>
              <a:defRPr sz="80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fi-FI" dirty="0" err="1"/>
              <a:t>www.sastamala.fi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5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stamala_etusivu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50268" y="1652352"/>
            <a:ext cx="5843465" cy="823401"/>
          </a:xfrm>
        </p:spPr>
        <p:txBody>
          <a:bodyPr anchor="t">
            <a:normAutofit/>
          </a:bodyPr>
          <a:lstStyle>
            <a:lvl1pPr algn="ctr">
              <a:spcAft>
                <a:spcPts val="1200"/>
              </a:spcAft>
              <a:defRPr sz="2200"/>
            </a:lvl1pPr>
          </a:lstStyle>
          <a:p>
            <a:r>
              <a:rPr lang="fi-FI" dirty="0"/>
              <a:t>LOREM IPSUM</a:t>
            </a:r>
            <a:br>
              <a:rPr lang="fi-FI" dirty="0"/>
            </a:br>
            <a:r>
              <a:rPr lang="fi-FI" dirty="0"/>
              <a:t>ESITYKSEN PÄÄPTSIKKO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0448" y="2475753"/>
            <a:ext cx="5843104" cy="42143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Valinnainen apuotsikko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50358" y="3330576"/>
            <a:ext cx="5843284" cy="279755"/>
          </a:xfrm>
        </p:spPr>
        <p:txBody>
          <a:bodyPr>
            <a:noAutofit/>
          </a:bodyPr>
          <a:lstStyle>
            <a:lvl1pPr algn="ctr">
              <a:buNone/>
              <a:defRPr sz="1000"/>
            </a:lvl1pPr>
          </a:lstStyle>
          <a:p>
            <a:pPr lvl="0"/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Etunimi Sukunimi, tapahtuma 2019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601913" y="834731"/>
            <a:ext cx="3940175" cy="195263"/>
          </a:xfrm>
        </p:spPr>
        <p:txBody>
          <a:bodyPr>
            <a:noAutofit/>
          </a:bodyPr>
          <a:lstStyle>
            <a:lvl1pPr algn="ctr">
              <a:buNone/>
              <a:defRPr sz="80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fi-FI" dirty="0" err="1"/>
              <a:t>www.sastamala.fi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8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CF8-21AD-B441-9C7F-E7E585EEDC3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379981"/>
            <a:ext cx="7886700" cy="173989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40559"/>
            <a:ext cx="7886700" cy="43942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CF8-21AD-B441-9C7F-E7E585EEDC3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2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CF8-21AD-B441-9C7F-E7E585EEDC3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3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CF8-21AD-B441-9C7F-E7E585EEDC3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7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CF8-21AD-B441-9C7F-E7E585EEDC3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4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CF8-21AD-B441-9C7F-E7E585EEDC3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CF8-21AD-B441-9C7F-E7E585EEDC3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3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CF8-21AD-B441-9C7F-E7E585EEDC35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3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4556ECF8-21AD-B441-9C7F-E7E585EEDC35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A3103152-0252-1E4E-BE70-864784E45F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E60E2F9-1A8C-2F48-A600-B8F7BF65522B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16016576-6F3F-124A-A8E1-7A284BA30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9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Kouluterveyskyselyn</a:t>
            </a:r>
            <a:r>
              <a:rPr lang="en-US" dirty="0"/>
              <a:t> 2019 </a:t>
            </a:r>
            <a:r>
              <a:rPr lang="en-US" dirty="0" err="1"/>
              <a:t>vertailu</a:t>
            </a:r>
            <a:endParaRPr lang="en-US" dirty="0"/>
          </a:p>
        </p:txBody>
      </p:sp>
      <p:sp>
        <p:nvSpPr>
          <p:cNvPr id="36" name="Subtitle 3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Äetsän</a:t>
            </a:r>
            <a:r>
              <a:rPr lang="en-US" dirty="0"/>
              <a:t> </a:t>
            </a:r>
            <a:r>
              <a:rPr lang="en-US" dirty="0" err="1"/>
              <a:t>koulun</a:t>
            </a:r>
            <a:r>
              <a:rPr lang="en-US" dirty="0"/>
              <a:t> 8.-9.-luokat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Tiina Haronoja, 2020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0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Äetsä</a:t>
            </a:r>
            <a:br>
              <a:rPr lang="en-US" dirty="0"/>
            </a:br>
            <a:r>
              <a:rPr lang="en-US" dirty="0" err="1"/>
              <a:t>Indikaattori</a:t>
            </a:r>
            <a:r>
              <a:rPr lang="en-US" dirty="0"/>
              <a:t>: </a:t>
            </a:r>
            <a:r>
              <a:rPr lang="en-US" dirty="0" err="1"/>
              <a:t>Tupakoi</a:t>
            </a:r>
            <a:r>
              <a:rPr lang="en-US" dirty="0"/>
              <a:t> </a:t>
            </a:r>
            <a:r>
              <a:rPr lang="en-US" dirty="0" err="1"/>
              <a:t>päivittäin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AD70A20-650E-45C6-84E0-E38994FC6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198535"/>
              </p:ext>
            </p:extLst>
          </p:nvPr>
        </p:nvGraphicFramePr>
        <p:xfrm>
          <a:off x="493528" y="1447128"/>
          <a:ext cx="2435302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D08CA787-D9DC-4D8A-9373-66B62AFA8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793797"/>
              </p:ext>
            </p:extLst>
          </p:nvPr>
        </p:nvGraphicFramePr>
        <p:xfrm>
          <a:off x="3284163" y="1447128"/>
          <a:ext cx="2310430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9664B3A7-598E-4B6C-862C-D1CEB4911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106986"/>
              </p:ext>
            </p:extLst>
          </p:nvPr>
        </p:nvGraphicFramePr>
        <p:xfrm>
          <a:off x="6142536" y="1447127"/>
          <a:ext cx="2310430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815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Äetsä</a:t>
            </a:r>
            <a:br>
              <a:rPr lang="en-US" dirty="0"/>
            </a:br>
            <a:r>
              <a:rPr lang="en-US" dirty="0" err="1"/>
              <a:t>Indikaattori</a:t>
            </a:r>
            <a:r>
              <a:rPr lang="en-US" dirty="0"/>
              <a:t>: </a:t>
            </a:r>
            <a:r>
              <a:rPr lang="en-US" dirty="0" err="1"/>
              <a:t>Nuuskaa</a:t>
            </a:r>
            <a:r>
              <a:rPr lang="en-US" dirty="0"/>
              <a:t> </a:t>
            </a:r>
            <a:r>
              <a:rPr lang="en-US" dirty="0" err="1"/>
              <a:t>päivittäin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AD70A20-650E-45C6-84E0-E38994FC6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929575"/>
              </p:ext>
            </p:extLst>
          </p:nvPr>
        </p:nvGraphicFramePr>
        <p:xfrm>
          <a:off x="493528" y="1447128"/>
          <a:ext cx="2435302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D08CA787-D9DC-4D8A-9373-66B62AFA8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232996"/>
              </p:ext>
            </p:extLst>
          </p:nvPr>
        </p:nvGraphicFramePr>
        <p:xfrm>
          <a:off x="3284163" y="1447128"/>
          <a:ext cx="2310430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9664B3A7-598E-4B6C-862C-D1CEB4911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447929"/>
              </p:ext>
            </p:extLst>
          </p:nvPr>
        </p:nvGraphicFramePr>
        <p:xfrm>
          <a:off x="6142536" y="1447127"/>
          <a:ext cx="2310430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268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Äetsä</a:t>
            </a:r>
            <a:br>
              <a:rPr lang="en-US" dirty="0"/>
            </a:br>
            <a:r>
              <a:rPr lang="en-US" dirty="0" err="1"/>
              <a:t>Indikaattori</a:t>
            </a:r>
            <a:r>
              <a:rPr lang="en-US" dirty="0"/>
              <a:t>: </a:t>
            </a:r>
            <a:r>
              <a:rPr lang="en-US" dirty="0" err="1"/>
              <a:t>Kokeillut</a:t>
            </a:r>
            <a:r>
              <a:rPr lang="en-US" dirty="0"/>
              <a:t> </a:t>
            </a:r>
            <a:r>
              <a:rPr lang="en-US" dirty="0" err="1"/>
              <a:t>kannabista</a:t>
            </a:r>
            <a:r>
              <a:rPr lang="en-US" dirty="0"/>
              <a:t> </a:t>
            </a:r>
            <a:r>
              <a:rPr lang="en-US" dirty="0" err="1"/>
              <a:t>ainakin</a:t>
            </a:r>
            <a:r>
              <a:rPr lang="en-US" dirty="0"/>
              <a:t> </a:t>
            </a:r>
            <a:r>
              <a:rPr lang="en-US" dirty="0" err="1"/>
              <a:t>kerran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AD70A20-650E-45C6-84E0-E38994FC6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761526"/>
              </p:ext>
            </p:extLst>
          </p:nvPr>
        </p:nvGraphicFramePr>
        <p:xfrm>
          <a:off x="493528" y="1447128"/>
          <a:ext cx="2435302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D08CA787-D9DC-4D8A-9373-66B62AFA8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228251"/>
              </p:ext>
            </p:extLst>
          </p:nvPr>
        </p:nvGraphicFramePr>
        <p:xfrm>
          <a:off x="3284163" y="1447128"/>
          <a:ext cx="2310430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9664B3A7-598E-4B6C-862C-D1CEB4911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984696"/>
              </p:ext>
            </p:extLst>
          </p:nvPr>
        </p:nvGraphicFramePr>
        <p:xfrm>
          <a:off x="6142536" y="1447127"/>
          <a:ext cx="2310430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978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Äetsä</a:t>
            </a:r>
            <a:br>
              <a:rPr lang="en-US" dirty="0"/>
            </a:br>
            <a:r>
              <a:rPr lang="en-US" dirty="0" err="1"/>
              <a:t>Indikaattori</a:t>
            </a:r>
            <a:r>
              <a:rPr lang="en-US" dirty="0"/>
              <a:t>: </a:t>
            </a:r>
            <a:r>
              <a:rPr lang="en-US" dirty="0" err="1"/>
              <a:t>Raittius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AD70A20-650E-45C6-84E0-E38994FC6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649646"/>
              </p:ext>
            </p:extLst>
          </p:nvPr>
        </p:nvGraphicFramePr>
        <p:xfrm>
          <a:off x="493528" y="1447128"/>
          <a:ext cx="2435302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D08CA787-D9DC-4D8A-9373-66B62AFA8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849481"/>
              </p:ext>
            </p:extLst>
          </p:nvPr>
        </p:nvGraphicFramePr>
        <p:xfrm>
          <a:off x="3284163" y="1447128"/>
          <a:ext cx="2310430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9664B3A7-598E-4B6C-862C-D1CEB4911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129867"/>
              </p:ext>
            </p:extLst>
          </p:nvPr>
        </p:nvGraphicFramePr>
        <p:xfrm>
          <a:off x="6142536" y="1447127"/>
          <a:ext cx="2310430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579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Äetsä</a:t>
            </a:r>
            <a:br>
              <a:rPr lang="en-US" dirty="0"/>
            </a:br>
            <a:r>
              <a:rPr lang="en-US" dirty="0" err="1"/>
              <a:t>Indikaattori</a:t>
            </a:r>
            <a:r>
              <a:rPr lang="en-US" dirty="0"/>
              <a:t>: </a:t>
            </a:r>
            <a:r>
              <a:rPr lang="en-US" dirty="0" err="1"/>
              <a:t>Pitää</a:t>
            </a:r>
            <a:r>
              <a:rPr lang="en-US" dirty="0"/>
              <a:t> </a:t>
            </a:r>
            <a:r>
              <a:rPr lang="en-US" dirty="0" err="1"/>
              <a:t>koulunkäynnistä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AD70A20-650E-45C6-84E0-E38994FC6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745865"/>
              </p:ext>
            </p:extLst>
          </p:nvPr>
        </p:nvGraphicFramePr>
        <p:xfrm>
          <a:off x="493528" y="1447127"/>
          <a:ext cx="3352536" cy="28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D08CA787-D9DC-4D8A-9373-66B62AFA8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411342"/>
              </p:ext>
            </p:extLst>
          </p:nvPr>
        </p:nvGraphicFramePr>
        <p:xfrm>
          <a:off x="4921008" y="1447127"/>
          <a:ext cx="3178033" cy="28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iruutu 2">
            <a:extLst>
              <a:ext uri="{FF2B5EF4-FFF2-40B4-BE49-F238E27FC236}">
                <a16:creationId xmlns:a16="http://schemas.microsoft.com/office/drawing/2014/main" id="{4C5CC20D-CE18-4A9F-8F0A-C20626E8D962}"/>
              </a:ext>
            </a:extLst>
          </p:cNvPr>
          <p:cNvSpPr txBox="1"/>
          <p:nvPr/>
        </p:nvSpPr>
        <p:spPr>
          <a:xfrm>
            <a:off x="493528" y="4306515"/>
            <a:ext cx="29659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v. 2017: 67,8 %</a:t>
            </a:r>
          </a:p>
        </p:txBody>
      </p:sp>
    </p:spTree>
    <p:extLst>
      <p:ext uri="{BB962C8B-B14F-4D97-AF65-F5344CB8AC3E}">
        <p14:creationId xmlns:p14="http://schemas.microsoft.com/office/powerpoint/2010/main" val="304081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Äetsä</a:t>
            </a:r>
            <a:br>
              <a:rPr lang="en-US" dirty="0"/>
            </a:br>
            <a:r>
              <a:rPr lang="en-US" dirty="0" err="1"/>
              <a:t>Indikaattori</a:t>
            </a:r>
            <a:r>
              <a:rPr lang="en-US" dirty="0"/>
              <a:t>: </a:t>
            </a:r>
            <a:r>
              <a:rPr lang="en-US" dirty="0" err="1"/>
              <a:t>Koulukiusattuna</a:t>
            </a:r>
            <a:r>
              <a:rPr lang="en-US" dirty="0"/>
              <a:t> </a:t>
            </a:r>
            <a:r>
              <a:rPr lang="en-US" dirty="0" err="1"/>
              <a:t>vähintään</a:t>
            </a:r>
            <a:r>
              <a:rPr lang="en-US" dirty="0"/>
              <a:t> </a:t>
            </a:r>
            <a:r>
              <a:rPr lang="en-US" dirty="0" err="1"/>
              <a:t>kerran</a:t>
            </a:r>
            <a:r>
              <a:rPr lang="en-US" dirty="0"/>
              <a:t> </a:t>
            </a:r>
            <a:r>
              <a:rPr lang="en-US" dirty="0" err="1"/>
              <a:t>viikosssa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AD70A20-650E-45C6-84E0-E38994FC6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33342"/>
              </p:ext>
            </p:extLst>
          </p:nvPr>
        </p:nvGraphicFramePr>
        <p:xfrm>
          <a:off x="493528" y="1447127"/>
          <a:ext cx="3352536" cy="28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D08CA787-D9DC-4D8A-9373-66B62AFA8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452464"/>
              </p:ext>
            </p:extLst>
          </p:nvPr>
        </p:nvGraphicFramePr>
        <p:xfrm>
          <a:off x="4921008" y="1447127"/>
          <a:ext cx="3178033" cy="28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iruutu 2">
            <a:extLst>
              <a:ext uri="{FF2B5EF4-FFF2-40B4-BE49-F238E27FC236}">
                <a16:creationId xmlns:a16="http://schemas.microsoft.com/office/drawing/2014/main" id="{4C5CC20D-CE18-4A9F-8F0A-C20626E8D962}"/>
              </a:ext>
            </a:extLst>
          </p:cNvPr>
          <p:cNvSpPr txBox="1"/>
          <p:nvPr/>
        </p:nvSpPr>
        <p:spPr>
          <a:xfrm>
            <a:off x="493528" y="4306515"/>
            <a:ext cx="29659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v. 2017: 3,5 %</a:t>
            </a:r>
          </a:p>
        </p:txBody>
      </p:sp>
    </p:spTree>
    <p:extLst>
      <p:ext uri="{BB962C8B-B14F-4D97-AF65-F5344CB8AC3E}">
        <p14:creationId xmlns:p14="http://schemas.microsoft.com/office/powerpoint/2010/main" val="71046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Äetsä</a:t>
            </a:r>
            <a:br>
              <a:rPr lang="en-US" dirty="0"/>
            </a:br>
            <a:r>
              <a:rPr lang="en-US" dirty="0" err="1"/>
              <a:t>Indikaattori</a:t>
            </a:r>
            <a:r>
              <a:rPr lang="en-US" dirty="0"/>
              <a:t>: </a:t>
            </a:r>
            <a:r>
              <a:rPr lang="en-US" dirty="0" err="1"/>
              <a:t>Mahdollisuus</a:t>
            </a:r>
            <a:r>
              <a:rPr lang="en-US" dirty="0"/>
              <a:t> </a:t>
            </a:r>
            <a:r>
              <a:rPr lang="en-US" dirty="0" err="1"/>
              <a:t>keskustella</a:t>
            </a:r>
            <a:r>
              <a:rPr lang="en-US" dirty="0"/>
              <a:t> </a:t>
            </a:r>
            <a:r>
              <a:rPr lang="en-US" dirty="0" err="1"/>
              <a:t>koulussa</a:t>
            </a:r>
            <a:r>
              <a:rPr lang="en-US" dirty="0"/>
              <a:t> </a:t>
            </a:r>
            <a:r>
              <a:rPr lang="en-US" dirty="0" err="1"/>
              <a:t>aikuisen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 </a:t>
            </a:r>
            <a:r>
              <a:rPr lang="en-US" dirty="0" err="1"/>
              <a:t>mieltä</a:t>
            </a:r>
            <a:r>
              <a:rPr lang="en-US" dirty="0"/>
              <a:t> </a:t>
            </a:r>
            <a:r>
              <a:rPr lang="en-US" dirty="0" err="1"/>
              <a:t>painavista</a:t>
            </a:r>
            <a:r>
              <a:rPr lang="en-US" dirty="0"/>
              <a:t> </a:t>
            </a:r>
            <a:r>
              <a:rPr lang="en-US" dirty="0" err="1"/>
              <a:t>asioista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AD70A20-650E-45C6-84E0-E38994FC6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291895"/>
              </p:ext>
            </p:extLst>
          </p:nvPr>
        </p:nvGraphicFramePr>
        <p:xfrm>
          <a:off x="493528" y="1447127"/>
          <a:ext cx="3352536" cy="28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D08CA787-D9DC-4D8A-9373-66B62AFA8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785445"/>
              </p:ext>
            </p:extLst>
          </p:nvPr>
        </p:nvGraphicFramePr>
        <p:xfrm>
          <a:off x="4921008" y="1447127"/>
          <a:ext cx="3178033" cy="28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053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9159FB-84D4-4742-B7E1-B90B8C94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Vinkkejä kouluterveyskyselyn tulosten käsittelyyn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61D266-1FE1-46C2-8772-D68DDD3BA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Tutustukaa oman koulun tuloksiin</a:t>
            </a:r>
          </a:p>
          <a:p>
            <a:r>
              <a:rPr lang="fi-FI" dirty="0"/>
              <a:t>Pohtikaa mistä kyselyn vastukset kertovat, ja mitkä voisivat olla ne syyt, miksi vastaukset ovat sellaisia kuin ovat?</a:t>
            </a:r>
          </a:p>
          <a:p>
            <a:r>
              <a:rPr lang="fi-FI" dirty="0"/>
              <a:t>Mitkä asiat teidän koulussa ovat erityisen hyvin?</a:t>
            </a:r>
          </a:p>
          <a:p>
            <a:r>
              <a:rPr lang="fi-FI" dirty="0"/>
              <a:t>Nostakaa tuloksista haluamme kehittämisen kohde tai tavoite, jota työstätte seuraavat 2 vuotta</a:t>
            </a:r>
          </a:p>
          <a:p>
            <a:r>
              <a:rPr lang="fi-FI" dirty="0"/>
              <a:t>Miettikää menetelmät ja toimintatavat, miten pääsette tavoitteeseen?</a:t>
            </a:r>
          </a:p>
          <a:p>
            <a:r>
              <a:rPr lang="fi-FI" dirty="0"/>
              <a:t>Muistakaa arvioida tavoitteiden toteutumista säännöllisesti</a:t>
            </a:r>
          </a:p>
        </p:txBody>
      </p:sp>
    </p:spTree>
    <p:extLst>
      <p:ext uri="{BB962C8B-B14F-4D97-AF65-F5344CB8AC3E}">
        <p14:creationId xmlns:p14="http://schemas.microsoft.com/office/powerpoint/2010/main" val="426778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Äetsä</a:t>
            </a:r>
            <a:br>
              <a:rPr lang="en-US" dirty="0"/>
            </a:br>
            <a:r>
              <a:rPr lang="en-US" dirty="0" err="1"/>
              <a:t>Indikaattori</a:t>
            </a:r>
            <a:r>
              <a:rPr lang="en-US" dirty="0"/>
              <a:t>: </a:t>
            </a:r>
            <a:r>
              <a:rPr lang="en-US" dirty="0" err="1"/>
              <a:t>Erittäin</a:t>
            </a:r>
            <a:r>
              <a:rPr lang="en-US" dirty="0"/>
              <a:t> </a:t>
            </a:r>
            <a:r>
              <a:rPr lang="en-US" dirty="0" err="1"/>
              <a:t>tyytyväinen</a:t>
            </a:r>
            <a:r>
              <a:rPr lang="en-US" dirty="0"/>
              <a:t> </a:t>
            </a:r>
            <a:r>
              <a:rPr lang="en-US" dirty="0" err="1"/>
              <a:t>elämäänsä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AD70A20-650E-45C6-84E0-E38994FC6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043636"/>
              </p:ext>
            </p:extLst>
          </p:nvPr>
        </p:nvGraphicFramePr>
        <p:xfrm>
          <a:off x="493528" y="1447127"/>
          <a:ext cx="3352536" cy="28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D08CA787-D9DC-4D8A-9373-66B62AFA8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473650"/>
              </p:ext>
            </p:extLst>
          </p:nvPr>
        </p:nvGraphicFramePr>
        <p:xfrm>
          <a:off x="4921008" y="1447127"/>
          <a:ext cx="3178033" cy="28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560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Äetsä</a:t>
            </a:r>
            <a:br>
              <a:rPr lang="en-US" dirty="0"/>
            </a:br>
            <a:r>
              <a:rPr lang="en-US" dirty="0" err="1"/>
              <a:t>Indikaattori</a:t>
            </a:r>
            <a:r>
              <a:rPr lang="en-US" dirty="0"/>
              <a:t>: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yhtään</a:t>
            </a:r>
            <a:r>
              <a:rPr lang="en-US" dirty="0"/>
              <a:t> </a:t>
            </a:r>
            <a:r>
              <a:rPr lang="en-US" dirty="0" err="1"/>
              <a:t>läheistä</a:t>
            </a:r>
            <a:r>
              <a:rPr lang="en-US" dirty="0"/>
              <a:t> </a:t>
            </a:r>
            <a:r>
              <a:rPr lang="en-US" dirty="0" err="1"/>
              <a:t>ystävää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AD70A20-650E-45C6-84E0-E38994FC6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630907"/>
              </p:ext>
            </p:extLst>
          </p:nvPr>
        </p:nvGraphicFramePr>
        <p:xfrm>
          <a:off x="493528" y="1447127"/>
          <a:ext cx="3352536" cy="28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D08CA787-D9DC-4D8A-9373-66B62AFA8E71}"/>
              </a:ext>
            </a:extLst>
          </p:cNvPr>
          <p:cNvGraphicFramePr/>
          <p:nvPr>
            <p:extLst/>
          </p:nvPr>
        </p:nvGraphicFramePr>
        <p:xfrm>
          <a:off x="4921008" y="1447127"/>
          <a:ext cx="3178033" cy="28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89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Äetsä</a:t>
            </a:r>
            <a:br>
              <a:rPr lang="en-US" dirty="0"/>
            </a:br>
            <a:r>
              <a:rPr lang="en-US" dirty="0" err="1"/>
              <a:t>Indikaattori</a:t>
            </a:r>
            <a:r>
              <a:rPr lang="en-US" dirty="0"/>
              <a:t>: </a:t>
            </a:r>
            <a:r>
              <a:rPr lang="en-US" dirty="0" err="1"/>
              <a:t>Kohtalainen</a:t>
            </a:r>
            <a:r>
              <a:rPr lang="en-US" dirty="0"/>
              <a:t> tai </a:t>
            </a:r>
            <a:r>
              <a:rPr lang="en-US" dirty="0" err="1"/>
              <a:t>vaikea</a:t>
            </a:r>
            <a:r>
              <a:rPr lang="en-US" dirty="0"/>
              <a:t> </a:t>
            </a:r>
            <a:r>
              <a:rPr lang="en-US" dirty="0" err="1"/>
              <a:t>ahdistus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AD70A20-650E-45C6-84E0-E38994FC6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868423"/>
              </p:ext>
            </p:extLst>
          </p:nvPr>
        </p:nvGraphicFramePr>
        <p:xfrm>
          <a:off x="493528" y="1447127"/>
          <a:ext cx="3352536" cy="28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D08CA787-D9DC-4D8A-9373-66B62AFA8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517659"/>
              </p:ext>
            </p:extLst>
          </p:nvPr>
        </p:nvGraphicFramePr>
        <p:xfrm>
          <a:off x="4921008" y="1447127"/>
          <a:ext cx="3178033" cy="28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601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Äetsä</a:t>
            </a:r>
            <a:br>
              <a:rPr lang="en-US" dirty="0"/>
            </a:br>
            <a:r>
              <a:rPr lang="en-US" dirty="0" err="1"/>
              <a:t>Indikaattori</a:t>
            </a:r>
            <a:r>
              <a:rPr lang="en-US" dirty="0"/>
              <a:t>: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vaikeuksia</a:t>
            </a:r>
            <a:r>
              <a:rPr lang="en-US" dirty="0"/>
              <a:t> </a:t>
            </a:r>
            <a:r>
              <a:rPr lang="en-US" dirty="0" err="1"/>
              <a:t>nähdä</a:t>
            </a:r>
            <a:r>
              <a:rPr lang="en-US" dirty="0"/>
              <a:t>, </a:t>
            </a:r>
            <a:r>
              <a:rPr lang="en-US" dirty="0" err="1"/>
              <a:t>kuulla</a:t>
            </a:r>
            <a:r>
              <a:rPr lang="en-US" dirty="0"/>
              <a:t> tai </a:t>
            </a:r>
            <a:r>
              <a:rPr lang="en-US" dirty="0" err="1"/>
              <a:t>kävellä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AD70A20-650E-45C6-84E0-E38994FC6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117817"/>
              </p:ext>
            </p:extLst>
          </p:nvPr>
        </p:nvGraphicFramePr>
        <p:xfrm>
          <a:off x="493528" y="1447127"/>
          <a:ext cx="3352536" cy="28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D08CA787-D9DC-4D8A-9373-66B62AFA8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883654"/>
              </p:ext>
            </p:extLst>
          </p:nvPr>
        </p:nvGraphicFramePr>
        <p:xfrm>
          <a:off x="4921008" y="1447127"/>
          <a:ext cx="3178033" cy="28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925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Äetsä</a:t>
            </a:r>
            <a:br>
              <a:rPr lang="en-US" dirty="0"/>
            </a:br>
            <a:r>
              <a:rPr lang="en-US" dirty="0" err="1"/>
              <a:t>Indikaattori</a:t>
            </a:r>
            <a:r>
              <a:rPr lang="en-US" dirty="0"/>
              <a:t>: </a:t>
            </a:r>
            <a:r>
              <a:rPr lang="en-US" dirty="0" err="1"/>
              <a:t>Hampaiden</a:t>
            </a:r>
            <a:r>
              <a:rPr lang="en-US" dirty="0"/>
              <a:t> </a:t>
            </a:r>
            <a:r>
              <a:rPr lang="en-US" dirty="0" err="1"/>
              <a:t>harjaus</a:t>
            </a:r>
            <a:r>
              <a:rPr lang="en-US" dirty="0"/>
              <a:t> </a:t>
            </a:r>
            <a:r>
              <a:rPr lang="en-US" dirty="0" err="1"/>
              <a:t>harvemmin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kahdesti</a:t>
            </a:r>
            <a:r>
              <a:rPr lang="en-US" dirty="0"/>
              <a:t> </a:t>
            </a:r>
            <a:r>
              <a:rPr lang="en-US" dirty="0" err="1"/>
              <a:t>päivässä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AD70A20-650E-45C6-84E0-E38994FC6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085624"/>
              </p:ext>
            </p:extLst>
          </p:nvPr>
        </p:nvGraphicFramePr>
        <p:xfrm>
          <a:off x="493528" y="1447128"/>
          <a:ext cx="2435302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D08CA787-D9DC-4D8A-9373-66B62AFA8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142611"/>
              </p:ext>
            </p:extLst>
          </p:nvPr>
        </p:nvGraphicFramePr>
        <p:xfrm>
          <a:off x="3284163" y="1447128"/>
          <a:ext cx="2310430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9664B3A7-598E-4B6C-862C-D1CEB4911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516729"/>
              </p:ext>
            </p:extLst>
          </p:nvPr>
        </p:nvGraphicFramePr>
        <p:xfrm>
          <a:off x="6142536" y="1447127"/>
          <a:ext cx="2310430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165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Äetsä</a:t>
            </a:r>
            <a:br>
              <a:rPr lang="en-US" dirty="0"/>
            </a:br>
            <a:r>
              <a:rPr lang="en-US" dirty="0" err="1"/>
              <a:t>Indikaattori</a:t>
            </a:r>
            <a:r>
              <a:rPr lang="en-US" dirty="0"/>
              <a:t>: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syö</a:t>
            </a:r>
            <a:r>
              <a:rPr lang="en-US" dirty="0"/>
              <a:t> </a:t>
            </a:r>
            <a:r>
              <a:rPr lang="en-US" dirty="0" err="1"/>
              <a:t>aamupalaa</a:t>
            </a:r>
            <a:r>
              <a:rPr lang="en-US" dirty="0"/>
              <a:t>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arkiaamu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AD70A20-650E-45C6-84E0-E38994FC6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685997"/>
              </p:ext>
            </p:extLst>
          </p:nvPr>
        </p:nvGraphicFramePr>
        <p:xfrm>
          <a:off x="493528" y="1447128"/>
          <a:ext cx="2435302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D08CA787-D9DC-4D8A-9373-66B62AFA8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652440"/>
              </p:ext>
            </p:extLst>
          </p:nvPr>
        </p:nvGraphicFramePr>
        <p:xfrm>
          <a:off x="3284163" y="1447128"/>
          <a:ext cx="2310430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9664B3A7-598E-4B6C-862C-D1CEB4911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846628"/>
              </p:ext>
            </p:extLst>
          </p:nvPr>
        </p:nvGraphicFramePr>
        <p:xfrm>
          <a:off x="6142536" y="1447127"/>
          <a:ext cx="2310430" cy="23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046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Äetsä</a:t>
            </a:r>
            <a:br>
              <a:rPr lang="en-US" dirty="0"/>
            </a:br>
            <a:r>
              <a:rPr lang="en-US" dirty="0" err="1"/>
              <a:t>Indikaattori</a:t>
            </a:r>
            <a:r>
              <a:rPr lang="en-US" dirty="0"/>
              <a:t>: </a:t>
            </a:r>
            <a:r>
              <a:rPr lang="en-US" dirty="0" err="1"/>
              <a:t>Harrastaa</a:t>
            </a:r>
            <a:r>
              <a:rPr lang="en-US" dirty="0"/>
              <a:t> </a:t>
            </a:r>
            <a:r>
              <a:rPr lang="en-US" dirty="0" err="1"/>
              <a:t>hengästyttävää</a:t>
            </a:r>
            <a:r>
              <a:rPr lang="en-US" dirty="0"/>
              <a:t> </a:t>
            </a:r>
            <a:r>
              <a:rPr lang="en-US" dirty="0" err="1"/>
              <a:t>liikuntaa</a:t>
            </a:r>
            <a:r>
              <a:rPr lang="en-US" dirty="0"/>
              <a:t> </a:t>
            </a:r>
            <a:r>
              <a:rPr lang="en-US" dirty="0" err="1"/>
              <a:t>vapaa-ajalla</a:t>
            </a:r>
            <a:r>
              <a:rPr lang="en-US" dirty="0"/>
              <a:t> </a:t>
            </a:r>
            <a:r>
              <a:rPr lang="en-US" dirty="0" err="1"/>
              <a:t>korkeintaan</a:t>
            </a:r>
            <a:r>
              <a:rPr lang="en-US" dirty="0"/>
              <a:t> 1 h </a:t>
            </a:r>
            <a:r>
              <a:rPr lang="en-US" dirty="0" err="1"/>
              <a:t>viikossa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AD70A20-650E-45C6-84E0-E38994FC6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809063"/>
              </p:ext>
            </p:extLst>
          </p:nvPr>
        </p:nvGraphicFramePr>
        <p:xfrm>
          <a:off x="628651" y="1479791"/>
          <a:ext cx="3210870" cy="282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D08CA787-D9DC-4D8A-9373-66B62AFA8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720785"/>
              </p:ext>
            </p:extLst>
          </p:nvPr>
        </p:nvGraphicFramePr>
        <p:xfrm>
          <a:off x="5032690" y="1447127"/>
          <a:ext cx="3210869" cy="286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7725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37A829"/>
      </a:dk2>
      <a:lt2>
        <a:srgbClr val="F58220"/>
      </a:lt2>
      <a:accent1>
        <a:srgbClr val="0063A8"/>
      </a:accent1>
      <a:accent2>
        <a:srgbClr val="EDF8F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37A829"/>
      </a:dk2>
      <a:lt2>
        <a:srgbClr val="F58220"/>
      </a:lt2>
      <a:accent1>
        <a:srgbClr val="0063A8"/>
      </a:accent1>
      <a:accent2>
        <a:srgbClr val="EDF8F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</TotalTime>
  <Words>323</Words>
  <Application>Microsoft Office PowerPoint</Application>
  <PresentationFormat>Näytössä katseltava esitys (16:9)</PresentationFormat>
  <Paragraphs>62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Verdana</vt:lpstr>
      <vt:lpstr>Office Theme</vt:lpstr>
      <vt:lpstr>Custom Design</vt:lpstr>
      <vt:lpstr>Kouluterveyskyselyn 2019 vertailu</vt:lpstr>
      <vt:lpstr>Vinkkejä kouluterveyskyselyn tulosten käsittelyyn</vt:lpstr>
      <vt:lpstr>Äetsä Indikaattori: Erittäin tyytyväinen elämäänsä</vt:lpstr>
      <vt:lpstr>Äetsä Indikaattori: Ei yhtään läheistä ystävää</vt:lpstr>
      <vt:lpstr>Äetsä Indikaattori: Kohtalainen tai vaikea ahdistus</vt:lpstr>
      <vt:lpstr>Äetsä Indikaattori: Paljon vaikeuksia nähdä, kuulla tai kävellä</vt:lpstr>
      <vt:lpstr>Äetsä Indikaattori: Hampaiden harjaus harvemmin kuin kahdesti päivässä</vt:lpstr>
      <vt:lpstr>Äetsä Indikaattori: Ei syö aamupalaa joka arkiaamu</vt:lpstr>
      <vt:lpstr>Äetsä Indikaattori: Harrastaa hengästyttävää liikuntaa vapaa-ajalla korkeintaan 1 h viikossa</vt:lpstr>
      <vt:lpstr>Äetsä Indikaattori: Tupakoi päivittäin</vt:lpstr>
      <vt:lpstr>Äetsä Indikaattori: Nuuskaa päivittäin</vt:lpstr>
      <vt:lpstr>Äetsä Indikaattori: Kokeillut kannabista ainakin kerran</vt:lpstr>
      <vt:lpstr>Äetsä Indikaattori: Raittius</vt:lpstr>
      <vt:lpstr>Äetsä Indikaattori: Pitää koulunkäynnistä</vt:lpstr>
      <vt:lpstr>Äetsä Indikaattori: Koulukiusattuna vähintään kerran viikosssa</vt:lpstr>
      <vt:lpstr>Äetsä Indikaattori: Mahdollisuus keskustella koulussa aikuisen kanssa mieltä painavista asioista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Haronoja Tiina</cp:lastModifiedBy>
  <cp:revision>75</cp:revision>
  <dcterms:created xsi:type="dcterms:W3CDTF">2019-02-12T12:22:38Z</dcterms:created>
  <dcterms:modified xsi:type="dcterms:W3CDTF">2020-01-28T08:45:40Z</dcterms:modified>
</cp:coreProperties>
</file>