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4" r:id="rId6"/>
    <p:sldId id="262" r:id="rId7"/>
    <p:sldId id="265" r:id="rId8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ED77E3E-CAD6-4562-8BEC-1817535A57AF}" type="datetimeFigureOut">
              <a:rPr lang="fi-FI" smtClean="0"/>
              <a:t>17.3.2020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4844D04-29F0-448F-8BEA-5618DC699C8A}" type="slidenum">
              <a:rPr lang="fi-FI" smtClean="0"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 smtClean="0"/>
              <a:t>Karboksyyli-hapot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37106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err="1" smtClean="0"/>
              <a:t>Karboksyylihappojen</a:t>
            </a:r>
            <a:r>
              <a:rPr lang="fi-FI" dirty="0" smtClean="0"/>
              <a:t> rakenne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dirty="0" err="1" smtClean="0"/>
              <a:t>Karboksyylihapot</a:t>
            </a:r>
            <a:r>
              <a:rPr lang="fi-FI" dirty="0" smtClean="0"/>
              <a:t> sisältävät hiiltä, vetyä ja happea (aivan kuten alkoholitkin)</a:t>
            </a:r>
          </a:p>
          <a:p>
            <a:r>
              <a:rPr lang="fi-FI" dirty="0" smtClean="0"/>
              <a:t>Toiminnallinen ryhmä: </a:t>
            </a:r>
            <a:r>
              <a:rPr lang="fi-FI" dirty="0" err="1" smtClean="0"/>
              <a:t>karboksyyliryhmä</a:t>
            </a:r>
            <a:r>
              <a:rPr lang="fi-FI" dirty="0" smtClean="0"/>
              <a:t> </a:t>
            </a:r>
          </a:p>
          <a:p>
            <a:pPr marL="68580" indent="0">
              <a:buNone/>
            </a:pPr>
            <a:r>
              <a:rPr lang="fi-FI" dirty="0" smtClean="0"/>
              <a:t>    -COOH</a:t>
            </a:r>
            <a:endParaRPr lang="fi-FI" dirty="0"/>
          </a:p>
          <a:p>
            <a:r>
              <a:rPr lang="fi-FI" dirty="0" err="1" smtClean="0"/>
              <a:t>Karboksyylihappojen</a:t>
            </a:r>
            <a:r>
              <a:rPr lang="fi-FI" dirty="0" smtClean="0"/>
              <a:t> nimessä on -happo-pääte</a:t>
            </a:r>
          </a:p>
          <a:p>
            <a:r>
              <a:rPr lang="fi-FI" dirty="0" smtClean="0"/>
              <a:t>Moniarvoisilla </a:t>
            </a:r>
            <a:r>
              <a:rPr lang="fi-FI" dirty="0" err="1" smtClean="0"/>
              <a:t>karboksyylihapoilla</a:t>
            </a:r>
            <a:r>
              <a:rPr lang="fi-FI" dirty="0" smtClean="0"/>
              <a:t> on vähintään kaksi </a:t>
            </a:r>
            <a:r>
              <a:rPr lang="fi-FI" dirty="0" err="1" smtClean="0"/>
              <a:t>karboksyyliryhmää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1345879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err="1" smtClean="0"/>
              <a:t>Karboksyylihapot</a:t>
            </a:r>
            <a:r>
              <a:rPr lang="fi-FI" dirty="0" smtClean="0"/>
              <a:t> ovat  happoja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err="1" smtClean="0"/>
              <a:t>Karboksyylihappo</a:t>
            </a:r>
            <a:r>
              <a:rPr lang="fi-FI" dirty="0" smtClean="0"/>
              <a:t> + vesi -&gt; hapan liuos (pH alle 7)</a:t>
            </a:r>
          </a:p>
          <a:p>
            <a:r>
              <a:rPr lang="fi-FI" dirty="0" err="1" smtClean="0"/>
              <a:t>Karboksyylihapot</a:t>
            </a:r>
            <a:r>
              <a:rPr lang="fi-FI" dirty="0" smtClean="0"/>
              <a:t> ovat heikkoja happoja (vain osa </a:t>
            </a:r>
            <a:r>
              <a:rPr lang="fi-FI" dirty="0" err="1" smtClean="0"/>
              <a:t>karboksyylihappomolekyyleistä</a:t>
            </a:r>
            <a:r>
              <a:rPr lang="fi-FI" dirty="0" smtClean="0"/>
              <a:t> luovuttaa vety-ionin)</a:t>
            </a:r>
          </a:p>
          <a:p>
            <a:endParaRPr lang="fi-FI" dirty="0" smtClean="0"/>
          </a:p>
          <a:p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11276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Esimerkkejä yksiarvoisista </a:t>
            </a:r>
            <a:r>
              <a:rPr lang="fi-FI" dirty="0" err="1" smtClean="0"/>
              <a:t>karboksyylihapoista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dirty="0" smtClean="0"/>
              <a:t>Metaanihappo eli muurahaishappo</a:t>
            </a:r>
          </a:p>
          <a:p>
            <a:pPr lvl="1"/>
            <a:r>
              <a:rPr lang="fi-FI" dirty="0" smtClean="0"/>
              <a:t>Nokkosen pistos, muurahaisen purema</a:t>
            </a:r>
          </a:p>
          <a:p>
            <a:pPr lvl="1"/>
            <a:r>
              <a:rPr lang="fi-FI" dirty="0" smtClean="0"/>
              <a:t>Rehun säilöntäaine, desinfiointiaine, paperin ja tekstiilin värjäys</a:t>
            </a:r>
          </a:p>
          <a:p>
            <a:r>
              <a:rPr lang="fi-FI" dirty="0" smtClean="0"/>
              <a:t>Etaanihappo eli etikkahappo</a:t>
            </a:r>
          </a:p>
          <a:p>
            <a:pPr lvl="1"/>
            <a:r>
              <a:rPr lang="fi-FI" dirty="0" smtClean="0"/>
              <a:t>Etikkahapon laimea vesiliuos = etikka</a:t>
            </a:r>
          </a:p>
          <a:p>
            <a:pPr lvl="1"/>
            <a:r>
              <a:rPr lang="fi-FI" dirty="0" smtClean="0"/>
              <a:t>Tärkeä kemianteollisuuden raaka-aine: muovien, tekokuitujen, hajusteiden, painovärien ja lääkkeiden valmistus</a:t>
            </a:r>
          </a:p>
          <a:p>
            <a:endParaRPr lang="fi-FI" dirty="0" smtClean="0"/>
          </a:p>
          <a:p>
            <a:pPr lvl="1"/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556112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Propaanihappo</a:t>
            </a:r>
          </a:p>
          <a:p>
            <a:pPr lvl="1"/>
            <a:r>
              <a:rPr lang="fi-FI" dirty="0" smtClean="0"/>
              <a:t>Juusto </a:t>
            </a:r>
          </a:p>
          <a:p>
            <a:r>
              <a:rPr lang="fi-FI" dirty="0" smtClean="0"/>
              <a:t>Butaanihappo eli voihappo</a:t>
            </a:r>
          </a:p>
          <a:p>
            <a:pPr lvl="1"/>
            <a:r>
              <a:rPr lang="fi-FI" dirty="0" smtClean="0"/>
              <a:t>Hiki, voi</a:t>
            </a:r>
          </a:p>
          <a:p>
            <a:r>
              <a:rPr lang="fi-FI" dirty="0" smtClean="0"/>
              <a:t>Steariinihappo </a:t>
            </a:r>
          </a:p>
          <a:p>
            <a:pPr lvl="1"/>
            <a:r>
              <a:rPr lang="fi-FI" dirty="0" smtClean="0"/>
              <a:t>Kynttilät </a:t>
            </a:r>
          </a:p>
        </p:txBody>
      </p:sp>
    </p:spTree>
    <p:extLst>
      <p:ext uri="{BB962C8B-B14F-4D97-AF65-F5344CB8AC3E}">
        <p14:creationId xmlns:p14="http://schemas.microsoft.com/office/powerpoint/2010/main" val="1395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Esimerkkejä moniarvoisista </a:t>
            </a:r>
            <a:r>
              <a:rPr lang="fi-FI" dirty="0" err="1" smtClean="0"/>
              <a:t>karboksyylihapoista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dirty="0" smtClean="0"/>
              <a:t>Sitruunahappo: sitrushedelmät</a:t>
            </a:r>
          </a:p>
          <a:p>
            <a:r>
              <a:rPr lang="fi-FI" dirty="0" smtClean="0"/>
              <a:t>Oksaalihappo</a:t>
            </a:r>
          </a:p>
          <a:p>
            <a:pPr lvl="1"/>
            <a:r>
              <a:rPr lang="fi-FI" dirty="0" smtClean="0"/>
              <a:t>Raparperi, pinaatti, punajuuri, parsa</a:t>
            </a:r>
          </a:p>
          <a:p>
            <a:pPr lvl="1"/>
            <a:r>
              <a:rPr lang="fi-FI" dirty="0" smtClean="0"/>
              <a:t>Ruosteenpoisto, valkaisuaine, puhdistusaine</a:t>
            </a:r>
          </a:p>
          <a:p>
            <a:pPr lvl="1"/>
            <a:r>
              <a:rPr lang="fi-FI" dirty="0" smtClean="0"/>
              <a:t>Raparperipiirakan kanssa pitää syödä kalsiumpitoista ainetta (maitoa/jäätelöä), koska </a:t>
            </a:r>
            <a:r>
              <a:rPr lang="fi-FI" b="1" dirty="0" smtClean="0"/>
              <a:t>oksaalihappo reagoi elimistössä kalsiumin kanssa</a:t>
            </a:r>
            <a:r>
              <a:rPr lang="fi-FI" dirty="0" smtClean="0"/>
              <a:t>, jolloin 1) luustolle voi koitua haittaa ja 2) muodostuu munuais- ja virtsakiviä aiheuttavaa kalsiumoksalaattia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794422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Muita </a:t>
            </a:r>
            <a:r>
              <a:rPr lang="fi-FI" dirty="0" err="1" smtClean="0"/>
              <a:t>karboksyylihappoja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Maitohappo</a:t>
            </a:r>
          </a:p>
          <a:p>
            <a:pPr lvl="1"/>
            <a:r>
              <a:rPr lang="fi-FI" dirty="0" smtClean="0"/>
              <a:t>Hapanmaitotuotteet, rasittuneet lihakset</a:t>
            </a:r>
          </a:p>
          <a:p>
            <a:r>
              <a:rPr lang="fi-FI" dirty="0" smtClean="0"/>
              <a:t>Askorbiinihappo eli C-vitamiini</a:t>
            </a:r>
          </a:p>
          <a:p>
            <a:pPr lvl="1"/>
            <a:r>
              <a:rPr lang="fi-FI" dirty="0" smtClean="0"/>
              <a:t>Esim. sitrushedelmät</a:t>
            </a:r>
          </a:p>
        </p:txBody>
      </p:sp>
    </p:spTree>
    <p:extLst>
      <p:ext uri="{BB962C8B-B14F-4D97-AF65-F5344CB8AC3E}">
        <p14:creationId xmlns:p14="http://schemas.microsoft.com/office/powerpoint/2010/main" val="10070964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246</TotalTime>
  <Words>174</Words>
  <Application>Microsoft Office PowerPoint</Application>
  <PresentationFormat>Näytössä katseltava diaesitys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2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7</vt:i4>
      </vt:variant>
    </vt:vector>
  </HeadingPairs>
  <TitlesOfParts>
    <vt:vector size="10" baseType="lpstr">
      <vt:lpstr>Century Gothic</vt:lpstr>
      <vt:lpstr>Wingdings 2</vt:lpstr>
      <vt:lpstr>Austin</vt:lpstr>
      <vt:lpstr>Karboksyyli-hapot</vt:lpstr>
      <vt:lpstr>Karboksyylihappojen rakenne</vt:lpstr>
      <vt:lpstr>Karboksyylihapot ovat  happoja</vt:lpstr>
      <vt:lpstr>Esimerkkejä yksiarvoisista karboksyylihapoista</vt:lpstr>
      <vt:lpstr>PowerPoint-esitys</vt:lpstr>
      <vt:lpstr>Esimerkkejä moniarvoisista karboksyylihapoista</vt:lpstr>
      <vt:lpstr>Muita karboksyylihappoja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Orgaaniset yhdisteet</dc:title>
  <dc:creator>Keskiaho</dc:creator>
  <cp:lastModifiedBy>Matchenkova Irina</cp:lastModifiedBy>
  <cp:revision>59</cp:revision>
  <dcterms:created xsi:type="dcterms:W3CDTF">2014-11-17T18:41:11Z</dcterms:created>
  <dcterms:modified xsi:type="dcterms:W3CDTF">2020-03-17T11:30:58Z</dcterms:modified>
</cp:coreProperties>
</file>