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32112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27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09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64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01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05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6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00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446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90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31526FF-9CE9-4235-84BE-A98F9773E58B}" type="datetimeFigureOut">
              <a:rPr lang="fi-FI" smtClean="0"/>
              <a:pPr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2C2894F-DA2A-4E03-A721-A0B8BAA6279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3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9</a:t>
            </a:r>
            <a:r>
              <a:rPr lang="fi-FI" dirty="0" smtClean="0"/>
              <a:t>. JATKOSOTA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1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Suomen </a:t>
            </a:r>
            <a:r>
              <a:rPr lang="fi-FI" sz="2400" dirty="0"/>
              <a:t>aseveljeys Saksan kanssa</a:t>
            </a:r>
          </a:p>
          <a:p>
            <a:endParaRPr lang="fi-FI" sz="2400" dirty="0"/>
          </a:p>
          <a:p>
            <a:r>
              <a:rPr lang="fi-FI" sz="2400" dirty="0" smtClean="0"/>
              <a:t>Saksa </a:t>
            </a:r>
            <a:r>
              <a:rPr lang="fi-FI" sz="2400" dirty="0"/>
              <a:t>hyökkäsi Neuvostoliittoon 22.6.1941</a:t>
            </a:r>
          </a:p>
          <a:p>
            <a:r>
              <a:rPr lang="fi-FI" sz="2400" dirty="0" smtClean="0"/>
              <a:t>Suomi </a:t>
            </a:r>
            <a:r>
              <a:rPr lang="fi-FI" sz="2400" dirty="0"/>
              <a:t>julistautui puolueettomaksi</a:t>
            </a:r>
          </a:p>
          <a:p>
            <a:endParaRPr lang="fi-FI" sz="2400" dirty="0"/>
          </a:p>
          <a:p>
            <a:r>
              <a:rPr lang="fi-FI" sz="2400" dirty="0" smtClean="0"/>
              <a:t>Myös </a:t>
            </a:r>
            <a:r>
              <a:rPr lang="fi-FI" sz="2400" dirty="0"/>
              <a:t>Suomi sotaan NL:a vastaan 25.6.1941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387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HYÖKKÄYSSOTA; </a:t>
            </a:r>
            <a:r>
              <a:rPr lang="fi-FI" dirty="0"/>
              <a:t>ensin Suomen nopea eteneminen vanhojen rajojen yli</a:t>
            </a:r>
          </a:p>
          <a:p>
            <a:pPr lvl="1"/>
            <a:r>
              <a:rPr lang="fi-FI" dirty="0" smtClean="0"/>
              <a:t>NL </a:t>
            </a:r>
            <a:r>
              <a:rPr lang="fi-FI" dirty="0"/>
              <a:t>joutui jakamaan joukkonsa eri taisteluihin II maailmansodassa</a:t>
            </a:r>
          </a:p>
          <a:p>
            <a:pPr lvl="1"/>
            <a:r>
              <a:rPr lang="fi-FI" dirty="0" smtClean="0"/>
              <a:t>Saksan </a:t>
            </a:r>
            <a:r>
              <a:rPr lang="fi-FI" dirty="0"/>
              <a:t>”apu” oli Suomelle tärkeä</a:t>
            </a:r>
          </a:p>
          <a:p>
            <a:endParaRPr lang="fi-FI" dirty="0"/>
          </a:p>
          <a:p>
            <a:r>
              <a:rPr lang="fi-FI" dirty="0" smtClean="0"/>
              <a:t>ASEMASOTAA </a:t>
            </a:r>
            <a:r>
              <a:rPr lang="fi-FI" dirty="0"/>
              <a:t>käytiin keväästä 1942 kevääseen 1944</a:t>
            </a:r>
          </a:p>
          <a:p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88840"/>
            <a:ext cx="3444300" cy="32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74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7620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/>
          </a:bodyPr>
          <a:lstStyle/>
          <a:p>
            <a:r>
              <a:rPr lang="fi-FI" b="1" dirty="0" smtClean="0"/>
              <a:t>Asemasodan aikana (kevät 1942 – 44)  sotilaat</a:t>
            </a:r>
          </a:p>
          <a:p>
            <a:r>
              <a:rPr lang="fi-FI" dirty="0" smtClean="0"/>
              <a:t>tekivät linnoitustöitä</a:t>
            </a:r>
          </a:p>
          <a:p>
            <a:r>
              <a:rPr lang="fi-FI" dirty="0" smtClean="0"/>
              <a:t>rakensivat korsuja</a:t>
            </a:r>
          </a:p>
          <a:p>
            <a:r>
              <a:rPr lang="fi-FI" dirty="0" smtClean="0"/>
              <a:t>urheilivat</a:t>
            </a:r>
          </a:p>
          <a:p>
            <a:r>
              <a:rPr lang="fi-FI" dirty="0" smtClean="0"/>
              <a:t>opiskelivat</a:t>
            </a:r>
          </a:p>
          <a:p>
            <a:r>
              <a:rPr lang="fi-FI" dirty="0" smtClean="0"/>
              <a:t>perustivat </a:t>
            </a:r>
            <a:r>
              <a:rPr lang="fi-FI" dirty="0" smtClean="0"/>
              <a:t>laulukuoroja</a:t>
            </a:r>
          </a:p>
          <a:p>
            <a:r>
              <a:rPr lang="fi-FI" dirty="0"/>
              <a:t>p</a:t>
            </a:r>
            <a:r>
              <a:rPr lang="fi-FI" dirty="0" smtClean="0"/>
              <a:t>ako sodan arjesta: huumori, päihteet, huumausaineet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Kaukopartiomiehet tekivät tiedusteluretkiä ja iskuja vihollisen puolelle.</a:t>
            </a:r>
          </a:p>
          <a:p>
            <a:r>
              <a:rPr lang="fi-FI" dirty="0" smtClean="0"/>
              <a:t>Itä-Karjalaan perustettiin sotilashallinto ja alueen asukkaita yritettiin suomalaistaa.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SODAN </a:t>
            </a:r>
            <a:r>
              <a:rPr lang="fi-FI" dirty="0"/>
              <a:t>RATKAISU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Suomi </a:t>
            </a:r>
            <a:r>
              <a:rPr lang="fi-FI" dirty="0"/>
              <a:t>tunnusteli rauhaa NL:n kanssa jo maaliskuussa 1943</a:t>
            </a:r>
          </a:p>
          <a:p>
            <a:r>
              <a:rPr lang="fi-FI" dirty="0" smtClean="0"/>
              <a:t>Saksa </a:t>
            </a:r>
            <a:r>
              <a:rPr lang="fi-FI" dirty="0"/>
              <a:t>oli kärsinyt tappioita eri rintamilla; Stalingradin tappio helmikuussa 1943 </a:t>
            </a:r>
          </a:p>
          <a:p>
            <a:r>
              <a:rPr lang="fi-FI" dirty="0" smtClean="0"/>
              <a:t>Suomen </a:t>
            </a:r>
            <a:r>
              <a:rPr lang="fi-FI" dirty="0"/>
              <a:t>johto ei enää uskonut Saksan voittoon</a:t>
            </a:r>
          </a:p>
          <a:p>
            <a:r>
              <a:rPr lang="fi-FI" dirty="0" smtClean="0"/>
              <a:t>Rauhanehdot </a:t>
            </a:r>
            <a:r>
              <a:rPr lang="fi-FI" dirty="0"/>
              <a:t>olivat liian kovat, mutta rauhantunnusteluja jatkettiin… </a:t>
            </a:r>
          </a:p>
          <a:p>
            <a:endParaRPr lang="fi-FI" dirty="0"/>
          </a:p>
          <a:p>
            <a:r>
              <a:rPr lang="fi-FI" dirty="0" smtClean="0"/>
              <a:t>NL:n </a:t>
            </a:r>
            <a:r>
              <a:rPr lang="fi-FI" dirty="0"/>
              <a:t>suurhyökkäys Karjalankannaksella 9.6.1944</a:t>
            </a:r>
          </a:p>
          <a:p>
            <a:pPr lvl="1"/>
            <a:r>
              <a:rPr lang="fi-FI" dirty="0" smtClean="0"/>
              <a:t>tavoitteena </a:t>
            </a:r>
            <a:r>
              <a:rPr lang="fi-FI" dirty="0"/>
              <a:t>Suomen miehitys</a:t>
            </a:r>
          </a:p>
          <a:p>
            <a:pPr lvl="1"/>
            <a:r>
              <a:rPr lang="fi-FI" dirty="0" smtClean="0"/>
              <a:t>Suomi </a:t>
            </a:r>
            <a:r>
              <a:rPr lang="fi-FI" dirty="0"/>
              <a:t>pulassa!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329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8292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46404" y="764705"/>
            <a:ext cx="6446520" cy="5415434"/>
          </a:xfrm>
        </p:spPr>
        <p:txBody>
          <a:bodyPr>
            <a:normAutofit fontScale="85000" lnSpcReduction="10000"/>
          </a:bodyPr>
          <a:lstStyle/>
          <a:p>
            <a:r>
              <a:rPr lang="fi-FI" sz="2600" dirty="0" smtClean="0"/>
              <a:t>Presidentti </a:t>
            </a:r>
            <a:r>
              <a:rPr lang="fi-FI" sz="2600" dirty="0"/>
              <a:t>Rytin sopimus Saksan </a:t>
            </a:r>
            <a:r>
              <a:rPr lang="fi-FI" sz="2600" dirty="0" smtClean="0"/>
              <a:t>kanssa</a:t>
            </a:r>
          </a:p>
          <a:p>
            <a:endParaRPr lang="fi-FI" sz="2600" dirty="0"/>
          </a:p>
          <a:p>
            <a:pPr lvl="1"/>
            <a:r>
              <a:rPr lang="fi-FI" sz="2600" dirty="0" smtClean="0"/>
              <a:t>Rytin </a:t>
            </a:r>
            <a:r>
              <a:rPr lang="fi-FI" sz="2600" dirty="0"/>
              <a:t>lupaus siitä, että hänen hallituksensa ei solmi erillisrauhaa NL:n kanssa</a:t>
            </a:r>
          </a:p>
          <a:p>
            <a:pPr lvl="1"/>
            <a:r>
              <a:rPr lang="fi-FI" sz="2600" dirty="0" smtClean="0"/>
              <a:t>Saksan </a:t>
            </a:r>
            <a:r>
              <a:rPr lang="fi-FI" sz="2600" dirty="0"/>
              <a:t>aseellinen ym. apu Suomelle </a:t>
            </a:r>
          </a:p>
          <a:p>
            <a:r>
              <a:rPr lang="fi-FI" sz="2600" dirty="0" smtClean="0"/>
              <a:t>Suomen </a:t>
            </a:r>
            <a:r>
              <a:rPr lang="fi-FI" sz="2600" dirty="0"/>
              <a:t>suuret torjuntavoitot heinäkuussa 1944 </a:t>
            </a:r>
          </a:p>
          <a:p>
            <a:r>
              <a:rPr lang="fi-FI" sz="2600" dirty="0" smtClean="0"/>
              <a:t>Puna-armeija </a:t>
            </a:r>
            <a:r>
              <a:rPr lang="fi-FI" sz="2600" dirty="0"/>
              <a:t>ei jatkanut </a:t>
            </a:r>
            <a:r>
              <a:rPr lang="fi-FI" sz="2600" dirty="0" smtClean="0"/>
              <a:t>hyökkäystään</a:t>
            </a:r>
            <a:endParaRPr lang="fi-FI" sz="2600" dirty="0"/>
          </a:p>
          <a:p>
            <a:pPr lvl="1"/>
            <a:r>
              <a:rPr lang="fi-FI" sz="2600" dirty="0" smtClean="0"/>
              <a:t>Stalin </a:t>
            </a:r>
            <a:r>
              <a:rPr lang="fi-FI" sz="2600" dirty="0"/>
              <a:t>mukaan ”kilpajuoksuun Berliiniin</a:t>
            </a:r>
            <a:r>
              <a:rPr lang="fi-FI" sz="2600" dirty="0" smtClean="0"/>
              <a:t>”</a:t>
            </a:r>
            <a:endParaRPr lang="fi-FI" sz="2600" dirty="0"/>
          </a:p>
          <a:p>
            <a:r>
              <a:rPr lang="fi-FI" sz="2600" dirty="0" smtClean="0"/>
              <a:t>Ryti </a:t>
            </a:r>
            <a:r>
              <a:rPr lang="fi-FI" sz="2600" dirty="0"/>
              <a:t>erosi ja elokuussa valittu uusi presidentti Mannerheim neuvotteli rauhan NL:n kanssa</a:t>
            </a:r>
          </a:p>
          <a:p>
            <a:pPr lvl="1"/>
            <a:r>
              <a:rPr lang="fi-FI" sz="2600" dirty="0" smtClean="0"/>
              <a:t>aselepo </a:t>
            </a:r>
            <a:r>
              <a:rPr lang="fi-FI" sz="2600" dirty="0"/>
              <a:t>syyskuussa 1944</a:t>
            </a:r>
          </a:p>
          <a:p>
            <a:pPr lvl="1"/>
            <a:r>
              <a:rPr lang="fi-FI" sz="2600" dirty="0" smtClean="0"/>
              <a:t>Moskovan </a:t>
            </a:r>
            <a:r>
              <a:rPr lang="fi-FI" sz="2600" dirty="0"/>
              <a:t>välirauha 19.9.1944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6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539552" y="152400"/>
            <a:ext cx="8229600" cy="828328"/>
          </a:xfrm>
        </p:spPr>
        <p:txBody>
          <a:bodyPr>
            <a:normAutofit/>
          </a:bodyPr>
          <a:lstStyle/>
          <a:p>
            <a:r>
              <a:rPr lang="fi-FI" sz="3200" dirty="0"/>
              <a:t>Moskovan välirauhan ehdot (pääkohdat)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5272"/>
          </a:xfrm>
        </p:spPr>
        <p:txBody>
          <a:bodyPr>
            <a:normAutofit/>
          </a:bodyPr>
          <a:lstStyle/>
          <a:p>
            <a:r>
              <a:rPr lang="fi-FI" dirty="0"/>
              <a:t>1. Alueluovutukset</a:t>
            </a:r>
          </a:p>
          <a:p>
            <a:pPr lvl="1"/>
            <a:r>
              <a:rPr lang="fi-FI" dirty="0" smtClean="0"/>
              <a:t>Talvisodan </a:t>
            </a:r>
            <a:r>
              <a:rPr lang="fi-FI" dirty="0"/>
              <a:t>rauhan rajat</a:t>
            </a:r>
          </a:p>
          <a:p>
            <a:pPr lvl="1"/>
            <a:r>
              <a:rPr lang="fi-FI" dirty="0" smtClean="0"/>
              <a:t>Petsamo </a:t>
            </a:r>
            <a:r>
              <a:rPr lang="fi-FI" dirty="0"/>
              <a:t>ja ”toinen käsivarsi” NL:lle</a:t>
            </a:r>
          </a:p>
          <a:p>
            <a:pPr lvl="1"/>
            <a:r>
              <a:rPr lang="fi-FI" dirty="0" smtClean="0"/>
              <a:t>Porkkala </a:t>
            </a:r>
            <a:r>
              <a:rPr lang="fi-FI" dirty="0"/>
              <a:t>vuokralle Hangon </a:t>
            </a:r>
            <a:r>
              <a:rPr lang="fi-FI" dirty="0" smtClean="0"/>
              <a:t>tilalle</a:t>
            </a:r>
            <a:endParaRPr lang="fi-FI" dirty="0"/>
          </a:p>
          <a:p>
            <a:r>
              <a:rPr lang="fi-FI" dirty="0"/>
              <a:t>2. Armeija palautettava rauhanajan vahvuuteen</a:t>
            </a:r>
          </a:p>
          <a:p>
            <a:pPr lvl="1"/>
            <a:r>
              <a:rPr lang="fi-FI" dirty="0" smtClean="0"/>
              <a:t>Pariisin </a:t>
            </a:r>
            <a:r>
              <a:rPr lang="fi-FI" dirty="0"/>
              <a:t>rauhassa (1947) armeijan kokoa </a:t>
            </a:r>
            <a:r>
              <a:rPr lang="fi-FI" dirty="0" smtClean="0"/>
              <a:t>rajoitettiin</a:t>
            </a:r>
            <a:endParaRPr lang="fi-FI" dirty="0"/>
          </a:p>
          <a:p>
            <a:r>
              <a:rPr lang="fi-FI" dirty="0"/>
              <a:t>3. Saksalaisten karkottaminen </a:t>
            </a:r>
            <a:r>
              <a:rPr lang="fi-FI" dirty="0" smtClean="0"/>
              <a:t>Suomesta</a:t>
            </a:r>
            <a:endParaRPr lang="fi-FI" dirty="0"/>
          </a:p>
          <a:p>
            <a:r>
              <a:rPr lang="fi-FI" dirty="0"/>
              <a:t>4. NL:lle vihamielisten tai fasististen järjestöjen lakkauttaminen sekä kommunistien toiminnan </a:t>
            </a:r>
            <a:r>
              <a:rPr lang="fi-FI" dirty="0" smtClean="0"/>
              <a:t>salliminen</a:t>
            </a:r>
            <a:endParaRPr lang="fi-FI" dirty="0"/>
          </a:p>
          <a:p>
            <a:r>
              <a:rPr lang="fi-FI" dirty="0"/>
              <a:t>5. Sotasyyllisten ja -rikollisten </a:t>
            </a:r>
            <a:r>
              <a:rPr lang="fi-FI" dirty="0" smtClean="0"/>
              <a:t>rankaiseminen</a:t>
            </a:r>
            <a:endParaRPr lang="fi-FI" dirty="0"/>
          </a:p>
          <a:p>
            <a:r>
              <a:rPr lang="fi-FI" dirty="0"/>
              <a:t>6. </a:t>
            </a:r>
            <a:r>
              <a:rPr lang="fi-FI" dirty="0" smtClean="0"/>
              <a:t>Sotakorvaukset</a:t>
            </a:r>
            <a:endParaRPr lang="fi-FI" dirty="0"/>
          </a:p>
          <a:p>
            <a:r>
              <a:rPr lang="fi-FI" dirty="0" smtClean="0"/>
              <a:t>Ehtojen </a:t>
            </a:r>
            <a:r>
              <a:rPr lang="fi-FI" dirty="0"/>
              <a:t>toteutumista tuli valvomaan liittoutuneiden valvontakomissio.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47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28800"/>
            <a:ext cx="3068679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834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TM03457515[[fn=Näkymä]]</Template>
  <TotalTime>135</TotalTime>
  <Words>267</Words>
  <Application>Microsoft Office PowerPoint</Application>
  <PresentationFormat>Näytössä katseltava diaesitys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Schoolbook</vt:lpstr>
      <vt:lpstr>Wingdings 2</vt:lpstr>
      <vt:lpstr>View</vt:lpstr>
      <vt:lpstr>9. JATKOSOTA</vt:lpstr>
      <vt:lpstr>PowerPoint-esitys</vt:lpstr>
      <vt:lpstr>PowerPoint-esitys</vt:lpstr>
      <vt:lpstr>PowerPoint-esitys</vt:lpstr>
      <vt:lpstr>SODAN RATKAISU</vt:lpstr>
      <vt:lpstr>PowerPoint-esitys</vt:lpstr>
      <vt:lpstr>Moskovan välirauhan ehdot (pääkohdat)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JATKOSOTA</dc:title>
  <dc:creator>Luokka14</dc:creator>
  <cp:lastModifiedBy>Mervi Niskakoski</cp:lastModifiedBy>
  <cp:revision>12</cp:revision>
  <dcterms:created xsi:type="dcterms:W3CDTF">2011-11-29T10:30:23Z</dcterms:created>
  <dcterms:modified xsi:type="dcterms:W3CDTF">2017-11-17T08:42:32Z</dcterms:modified>
</cp:coreProperties>
</file>