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71" r:id="rId7"/>
    <p:sldId id="260" r:id="rId8"/>
    <p:sldId id="267" r:id="rId9"/>
    <p:sldId id="268" r:id="rId10"/>
    <p:sldId id="262" r:id="rId11"/>
    <p:sldId id="269" r:id="rId12"/>
    <p:sldId id="272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974" y="360218"/>
            <a:ext cx="8656376" cy="2983057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r>
              <a:rPr lang="en-US" sz="4400" b="1" dirty="0" err="1"/>
              <a:t>Yksilölliset</a:t>
            </a:r>
            <a:r>
              <a:rPr lang="en-US" sz="4400" b="1" dirty="0"/>
              <a:t> </a:t>
            </a:r>
            <a:r>
              <a:rPr lang="en-US" sz="4400" b="1" dirty="0" err="1"/>
              <a:t>oppimispolut</a:t>
            </a:r>
            <a:br>
              <a:rPr lang="en-US" b="1" dirty="0">
                <a:latin typeface="+mj-ea"/>
                <a:cs typeface="+mj-ea"/>
              </a:rPr>
            </a:br>
            <a:br>
              <a:rPr lang="en-US" b="1" dirty="0">
                <a:latin typeface="+mj-ea"/>
                <a:cs typeface="+mj-ea"/>
              </a:rPr>
            </a:br>
            <a:r>
              <a:rPr lang="en-US" sz="4400" b="1" dirty="0" err="1"/>
              <a:t>Arvioinnin</a:t>
            </a:r>
            <a:r>
              <a:rPr lang="en-US" sz="4400" b="1" dirty="0"/>
              <a:t> </a:t>
            </a:r>
            <a:r>
              <a:rPr lang="en-US" sz="4400" b="1" dirty="0" err="1"/>
              <a:t>kehittäminen</a:t>
            </a:r>
            <a:br>
              <a:rPr lang="en-US" dirty="0">
                <a:latin typeface="+mj-ea"/>
                <a:cs typeface="+mj-ea"/>
              </a:rPr>
            </a:br>
            <a:r>
              <a:rPr lang="en-US" sz="4400" dirty="0"/>
              <a:t>            </a:t>
            </a:r>
            <a:br>
              <a:rPr lang="en-US" dirty="0">
                <a:latin typeface="+mj-ea"/>
                <a:cs typeface="+mj-ea"/>
              </a:rPr>
            </a:br>
            <a:r>
              <a:rPr lang="en-US" sz="4400" dirty="0"/>
              <a:t>                                  </a:t>
            </a:r>
            <a:r>
              <a:rPr lang="en-US" sz="3600" dirty="0"/>
              <a:t> 		</a:t>
            </a:r>
            <a:r>
              <a:rPr lang="en-US" sz="3600" b="1" dirty="0" err="1"/>
              <a:t>oppa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/>
              <a:t>Kaisa Heikkinen, BI/GE, </a:t>
            </a:r>
            <a:r>
              <a:rPr lang="en-US" dirty="0" err="1"/>
              <a:t>kuopion</a:t>
            </a:r>
            <a:r>
              <a:rPr lang="en-US" dirty="0"/>
              <a:t> </a:t>
            </a:r>
            <a:r>
              <a:rPr lang="en-US" dirty="0" err="1"/>
              <a:t>taidelukio</a:t>
            </a:r>
            <a:r>
              <a:rPr lang="en-US" dirty="0"/>
              <a:t> </a:t>
            </a:r>
            <a:r>
              <a:rPr lang="en-US" dirty="0" err="1"/>
              <a:t>Lumit</a:t>
            </a:r>
            <a:endParaRPr lang="en-US" dirty="0"/>
          </a:p>
          <a:p>
            <a:r>
              <a:rPr lang="en-US" dirty="0"/>
              <a:t>14.3.2018  OPPA-WEBINAARI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92554-647F-47D3-9076-374D3B38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Vapaaehtoinen Bonustyö arviointiin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5E475-19C1-4732-88A1-3E77055A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/>
              <a:t>jotain ajankohtaisuutta mukaan, tällä kertaa</a:t>
            </a:r>
          </a:p>
          <a:p>
            <a:pPr marL="0" indent="0">
              <a:buNone/>
            </a:pPr>
            <a:r>
              <a:rPr lang="fi-FI" sz="2600" dirty="0"/>
              <a:t> </a:t>
            </a:r>
            <a:r>
              <a:rPr lang="fi-FI" sz="2600" i="1" dirty="0"/>
              <a:t>Oi maamme luonto</a:t>
            </a:r>
            <a:r>
              <a:rPr lang="fi-FI" sz="2600" dirty="0"/>
              <a:t> -näyttely Kuopion museossa</a:t>
            </a:r>
            <a:r>
              <a:rPr lang="fi-FI" sz="2800" dirty="0"/>
              <a:t> </a:t>
            </a:r>
            <a:endParaRPr lang="fi-FI" dirty="0"/>
          </a:p>
          <a:p>
            <a:endParaRPr lang="fi-FI" sz="2800" dirty="0"/>
          </a:p>
          <a:p>
            <a:r>
              <a:rPr lang="fi-FI" sz="2600" dirty="0"/>
              <a:t>pisteitä kokeeseen ja yksi D-tason tehtävä</a:t>
            </a:r>
            <a:r>
              <a:rPr lang="fi-FI" sz="2800" dirty="0"/>
              <a:t> 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4" descr="Kuva, joka sisältää kohteen karhu, nisäkäs, eläin, ruskea&#10;&#10;Kuvaus luotu, erittäin korkea luotettavuus">
            <a:extLst>
              <a:ext uri="{FF2B5EF4-FFF2-40B4-BE49-F238E27FC236}">
                <a16:creationId xmlns:a16="http://schemas.microsoft.com/office/drawing/2014/main" id="{E98A6D5A-F871-4BD9-AE5A-87D6C753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916" y="1944677"/>
            <a:ext cx="1285875" cy="19335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3E72EEB-6AC1-41AB-922F-0BEAABE7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680" y="3976287"/>
            <a:ext cx="3751867" cy="2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9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1C10F1-16AD-4541-904D-64404883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OPISKELIJOIDEN PALAUTTEITA</a:t>
            </a:r>
            <a:r>
              <a:rPr lang="fi-FI" dirty="0"/>
              <a:t>		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C88973-C95B-436C-ADFF-3A6FF625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267809" cy="342651"/>
          </a:xfrm>
        </p:spPr>
        <p:txBody>
          <a:bodyPr>
            <a:normAutofit fontScale="77500" lnSpcReduction="20000"/>
          </a:bodyPr>
          <a:lstStyle/>
          <a:p>
            <a:r>
              <a:rPr lang="fi-FI" sz="2600" dirty="0">
                <a:solidFill>
                  <a:schemeClr val="tx1"/>
                </a:solidFill>
              </a:rPr>
              <a:t>Mikä ei toimi? </a:t>
            </a:r>
            <a:r>
              <a:rPr lang="fi-FI" sz="2100" dirty="0">
                <a:solidFill>
                  <a:schemeClr val="tx1"/>
                </a:solidFill>
              </a:rPr>
              <a:t>Yksittäisiä vastauksia: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536796-1B8E-4E8B-A234-7EF669838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521267"/>
            <a:ext cx="4645152" cy="2947459"/>
          </a:xfrm>
        </p:spPr>
        <p:txBody>
          <a:bodyPr>
            <a:normAutofit fontScale="85000" lnSpcReduction="10000"/>
          </a:bodyPr>
          <a:lstStyle/>
          <a:p>
            <a:r>
              <a:rPr lang="fi-FI" sz="2200" dirty="0"/>
              <a:t>enemmän pitäisi olla perinteisempää opetusta</a:t>
            </a:r>
          </a:p>
          <a:p>
            <a:r>
              <a:rPr lang="fi-FI" sz="2200" dirty="0"/>
              <a:t>tehtävien tekoa ja kokeisiin lukemista samaan aikaan</a:t>
            </a:r>
          </a:p>
          <a:p>
            <a:r>
              <a:rPr lang="fi-FI" sz="2200" dirty="0"/>
              <a:t>näytöltä vaikea lukea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EE6A37-982C-496E-91F4-C2C754539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0180" y="2023004"/>
            <a:ext cx="4407333" cy="401542"/>
          </a:xfrm>
        </p:spPr>
        <p:txBody>
          <a:bodyPr>
            <a:normAutofit fontScale="77500" lnSpcReduction="20000"/>
          </a:bodyPr>
          <a:lstStyle/>
          <a:p>
            <a:r>
              <a:rPr lang="fi-FI" sz="2600" dirty="0">
                <a:solidFill>
                  <a:schemeClr val="tx1"/>
                </a:solidFill>
              </a:rPr>
              <a:t>Mikä toimii? </a:t>
            </a:r>
            <a:r>
              <a:rPr lang="fi-FI" sz="2100" dirty="0">
                <a:solidFill>
                  <a:schemeClr val="tx1"/>
                </a:solidFill>
              </a:rPr>
              <a:t>Useissa vastauksissa: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2331568-0D68-4B86-9127-9263D0880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0180" y="2521527"/>
            <a:ext cx="4407334" cy="3338945"/>
          </a:xfrm>
        </p:spPr>
        <p:txBody>
          <a:bodyPr>
            <a:normAutofit fontScale="85000" lnSpcReduction="10000"/>
          </a:bodyPr>
          <a:lstStyle/>
          <a:p>
            <a:r>
              <a:rPr lang="fi-FI" sz="2200" dirty="0"/>
              <a:t>mahdollisuus valita tehtävämääriä ja tehtävien tasoja, vastauksia voi muokata</a:t>
            </a:r>
          </a:p>
          <a:p>
            <a:r>
              <a:rPr lang="fi-FI" sz="2200" dirty="0"/>
              <a:t>itsenäistä ja yhdessä tekemistä</a:t>
            </a:r>
          </a:p>
          <a:p>
            <a:r>
              <a:rPr lang="fi-FI" sz="2200" dirty="0"/>
              <a:t>tutkimuksissa vaatimukset nousivat kurssin loppua kohti</a:t>
            </a:r>
          </a:p>
          <a:p>
            <a:r>
              <a:rPr lang="fi-FI" sz="2200" dirty="0"/>
              <a:t>testit/kokeet useammassa osassa</a:t>
            </a:r>
          </a:p>
          <a:p>
            <a:r>
              <a:rPr lang="fi-FI" sz="2200" dirty="0"/>
              <a:t>omatahtinen eteneminen, opettajan tekemät jäsentelyt tukena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82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BE3543-F8A4-4D21-AB36-F6BE72A8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OPISKELIJOIDEN PALAUTTEITA</a:t>
            </a:r>
            <a:r>
              <a:rPr lang="fi-FI" dirty="0"/>
              <a:t>		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EEE0A7-772C-41AD-B422-5FE4B59270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MIKÄ EI TOIMI? </a:t>
            </a:r>
            <a:r>
              <a:rPr lang="fi-FI" sz="1600" dirty="0"/>
              <a:t>YKSITTÄISIÄ VASTAUKSIA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dirty="0"/>
              <a:t>oppikirjan lukujen tehtävien vaikutus varsin suuri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60F1FF-EF96-46D4-B284-AEA5F1DDC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MIKÄ TOIMII? </a:t>
            </a:r>
            <a:r>
              <a:rPr lang="fi-FI" sz="1600" dirty="0"/>
              <a:t>YKSITTÄISIÄ VASTAUKSIA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dirty="0"/>
              <a:t>”Jännitti, miten tämä pysyy kasassa. Kahden </a:t>
            </a:r>
            <a:r>
              <a:rPr lang="fi-FI" dirty="0" err="1"/>
              <a:t>ekan</a:t>
            </a:r>
            <a:r>
              <a:rPr lang="fi-FI" dirty="0"/>
              <a:t> viikon jälkeen huomasin, että pysyy.”</a:t>
            </a:r>
          </a:p>
          <a:p>
            <a:r>
              <a:rPr lang="fi-FI" dirty="0"/>
              <a:t>”Ihan hirvitti, miten tämä voi toimia. Nyt en voi kuvitellakaan, että </a:t>
            </a:r>
            <a:r>
              <a:rPr lang="fi-FI" dirty="0" err="1"/>
              <a:t>tehtäis</a:t>
            </a:r>
            <a:r>
              <a:rPr lang="fi-FI" dirty="0"/>
              <a:t> toisin.”</a:t>
            </a:r>
          </a:p>
          <a:p>
            <a:r>
              <a:rPr lang="fi-FI" dirty="0"/>
              <a:t>”Kun tiesi ykköskurssista, miten tämä toimii, niin helppo oli ryhtyä töihin.”</a:t>
            </a:r>
          </a:p>
        </p:txBody>
      </p:sp>
    </p:spTree>
    <p:extLst>
      <p:ext uri="{BB962C8B-B14F-4D97-AF65-F5344CB8AC3E}">
        <p14:creationId xmlns:p14="http://schemas.microsoft.com/office/powerpoint/2010/main" val="193425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1C31E0-F8C3-4737-BF4F-D0040465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Mitä huomioitava jatkossa?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A23395-A723-42D5-80A4-51745225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500" dirty="0"/>
              <a:t>Arviointikeskustelut määrällisesti ja sisällöllisesti </a:t>
            </a:r>
            <a:r>
              <a:rPr lang="fi-FI" sz="2500" u="sng" dirty="0"/>
              <a:t>vähintään</a:t>
            </a:r>
            <a:r>
              <a:rPr lang="fi-FI" sz="2500" dirty="0"/>
              <a:t> kuten tähänastiset kokeilut</a:t>
            </a:r>
          </a:p>
          <a:p>
            <a:r>
              <a:rPr lang="fi-FI" sz="2500" dirty="0"/>
              <a:t>Kurssin alussa tavoitteiden asettamista ohjattava ja seurattava enemmän</a:t>
            </a:r>
          </a:p>
          <a:p>
            <a:r>
              <a:rPr lang="fi-FI" sz="2500" dirty="0"/>
              <a:t>Miten uuteen kurssiryhmään saa tarvittaessa eloa?</a:t>
            </a:r>
          </a:p>
          <a:p>
            <a:r>
              <a:rPr lang="fi-FI" sz="2500" dirty="0"/>
              <a:t>Miten erityistä tukea tarvitsevat tulee huomioitua ja ohjattua paremmin?</a:t>
            </a:r>
          </a:p>
        </p:txBody>
      </p:sp>
    </p:spTree>
    <p:extLst>
      <p:ext uri="{BB962C8B-B14F-4D97-AF65-F5344CB8AC3E}">
        <p14:creationId xmlns:p14="http://schemas.microsoft.com/office/powerpoint/2010/main" val="60218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60C93-E422-44E5-8667-5800E7A0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389546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92554-647F-47D3-9076-374D3B38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fi-FI" b="1" dirty="0" err="1"/>
              <a:t>Oppa</a:t>
            </a:r>
            <a:r>
              <a:rPr lang="fi-FI" b="1" dirty="0"/>
              <a:t>-heimolaiseksi syksyllä 2017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5E475-19C1-4732-88A1-3E77055A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"Kehitteillä omatahtiseen ja itseohjautuvaan työskentelyyn kurssitehtävien arviointikriteerejä. Lisäksi tarkastellaan ohjauksen roolia opiskelijan asettamien tavoitteiden saavuttamisessa. Hankkeessa pääpaino BI02-kurssissa."</a:t>
            </a:r>
          </a:p>
          <a:p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93819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92554-647F-47D3-9076-374D3B38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Sähköiset Oppimisympäristöt</a:t>
            </a:r>
            <a:r>
              <a:rPr lang="fi-FI"/>
              <a:t>                           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5E475-19C1-4732-88A1-3E77055A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800"/>
              <a:t>Peda.net:</a:t>
            </a:r>
            <a:endParaRPr lang="fi-FI"/>
          </a:p>
          <a:p>
            <a:pPr marL="0" indent="0">
              <a:buNone/>
            </a:pPr>
            <a:r>
              <a:rPr lang="fi-FI" sz="2800"/>
              <a:t> 1) </a:t>
            </a:r>
            <a:r>
              <a:rPr lang="fi-FI" sz="2800" err="1"/>
              <a:t>eOpin</a:t>
            </a:r>
            <a:r>
              <a:rPr lang="fi-FI" sz="2800"/>
              <a:t> oppikirjan alusta</a:t>
            </a:r>
            <a:endParaRPr lang="fi-FI"/>
          </a:p>
          <a:p>
            <a:pPr marL="0" indent="0">
              <a:buNone/>
            </a:pPr>
            <a:r>
              <a:rPr lang="fi-FI" sz="2800"/>
              <a:t> 2) Lumitin oppiainesivut</a:t>
            </a:r>
            <a:endParaRPr lang="fi-FI"/>
          </a:p>
          <a:p>
            <a:r>
              <a:rPr lang="fi-FI" sz="2800"/>
              <a:t>O365: </a:t>
            </a:r>
            <a:r>
              <a:rPr lang="fi-FI" sz="2800" err="1"/>
              <a:t>Teams</a:t>
            </a:r>
            <a:endParaRPr lang="fi-FI" sz="2800"/>
          </a:p>
          <a:p>
            <a:r>
              <a:rPr lang="fi-FI" sz="2800"/>
              <a:t>Wilma: Formatiivinen arviointi</a:t>
            </a:r>
          </a:p>
          <a:p>
            <a:r>
              <a:rPr lang="fi-FI" sz="2800" err="1"/>
              <a:t>Abitti</a:t>
            </a:r>
          </a:p>
          <a:p>
            <a:endParaRPr lang="fi-FI"/>
          </a:p>
        </p:txBody>
      </p:sp>
      <p:pic>
        <p:nvPicPr>
          <p:cNvPr id="4" name="Kuva 4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9D9CD485-4CD6-46D9-82B5-DB4E8BD0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24" y="445628"/>
            <a:ext cx="3274839" cy="55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92554-647F-47D3-9076-374D3B38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Työskentely</a:t>
            </a:r>
            <a:r>
              <a:rPr lang="fi-FI"/>
              <a:t>                                       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5E475-19C1-4732-88A1-3E77055A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800" dirty="0"/>
              <a:t>itseohjautuva, omatahtinen eteneminen</a:t>
            </a:r>
          </a:p>
          <a:p>
            <a:r>
              <a:rPr lang="fi-FI" sz="2800" dirty="0"/>
              <a:t>opettajajohtoista käsittelyä, yhteistuottamista koko ryhmän kesken</a:t>
            </a:r>
          </a:p>
          <a:p>
            <a:r>
              <a:rPr lang="fi-FI" sz="2800" dirty="0"/>
              <a:t>tutkimuksellinen ote:</a:t>
            </a:r>
          </a:p>
          <a:p>
            <a:pPr marL="0" indent="0">
              <a:buNone/>
            </a:pPr>
            <a:r>
              <a:rPr lang="fi-FI" sz="2800" dirty="0"/>
              <a:t> kolme työtä ryhmissä (sovitut ajankohdat)</a:t>
            </a:r>
            <a:endParaRPr lang="fi-FI" dirty="0"/>
          </a:p>
          <a:p>
            <a:r>
              <a:rPr lang="fi-FI" sz="2800" dirty="0"/>
              <a:t>käsitetesti jakson puolivälissä,</a:t>
            </a:r>
          </a:p>
          <a:p>
            <a:pPr marL="0" indent="0">
              <a:buNone/>
            </a:pPr>
            <a:r>
              <a:rPr lang="fi-FI" sz="2800" dirty="0"/>
              <a:t> esseekoe ennen päättöviikkoa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D38342D-4E5E-4FAC-ABFA-F956FDB9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96679" y="3752409"/>
            <a:ext cx="2808753" cy="15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92554-647F-47D3-9076-374D3B38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383610"/>
            <a:ext cx="9604375" cy="1237228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Arviointi</a:t>
            </a:r>
            <a:br>
              <a:rPr lang="en-US" dirty="0">
                <a:latin typeface="+mj-ea"/>
                <a:cs typeface="+mj-ea"/>
              </a:rPr>
            </a:br>
            <a:r>
              <a:rPr lang="fi-FI" sz="2800" dirty="0"/>
              <a:t>mitä? Miten?                                                  </a:t>
            </a:r>
            <a:r>
              <a:rPr lang="fi-FI" dirty="0"/>
              <a:t>                     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5E475-19C1-4732-88A1-3E77055A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95359"/>
          </a:xfrm>
        </p:spPr>
        <p:txBody>
          <a:bodyPr>
            <a:normAutofit fontScale="85000" lnSpcReduction="20000"/>
          </a:bodyPr>
          <a:lstStyle/>
          <a:p>
            <a:r>
              <a:rPr lang="fi-FI" sz="2700" dirty="0"/>
              <a:t>jakson alkaessa tavoitteiden asettaminen: koko kurssin arvosana ja tehtävien teon osuus</a:t>
            </a:r>
          </a:p>
          <a:p>
            <a:r>
              <a:rPr lang="fi-FI" sz="2700" dirty="0"/>
              <a:t>Wilmassa formatiivista arviointia jakson puolivälissä ja teemapäivän ensimmäisenä tehtävänä</a:t>
            </a:r>
          </a:p>
          <a:p>
            <a:r>
              <a:rPr lang="fi-FI" sz="2700" dirty="0"/>
              <a:t>jakson puolivälissä formatiivisen arvioinnin jälkeen ryhmäkeskustelut</a:t>
            </a:r>
          </a:p>
          <a:p>
            <a:r>
              <a:rPr lang="fi-FI" sz="2700" dirty="0"/>
              <a:t>teemapäivänä muun työskentelyn lomassa yksilökohtaiset arviointikeskustelut, opiskelija valmistautuu etukäteen</a:t>
            </a:r>
          </a:p>
          <a:p>
            <a:r>
              <a:rPr lang="fi-FI" sz="2700" dirty="0"/>
              <a:t>palautteet tuntitilanteissa</a:t>
            </a:r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68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651F0-56D5-46C8-B1BF-D3ED6D70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900" b="1" dirty="0"/>
              <a:t>ARVIOINTI</a:t>
            </a:r>
            <a:br>
              <a:rPr lang="fi-FI" dirty="0"/>
            </a:br>
            <a:r>
              <a:rPr lang="fi-FI" sz="2500" dirty="0"/>
              <a:t>Keskusteluissa läpikäytyä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BC0DD-338C-44BE-A973-5811711A9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3200" u="sng" dirty="0"/>
              <a:t>Kurssin puolivälissä ryhmäkeskusteluissa</a:t>
            </a:r>
          </a:p>
          <a:p>
            <a:r>
              <a:rPr lang="fi-FI" sz="3200" dirty="0"/>
              <a:t>Wilman formatiivisen arvioinnin kohdat</a:t>
            </a:r>
          </a:p>
          <a:p>
            <a:r>
              <a:rPr lang="fi-FI" sz="3200" dirty="0"/>
              <a:t>lukukohtaiset tehtävämäärät </a:t>
            </a:r>
          </a:p>
          <a:p>
            <a:r>
              <a:rPr lang="fi-FI" sz="3200" dirty="0"/>
              <a:t>kurssin työtavat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8C479F-AEFA-4A28-A8CF-90690C28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382" y="2017343"/>
            <a:ext cx="4713541" cy="38639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3200" u="sng" dirty="0"/>
              <a:t>Teemapäivänä yksilökeskusteluissa</a:t>
            </a:r>
          </a:p>
          <a:p>
            <a:r>
              <a:rPr lang="fi-FI" sz="3200" dirty="0"/>
              <a:t>poissaolojen tilanne</a:t>
            </a:r>
          </a:p>
          <a:p>
            <a:r>
              <a:rPr lang="fi-FI" sz="3200" dirty="0"/>
              <a:t>lukukohtaiset tehtävät ja mahdolliset muut tehtävät</a:t>
            </a:r>
          </a:p>
          <a:p>
            <a:r>
              <a:rPr lang="fi-FI" sz="3200" dirty="0"/>
              <a:t>käsitetesti/essee</a:t>
            </a:r>
          </a:p>
          <a:p>
            <a:r>
              <a:rPr lang="fi-FI" sz="3200" dirty="0"/>
              <a:t>yleinen kurssityöskentely: -, 0, +, ++</a:t>
            </a:r>
          </a:p>
          <a:p>
            <a:r>
              <a:rPr lang="fi-FI" sz="3200" dirty="0"/>
              <a:t>kurssiarvosana</a:t>
            </a:r>
          </a:p>
          <a:p>
            <a:r>
              <a:rPr lang="fi-FI" sz="3200" dirty="0"/>
              <a:t>kurssipalaute</a:t>
            </a:r>
          </a:p>
          <a:p>
            <a:r>
              <a:rPr lang="fi-FI" sz="3200" dirty="0"/>
              <a:t>(muut opiskelijan esille ottamat asiat)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9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92554-647F-47D3-9076-374D3B38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296863"/>
            <a:ext cx="9604375" cy="711831"/>
          </a:xfrm>
        </p:spPr>
        <p:txBody>
          <a:bodyPr>
            <a:normAutofit fontScale="90000"/>
          </a:bodyPr>
          <a:lstStyle/>
          <a:p>
            <a:r>
              <a:rPr lang="fi-FI" b="1"/>
              <a:t>arviointi  </a:t>
            </a:r>
            <a:r>
              <a:rPr lang="fi-FI"/>
              <a:t>                                           </a:t>
            </a:r>
            <a:br>
              <a:rPr lang="en-US">
                <a:latin typeface="+mj-ea"/>
                <a:cs typeface="+mj-ea"/>
              </a:rPr>
            </a:br>
            <a:r>
              <a:rPr lang="fi-FI" sz="2800">
                <a:latin typeface="Gill Sans MT"/>
                <a:cs typeface="+mj-ea"/>
              </a:rPr>
              <a:t>Uusi </a:t>
            </a:r>
            <a:r>
              <a:rPr lang="fi-FI" sz="2800" err="1">
                <a:latin typeface="Gill Sans MT"/>
                <a:cs typeface="+mj-ea"/>
              </a:rPr>
              <a:t>ops</a:t>
            </a:r>
            <a:r>
              <a:rPr lang="fi-FI" sz="2800">
                <a:latin typeface="Gill Sans MT"/>
                <a:cs typeface="+mj-ea"/>
              </a:rPr>
              <a:t>, uusi materiaali:  tehtävämäärät nyt ja jatkossa?</a:t>
            </a:r>
            <a:br>
              <a:rPr lang="en-US">
                <a:latin typeface="+mj-ea"/>
                <a:cs typeface="+mj-ea"/>
              </a:rPr>
            </a:br>
            <a:br>
              <a:rPr lang="en-US">
                <a:latin typeface="+mj-ea"/>
                <a:cs typeface="+mj-ea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5E475-19C1-4732-88A1-3E77055A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016125"/>
            <a:ext cx="9604375" cy="4163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dirty="0"/>
              <a:t>5 (hyväksytty) - määritelty jakson ensimmäisen viikon aikana, tarkastelu jakson puolivälissä ryhmäkeskusteluissa</a:t>
            </a:r>
            <a:endParaRPr lang="fi-FI" dirty="0"/>
          </a:p>
          <a:p>
            <a:pPr marL="0" indent="0">
              <a:buNone/>
            </a:pPr>
            <a:r>
              <a:rPr lang="fi-FI" sz="2400" dirty="0"/>
              <a:t>8 (hyvä) - määritelty jakson ensimmäisen viikon aikana, tarkastelu jakson puolivälissä ryhmäkeskusteluissa</a:t>
            </a:r>
          </a:p>
          <a:p>
            <a:pPr marL="0" indent="0">
              <a:buNone/>
            </a:pPr>
            <a:r>
              <a:rPr lang="fi-FI" sz="2400" dirty="0"/>
              <a:t>9? , 10?  - tarkastelu jakson puolivälissä ryhmäkeskusteluissa, arviointia henkilökohtaisissa keskusteluissa teemapäivänä</a:t>
            </a:r>
          </a:p>
          <a:p>
            <a:pPr marL="0" indent="0">
              <a:buNone/>
            </a:pPr>
            <a:r>
              <a:rPr lang="fi-FI" dirty="0"/>
              <a:t>A Termit ja väittämät             B Määrittele, selitä, perustele</a:t>
            </a:r>
          </a:p>
          <a:p>
            <a:pPr marL="0" indent="0">
              <a:buNone/>
            </a:pPr>
            <a:r>
              <a:rPr lang="fi-FI" dirty="0"/>
              <a:t>C Arvioi, vertaile, sovella       D Analysoi ja kehitä</a:t>
            </a:r>
          </a:p>
          <a:p>
            <a:pPr marL="0" indent="0">
              <a:buNone/>
            </a:pP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3664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E419E83-7F92-4AB4-89E4-966FAB83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51" y="3513521"/>
            <a:ext cx="5569236" cy="261633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F93B4C-EC9C-43AA-8C9F-039AD02A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" y="123736"/>
            <a:ext cx="8131566" cy="33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8CA7652-ECAE-4CD8-8381-30076BC3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77" y="3621487"/>
            <a:ext cx="6972569" cy="28228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AD660A9-9C71-4A5E-BEA2-46999869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321" y="270352"/>
            <a:ext cx="7004625" cy="30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193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354</Words>
  <Application>Microsoft Office PowerPoint</Application>
  <PresentationFormat>Laajakuva</PresentationFormat>
  <Paragraphs>77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      Yksilölliset oppimispolut  Arvioinnin kehittäminen                                                   oppa</vt:lpstr>
      <vt:lpstr>Oppa-heimolaiseksi syksyllä 2017</vt:lpstr>
      <vt:lpstr>Sähköiset Oppimisympäristöt                            </vt:lpstr>
      <vt:lpstr>Työskentely                                        </vt:lpstr>
      <vt:lpstr>Arviointi mitä? Miten?                                                                        </vt:lpstr>
      <vt:lpstr>ARVIOINTI Keskusteluissa läpikäytyä</vt:lpstr>
      <vt:lpstr>arviointi                                              Uusi ops, uusi materiaali:  tehtävämäärät nyt ja jatkossa?  </vt:lpstr>
      <vt:lpstr>PowerPoint-esitys</vt:lpstr>
      <vt:lpstr>PowerPoint-esitys</vt:lpstr>
      <vt:lpstr>Vapaaehtoinen Bonustyö arviointiin</vt:lpstr>
      <vt:lpstr>OPISKELIJOIDEN PALAUTTEITA  1/2</vt:lpstr>
      <vt:lpstr>OPISKELIJOIDEN PALAUTTEITA  2/2</vt:lpstr>
      <vt:lpstr>Mitä huomioitava jatkossa?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Yksilölliset oppimispolut  Arvioinnin kehittäminen                                                 oppa</dc:title>
  <cp:lastModifiedBy>Heikkinen Kaisa Johanna</cp:lastModifiedBy>
  <cp:revision>24</cp:revision>
  <dcterms:modified xsi:type="dcterms:W3CDTF">2018-03-13T17:46:15Z</dcterms:modified>
</cp:coreProperties>
</file>