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3" r:id="rId10"/>
    <p:sldId id="264" r:id="rId11"/>
    <p:sldId id="265" r:id="rId12"/>
    <p:sldId id="266" r:id="rId13"/>
    <p:sldId id="267" r:id="rId14"/>
    <p:sldId id="268" r:id="rId15"/>
    <p:sldId id="269" r:id="rId16"/>
    <p:sldId id="274" r:id="rId17"/>
    <p:sldId id="270" r:id="rId18"/>
    <p:sldId id="271" r:id="rId19"/>
    <p:sldId id="272" r:id="rId2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847524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09385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34551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797863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86314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884754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3940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84145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803507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481169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642793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0496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7447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58537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296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90137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194625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29441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935275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2614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Insigths_kielioppidia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794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Pluskvamperfektin kestomuoto</a:t>
            </a:r>
            <a:endParaRPr lang="fi-FI" sz="36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457200" y="2060848"/>
            <a:ext cx="8291263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spcBef>
                <a:spcPts val="0"/>
              </a:spcBef>
              <a:buClr>
                <a:schemeClr val="dk1"/>
              </a:buClr>
            </a:pPr>
            <a:r>
              <a:rPr lang="fi-FI" sz="2800" dirty="0">
                <a:solidFill>
                  <a:schemeClr val="tx1"/>
                </a:solidFill>
              </a:rPr>
              <a:t>Kestopluskvamperfekti korostaa </a:t>
            </a:r>
            <a:r>
              <a:rPr lang="fi-FI" sz="2800" b="1" dirty="0">
                <a:solidFill>
                  <a:schemeClr val="tx1"/>
                </a:solidFill>
              </a:rPr>
              <a:t>tapahtuman kulkua </a:t>
            </a:r>
            <a:r>
              <a:rPr lang="fi-FI" sz="2800" dirty="0">
                <a:solidFill>
                  <a:schemeClr val="tx1"/>
                </a:solidFill>
              </a:rPr>
              <a:t>tai sen </a:t>
            </a:r>
            <a:r>
              <a:rPr lang="fi-FI" sz="2800" b="1" dirty="0">
                <a:solidFill>
                  <a:schemeClr val="tx1"/>
                </a:solidFill>
              </a:rPr>
              <a:t>kestoa</a:t>
            </a:r>
            <a:r>
              <a:rPr lang="fi-FI" sz="2800" dirty="0">
                <a:solidFill>
                  <a:schemeClr val="tx1"/>
                </a:solidFill>
              </a:rPr>
              <a:t>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Jane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finishing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work</a:t>
            </a: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waiting</a:t>
            </a: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 for us.</a:t>
            </a:r>
          </a:p>
          <a:p>
            <a: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eating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chocolate</a:t>
            </a: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working</a:t>
            </a: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64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458834" y="48360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Kestopluskvamperfekti</a:t>
            </a:r>
            <a: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Muodostus</a:t>
            </a:r>
          </a:p>
        </p:txBody>
      </p:sp>
      <p:sp>
        <p:nvSpPr>
          <p:cNvPr id="144" name="Shape 144"/>
          <p:cNvSpPr txBox="1">
            <a:spLocks noGrp="1"/>
          </p:cNvSpPr>
          <p:nvPr>
            <p:ph type="body" idx="2"/>
          </p:nvPr>
        </p:nvSpPr>
        <p:spPr>
          <a:xfrm>
            <a:off x="179511" y="1879157"/>
            <a:ext cx="8640960" cy="482453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800" dirty="0"/>
              <a:t>K</a:t>
            </a:r>
            <a:r>
              <a:rPr lang="fi-FI" sz="2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estopluskvamperfekti muodostetaan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fi-FI" sz="2800" b="1" dirty="0">
                <a:solidFill>
                  <a:srgbClr val="2DA2BF"/>
                </a:solidFill>
              </a:rPr>
              <a:t>      </a:t>
            </a:r>
            <a:r>
              <a:rPr lang="fi-FI" sz="2800" b="1" dirty="0" err="1">
                <a:solidFill>
                  <a:schemeClr val="tx1"/>
                </a:solidFill>
              </a:rPr>
              <a:t>had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b="1" dirty="0" err="1">
                <a:solidFill>
                  <a:schemeClr val="tx1"/>
                </a:solidFill>
              </a:rPr>
              <a:t>been</a:t>
            </a:r>
            <a:r>
              <a:rPr lang="fi-FI" sz="2800" b="1" dirty="0">
                <a:solidFill>
                  <a:schemeClr val="tx1"/>
                </a:solidFill>
              </a:rPr>
              <a:t> + pääverbin -</a:t>
            </a:r>
            <a:r>
              <a:rPr lang="fi-FI" sz="2800" b="1" dirty="0" err="1">
                <a:solidFill>
                  <a:schemeClr val="tx1"/>
                </a:solidFill>
              </a:rPr>
              <a:t>ing</a:t>
            </a:r>
            <a:r>
              <a:rPr lang="fi-FI" sz="2800" b="1" dirty="0">
                <a:solidFill>
                  <a:schemeClr val="tx1"/>
                </a:solidFill>
              </a:rPr>
              <a:t>-muoto 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walking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for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hours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finally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got 	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home.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Why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talking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others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talked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to me?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Jim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singing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rain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he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caught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cold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My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parents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still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having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same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discussion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’d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having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went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out.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640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lang="fi-FI"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413657" y="47493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Kestopluskvamperfekti</a:t>
            </a:r>
            <a: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Muodostus</a:t>
            </a:r>
          </a:p>
        </p:txBody>
      </p:sp>
      <p:sp>
        <p:nvSpPr>
          <p:cNvPr id="150" name="Shape 150"/>
          <p:cNvSpPr txBox="1"/>
          <p:nvPr/>
        </p:nvSpPr>
        <p:spPr>
          <a:xfrm>
            <a:off x="314819" y="1883038"/>
            <a:ext cx="7914334" cy="45262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estopluskvamperfektin kieltomuoto muodostetaan</a:t>
            </a:r>
          </a:p>
          <a:p>
            <a:pPr lvl="0">
              <a:lnSpc>
                <a:spcPct val="90000"/>
              </a:lnSpc>
              <a:buSzPct val="25000"/>
            </a:pPr>
            <a:r>
              <a:rPr lang="fi-FI" sz="2400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fi-FI" sz="24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4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4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/ </a:t>
            </a:r>
            <a:r>
              <a:rPr lang="fi-FI" sz="24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4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fi-FI" sz="24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+  </a:t>
            </a:r>
            <a:r>
              <a:rPr lang="fi-FI" sz="24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pääverbin -</a:t>
            </a:r>
            <a:r>
              <a:rPr lang="fi-FI" sz="24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4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-muoto</a:t>
            </a:r>
          </a:p>
          <a:p>
            <a:pPr lvl="0">
              <a:lnSpc>
                <a:spcPct val="90000"/>
              </a:lnSpc>
              <a:buSzPct val="25000"/>
            </a:pPr>
            <a:endParaRPr lang="fi-FI" sz="2400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lnSpc>
                <a:spcPct val="110000"/>
              </a:lnSpc>
              <a:buSzPct val="25000"/>
            </a:pP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/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feeling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well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didn’t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go out in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evening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lnSpc>
                <a:spcPct val="110000"/>
              </a:lnSpc>
              <a:buSzPct val="25000"/>
            </a:pP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Sam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failed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course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because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he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/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attending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lessons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lnSpc>
                <a:spcPct val="110000"/>
              </a:lnSpc>
              <a:buSzPct val="25000"/>
            </a:pP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he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paying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attention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teacher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? </a:t>
            </a:r>
          </a:p>
          <a:p>
            <a:pPr lvl="0">
              <a:lnSpc>
                <a:spcPct val="110000"/>
              </a:lnSpc>
              <a:buSzPct val="25000"/>
            </a:pP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tourists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skiing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until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tried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it 	in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Lapland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lnSpc>
                <a:spcPct val="90000"/>
              </a:lnSpc>
              <a:buSzPct val="25000"/>
            </a:pPr>
            <a:endParaRPr lang="fi-FI" sz="2400" b="1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endParaRPr lang="fi-FI"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474617" y="55780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Kestopluskvamperfekti</a:t>
            </a:r>
            <a: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Muodostus</a:t>
            </a:r>
          </a:p>
        </p:txBody>
      </p:sp>
      <p:sp>
        <p:nvSpPr>
          <p:cNvPr id="158" name="Shape 158"/>
          <p:cNvSpPr txBox="1"/>
          <p:nvPr/>
        </p:nvSpPr>
        <p:spPr>
          <a:xfrm>
            <a:off x="474617" y="2144945"/>
            <a:ext cx="7914334" cy="431974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lnSpc>
                <a:spcPct val="11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sz="2800" i="0" u="none" strike="noStrike" cap="none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Kestopluskvamperfektin kysymys muodostetaan</a:t>
            </a:r>
          </a:p>
          <a:p>
            <a:pPr>
              <a:lnSpc>
                <a:spcPct val="110000"/>
              </a:lnSpc>
              <a:buSzPct val="25000"/>
            </a:pPr>
            <a:r>
              <a:rPr lang="fi-FI" sz="2800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fi-FI" sz="2800" b="1" dirty="0" err="1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2800" u="sng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SUBJEKTI</a:t>
            </a:r>
            <a:r>
              <a:rPr lang="fi-FI" sz="2800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2800" b="1" dirty="0" err="1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2800" b="1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pääverbin -</a:t>
            </a:r>
            <a:r>
              <a:rPr lang="fi-FI" sz="2800" b="1" dirty="0" err="1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800" b="1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-muoto</a:t>
            </a:r>
          </a:p>
          <a:p>
            <a:pPr>
              <a:lnSpc>
                <a:spcPct val="110000"/>
              </a:lnSpc>
              <a:buSzPct val="25000"/>
            </a:pPr>
            <a:endParaRPr lang="fi-FI" sz="2800" b="1" dirty="0">
              <a:solidFill>
                <a:schemeClr val="bg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lnSpc>
                <a:spcPct val="110000"/>
              </a:lnSpc>
              <a:buSzPct val="25000"/>
            </a:pPr>
            <a:r>
              <a:rPr lang="fi-FI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sng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Jenny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looking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for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work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for a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	got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job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lvl="0">
              <a:lnSpc>
                <a:spcPct val="110000"/>
              </a:lnSpc>
              <a:buSzPct val="25000"/>
            </a:pP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sng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waiting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long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friend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arrived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lvl="0">
              <a:lnSpc>
                <a:spcPct val="110000"/>
              </a:lnSpc>
              <a:buSzPct val="25000"/>
            </a:pP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For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how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long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sng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jogging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fainted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>
              <a:lnSpc>
                <a:spcPct val="110000"/>
              </a:lnSpc>
              <a:buSzPct val="25000"/>
            </a:pPr>
            <a:endParaRPr lang="fi-FI" sz="2400" b="1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endParaRPr lang="fi-FI"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title"/>
          </p:nvPr>
        </p:nvSpPr>
        <p:spPr>
          <a:xfrm>
            <a:off x="498375" y="654803"/>
            <a:ext cx="82296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4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4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40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386902" y="1247715"/>
            <a:ext cx="8579295" cy="473662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chemeClr val="dk1"/>
              </a:buClr>
              <a:buNone/>
            </a:pPr>
            <a:r>
              <a:rPr lang="fi-FI" sz="2800" dirty="0"/>
              <a:t>Täydennä </a:t>
            </a:r>
            <a:r>
              <a:rPr lang="fi-FI" sz="2800" dirty="0" err="1"/>
              <a:t>yleis</a:t>
            </a:r>
            <a:r>
              <a:rPr lang="fi-FI" sz="2800" dirty="0"/>
              <a:t>- tai kestopluskvamperfektillä. 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chemeClr val="dk1"/>
              </a:buClr>
              <a:buNone/>
            </a:pPr>
            <a:r>
              <a:rPr lang="fi-FI" sz="2800" b="1" dirty="0"/>
              <a:t/>
            </a:r>
            <a:br>
              <a:rPr lang="fi-FI" sz="2800" b="1" dirty="0"/>
            </a:br>
            <a:r>
              <a:rPr lang="fi-FI" sz="2800" dirty="0">
                <a:solidFill>
                  <a:schemeClr val="tx1"/>
                </a:solidFill>
              </a:rPr>
              <a:t>1. 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I ___ (drink)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coffee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all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morning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At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lunchtime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, my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stomach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felt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really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strange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!</a:t>
            </a:r>
          </a:p>
          <a:p>
            <a:pPr marL="0" marR="0" lvl="0" indent="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u="none" strike="noStrike" cap="none" dirty="0">
                <a:sym typeface="Calibri"/>
              </a:rPr>
              <a:t>I </a:t>
            </a:r>
            <a:r>
              <a:rPr lang="fi-FI" sz="2800" b="1" u="none" strike="noStrike" cap="none" dirty="0" err="1">
                <a:sym typeface="Calibri"/>
              </a:rPr>
              <a:t>had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been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drinking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u="none" strike="noStrike" cap="none" dirty="0" err="1">
                <a:sym typeface="Calibri"/>
              </a:rPr>
              <a:t>coffee</a:t>
            </a:r>
            <a:r>
              <a:rPr lang="fi-FI" sz="2800" u="none" strike="noStrike" cap="none" dirty="0">
                <a:sym typeface="Calibri"/>
              </a:rPr>
              <a:t> </a:t>
            </a:r>
            <a:r>
              <a:rPr lang="fi-FI" sz="2800" u="none" strike="noStrike" cap="none" dirty="0" err="1">
                <a:sym typeface="Calibri"/>
              </a:rPr>
              <a:t>all</a:t>
            </a:r>
            <a:r>
              <a:rPr lang="fi-FI" sz="2800" u="none" strike="noStrike" cap="none" dirty="0">
                <a:sym typeface="Calibri"/>
              </a:rPr>
              <a:t> </a:t>
            </a:r>
            <a:r>
              <a:rPr lang="fi-FI" sz="2800" u="none" strike="noStrike" cap="none" dirty="0" err="1">
                <a:sym typeface="Calibri"/>
              </a:rPr>
              <a:t>morning</a:t>
            </a:r>
            <a:r>
              <a:rPr lang="fi-FI" sz="2800" u="none" strike="noStrike" cap="none" dirty="0">
                <a:sym typeface="Calibri"/>
              </a:rPr>
              <a:t>. </a:t>
            </a:r>
          </a:p>
          <a:p>
            <a:pPr marL="342900" marR="0" lvl="0" indent="-342900" algn="l" rtl="0">
              <a:lnSpc>
                <a:spcPct val="11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None/>
            </a:pPr>
            <a:endParaRPr sz="28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2. My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sister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___ (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talk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) to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her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friends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on Skype for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hours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so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now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she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wanted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a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break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>
                <a:sym typeface="Calibri"/>
              </a:rPr>
              <a:t>My </a:t>
            </a:r>
            <a:r>
              <a:rPr lang="fi-FI" sz="2800" b="0" u="none" strike="noStrike" cap="none" dirty="0" err="1">
                <a:sym typeface="Calibri"/>
              </a:rPr>
              <a:t>sister</a:t>
            </a:r>
            <a:r>
              <a:rPr lang="fi-FI" sz="2800" b="0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had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been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talking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b="0" u="none" strike="noStrike" cap="none" dirty="0">
                <a:sym typeface="Calibri"/>
              </a:rPr>
              <a:t>to </a:t>
            </a:r>
            <a:r>
              <a:rPr lang="fi-FI" sz="2800" b="0" u="none" strike="noStrike" cap="none" dirty="0" err="1">
                <a:sym typeface="Calibri"/>
              </a:rPr>
              <a:t>her</a:t>
            </a:r>
            <a:r>
              <a:rPr lang="fi-FI" sz="2800" b="0" u="none" strike="noStrike" cap="none" dirty="0">
                <a:sym typeface="Calibri"/>
              </a:rPr>
              <a:t> </a:t>
            </a:r>
            <a:r>
              <a:rPr lang="fi-FI" sz="2800" b="0" u="none" strike="noStrike" cap="none" dirty="0" err="1">
                <a:sym typeface="Calibri"/>
              </a:rPr>
              <a:t>friends</a:t>
            </a:r>
            <a:r>
              <a:rPr lang="fi-FI" sz="2800" b="0" u="none" strike="noStrike" cap="none" dirty="0">
                <a:sym typeface="Calibri"/>
              </a:rPr>
              <a:t>…</a:t>
            </a:r>
          </a:p>
          <a:p>
            <a: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None/>
            </a:pP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369411" y="1136832"/>
            <a:ext cx="8579295" cy="547260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3.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When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Mel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came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to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school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yesterday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,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her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eyes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were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red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. I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think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she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____ (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cry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) 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558"/>
              </a:spcBef>
              <a:spcAft>
                <a:spcPts val="0"/>
              </a:spcAft>
              <a:buClr>
                <a:schemeClr val="dk1"/>
              </a:buClr>
              <a:buSzPct val="99642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/>
              <a:t>I</a:t>
            </a:r>
            <a:r>
              <a:rPr lang="fi-FI" sz="2800" b="0" u="none" strike="noStrike" cap="none" dirty="0">
                <a:sym typeface="Calibri"/>
              </a:rPr>
              <a:t> </a:t>
            </a:r>
            <a:r>
              <a:rPr lang="fi-FI" sz="2800" b="0" u="none" strike="noStrike" cap="none" dirty="0" err="1">
                <a:sym typeface="Calibri"/>
              </a:rPr>
              <a:t>think</a:t>
            </a:r>
            <a:r>
              <a:rPr lang="fi-FI" sz="2800" b="0" u="none" strike="noStrike" cap="none" dirty="0">
                <a:sym typeface="Calibri"/>
              </a:rPr>
              <a:t> </a:t>
            </a:r>
            <a:r>
              <a:rPr lang="fi-FI" sz="2800" b="0" u="none" strike="noStrike" cap="none" dirty="0" err="1">
                <a:sym typeface="Calibri"/>
              </a:rPr>
              <a:t>she</a:t>
            </a:r>
            <a:r>
              <a:rPr lang="fi-FI" sz="2800" b="0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had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been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crying</a:t>
            </a:r>
            <a:r>
              <a:rPr lang="fi-FI" sz="2800" b="0" u="none" strike="noStrike" cap="none" dirty="0">
                <a:sym typeface="Calibri"/>
              </a:rPr>
              <a:t>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31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58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bg2"/>
                </a:solidFill>
                <a:sym typeface="Calibri"/>
              </a:rPr>
              <a:t>4. </a:t>
            </a:r>
            <a:r>
              <a:rPr lang="fi-FI" sz="2800" b="0" u="none" strike="noStrike" cap="none" dirty="0" err="1">
                <a:solidFill>
                  <a:schemeClr val="bg2"/>
                </a:solidFill>
                <a:sym typeface="Calibri"/>
              </a:rPr>
              <a:t>Things</a:t>
            </a:r>
            <a:r>
              <a:rPr lang="fi-FI" sz="2800" b="0" u="none" strike="noStrike" cap="none" dirty="0">
                <a:solidFill>
                  <a:schemeClr val="bg2"/>
                </a:solidFill>
                <a:sym typeface="Calibri"/>
              </a:rPr>
              <a:t> ____ (go </a:t>
            </a:r>
            <a:r>
              <a:rPr lang="fi-FI" sz="2800" b="0" u="none" strike="noStrike" cap="none" dirty="0" err="1">
                <a:solidFill>
                  <a:schemeClr val="bg2"/>
                </a:solidFill>
                <a:sym typeface="Calibri"/>
              </a:rPr>
              <a:t>well</a:t>
            </a:r>
            <a:r>
              <a:rPr lang="fi-FI" sz="2800" b="0" u="none" strike="noStrike" cap="none" dirty="0">
                <a:solidFill>
                  <a:schemeClr val="bg2"/>
                </a:solidFill>
                <a:sym typeface="Calibri"/>
              </a:rPr>
              <a:t>) </a:t>
            </a:r>
            <a:r>
              <a:rPr lang="fi-FI" sz="2800" b="0" u="none" strike="noStrike" cap="none" dirty="0" err="1">
                <a:solidFill>
                  <a:schemeClr val="bg2"/>
                </a:solidFill>
                <a:sym typeface="Calibri"/>
              </a:rPr>
              <a:t>with</a:t>
            </a:r>
            <a:r>
              <a:rPr lang="fi-FI" sz="2800" b="0" u="none" strike="noStrike" cap="none" dirty="0">
                <a:solidFill>
                  <a:schemeClr val="bg2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bg2"/>
                </a:solidFill>
                <a:sym typeface="Calibri"/>
              </a:rPr>
              <a:t>her</a:t>
            </a:r>
            <a:r>
              <a:rPr lang="fi-FI" sz="2800" b="0" u="none" strike="noStrike" cap="none" dirty="0">
                <a:solidFill>
                  <a:schemeClr val="bg2"/>
                </a:solidFill>
                <a:sym typeface="Calibri"/>
              </a:rPr>
              <a:t> and </a:t>
            </a:r>
            <a:r>
              <a:rPr lang="fi-FI" sz="2800" b="0" u="none" strike="noStrike" cap="none" dirty="0" err="1">
                <a:solidFill>
                  <a:schemeClr val="bg2"/>
                </a:solidFill>
                <a:sym typeface="Calibri"/>
              </a:rPr>
              <a:t>her</a:t>
            </a:r>
            <a:r>
              <a:rPr lang="fi-FI" sz="2800" b="0" u="none" strike="noStrike" cap="none" dirty="0">
                <a:solidFill>
                  <a:schemeClr val="bg2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bg2"/>
                </a:solidFill>
                <a:sym typeface="Calibri"/>
              </a:rPr>
              <a:t>boyfriend</a:t>
            </a:r>
            <a:r>
              <a:rPr lang="fi-FI" sz="2800" b="0" u="none" strike="noStrike" cap="none" dirty="0">
                <a:solidFill>
                  <a:schemeClr val="bg2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bg2"/>
                </a:solidFill>
                <a:sym typeface="Calibri"/>
              </a:rPr>
              <a:t>since</a:t>
            </a:r>
            <a:r>
              <a:rPr lang="fi-FI" sz="2800" b="0" u="none" strike="noStrike" cap="none" dirty="0">
                <a:solidFill>
                  <a:schemeClr val="bg2"/>
                </a:solidFill>
                <a:sym typeface="Calibri"/>
              </a:rPr>
              <a:t> he </a:t>
            </a:r>
            <a:r>
              <a:rPr lang="fi-FI" sz="2800" b="0" u="none" strike="noStrike" cap="none" dirty="0" err="1">
                <a:solidFill>
                  <a:schemeClr val="bg2"/>
                </a:solidFill>
                <a:sym typeface="Calibri"/>
              </a:rPr>
              <a:t>moved</a:t>
            </a:r>
            <a:r>
              <a:rPr lang="fi-FI" sz="2800" b="0" u="none" strike="noStrike" cap="none" dirty="0">
                <a:solidFill>
                  <a:schemeClr val="bg2"/>
                </a:solidFill>
                <a:sym typeface="Calibri"/>
              </a:rPr>
              <a:t> to Stockholm.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58"/>
              </a:spcBef>
              <a:spcAft>
                <a:spcPts val="0"/>
              </a:spcAft>
              <a:buClr>
                <a:srgbClr val="000000"/>
              </a:buClr>
              <a:buSzPct val="99642"/>
              <a:buNone/>
            </a:pP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	</a:t>
            </a:r>
            <a:r>
              <a:rPr lang="fi-FI" sz="2800" b="0" u="none" strike="noStrike" cap="none" dirty="0" err="1">
                <a:sym typeface="Calibri"/>
              </a:rPr>
              <a:t>Things</a:t>
            </a:r>
            <a:r>
              <a:rPr lang="fi-FI" sz="2800" b="0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hadn't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been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going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b="0" u="none" strike="noStrike" cap="none" dirty="0" err="1">
                <a:sym typeface="Calibri"/>
              </a:rPr>
              <a:t>well</a:t>
            </a:r>
            <a:r>
              <a:rPr lang="fi-FI" sz="2800" b="0" u="none" strike="noStrike" cap="none" dirty="0">
                <a:sym typeface="Calibri"/>
              </a:rPr>
              <a:t> …</a:t>
            </a:r>
          </a:p>
          <a:p>
            <a:pPr marL="0" marR="0" lvl="0" indent="0" algn="l" rtl="0">
              <a:lnSpc>
                <a:spcPct val="90000"/>
              </a:lnSpc>
              <a:spcBef>
                <a:spcPts val="558"/>
              </a:spcBef>
              <a:spcAft>
                <a:spcPts val="0"/>
              </a:spcAft>
              <a:buClr>
                <a:srgbClr val="000000"/>
              </a:buClr>
              <a:buSzPct val="99642"/>
              <a:buNone/>
            </a:pPr>
            <a:endParaRPr lang="fi-FI" sz="2800" b="0" u="none" strike="noStrike" cap="none" dirty="0">
              <a:solidFill>
                <a:schemeClr val="tx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31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u="none" strike="noStrike" cap="none" dirty="0">
              <a:solidFill>
                <a:srgbClr val="000000"/>
              </a:solidFill>
              <a:sym typeface="Calibri"/>
            </a:endParaRPr>
          </a:p>
          <a:p>
            <a:pPr marL="514350" marR="0" lvl="0" indent="-514350" algn="l" rtl="0">
              <a:lnSpc>
                <a:spcPct val="80000"/>
              </a:lnSpc>
              <a:spcBef>
                <a:spcPts val="496"/>
              </a:spcBef>
              <a:buClr>
                <a:schemeClr val="accent1"/>
              </a:buClr>
              <a:buSzPct val="99200"/>
              <a:buFont typeface="Arial"/>
              <a:buNone/>
            </a:pPr>
            <a:endParaRPr sz="248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386827" y="901701"/>
            <a:ext cx="8579295" cy="547260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90000"/>
              </a:lnSpc>
              <a:spcBef>
                <a:spcPts val="558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464646"/>
                </a:solidFill>
              </a:rPr>
              <a:t>5. I ____ (</a:t>
            </a:r>
            <a:r>
              <a:rPr lang="fi-FI" sz="2800" dirty="0" err="1">
                <a:solidFill>
                  <a:srgbClr val="464646"/>
                </a:solidFill>
              </a:rPr>
              <a:t>see</a:t>
            </a:r>
            <a:r>
              <a:rPr lang="fi-FI" sz="2800" dirty="0">
                <a:solidFill>
                  <a:srgbClr val="464646"/>
                </a:solidFill>
              </a:rPr>
              <a:t>) </a:t>
            </a:r>
            <a:r>
              <a:rPr lang="fi-FI" sz="2800" dirty="0" err="1">
                <a:solidFill>
                  <a:srgbClr val="464646"/>
                </a:solidFill>
              </a:rPr>
              <a:t>many</a:t>
            </a:r>
            <a:r>
              <a:rPr lang="fi-FI" sz="2800" dirty="0">
                <a:solidFill>
                  <a:srgbClr val="464646"/>
                </a:solidFill>
              </a:rPr>
              <a:t> </a:t>
            </a:r>
            <a:r>
              <a:rPr lang="fi-FI" sz="2800" dirty="0" err="1">
                <a:solidFill>
                  <a:srgbClr val="464646"/>
                </a:solidFill>
              </a:rPr>
              <a:t>pictures</a:t>
            </a:r>
            <a:r>
              <a:rPr lang="fi-FI" sz="2800" dirty="0">
                <a:solidFill>
                  <a:srgbClr val="464646"/>
                </a:solidFill>
              </a:rPr>
              <a:t> of </a:t>
            </a:r>
            <a:r>
              <a:rPr lang="fi-FI" sz="2800" dirty="0" err="1">
                <a:solidFill>
                  <a:srgbClr val="464646"/>
                </a:solidFill>
              </a:rPr>
              <a:t>the</a:t>
            </a:r>
            <a:r>
              <a:rPr lang="fi-FI" sz="2800" dirty="0">
                <a:solidFill>
                  <a:srgbClr val="464646"/>
                </a:solidFill>
              </a:rPr>
              <a:t> </a:t>
            </a:r>
            <a:r>
              <a:rPr lang="fi-FI" sz="2800" dirty="0" err="1">
                <a:solidFill>
                  <a:srgbClr val="464646"/>
                </a:solidFill>
              </a:rPr>
              <a:t>pyramids</a:t>
            </a:r>
            <a:r>
              <a:rPr lang="fi-FI" sz="2800" dirty="0">
                <a:solidFill>
                  <a:srgbClr val="464646"/>
                </a:solidFill>
              </a:rPr>
              <a:t> </a:t>
            </a:r>
            <a:r>
              <a:rPr lang="fi-FI" sz="2800" dirty="0" err="1">
                <a:solidFill>
                  <a:srgbClr val="464646"/>
                </a:solidFill>
              </a:rPr>
              <a:t>before</a:t>
            </a:r>
            <a:r>
              <a:rPr lang="fi-FI" sz="2800" dirty="0">
                <a:solidFill>
                  <a:srgbClr val="464646"/>
                </a:solidFill>
              </a:rPr>
              <a:t> I </a:t>
            </a:r>
            <a:r>
              <a:rPr lang="fi-FI" sz="2800" dirty="0" err="1">
                <a:solidFill>
                  <a:srgbClr val="464646"/>
                </a:solidFill>
              </a:rPr>
              <a:t>went</a:t>
            </a:r>
            <a:r>
              <a:rPr lang="fi-FI" sz="2800" dirty="0">
                <a:solidFill>
                  <a:srgbClr val="464646"/>
                </a:solidFill>
              </a:rPr>
              <a:t> to </a:t>
            </a:r>
            <a:r>
              <a:rPr lang="fi-FI" sz="2800" dirty="0" err="1">
                <a:solidFill>
                  <a:srgbClr val="464646"/>
                </a:solidFill>
              </a:rPr>
              <a:t>Egypt</a:t>
            </a:r>
            <a:r>
              <a:rPr lang="fi-FI" sz="2800" dirty="0">
                <a:solidFill>
                  <a:srgbClr val="464646"/>
                </a:solidFill>
              </a:rPr>
              <a:t>. </a:t>
            </a:r>
            <a:r>
              <a:rPr lang="fi-FI" sz="2800" dirty="0" err="1">
                <a:solidFill>
                  <a:srgbClr val="464646"/>
                </a:solidFill>
              </a:rPr>
              <a:t>The</a:t>
            </a:r>
            <a:r>
              <a:rPr lang="fi-FI" sz="2800" dirty="0">
                <a:solidFill>
                  <a:srgbClr val="464646"/>
                </a:solidFill>
              </a:rPr>
              <a:t> </a:t>
            </a:r>
            <a:r>
              <a:rPr lang="fi-FI" sz="2800" dirty="0" err="1">
                <a:solidFill>
                  <a:srgbClr val="464646"/>
                </a:solidFill>
              </a:rPr>
              <a:t>pyramids</a:t>
            </a:r>
            <a:r>
              <a:rPr lang="fi-FI" sz="2800" dirty="0">
                <a:solidFill>
                  <a:srgbClr val="464646"/>
                </a:solidFill>
              </a:rPr>
              <a:t> </a:t>
            </a:r>
            <a:r>
              <a:rPr lang="fi-FI" sz="2800" dirty="0" err="1">
                <a:solidFill>
                  <a:srgbClr val="464646"/>
                </a:solidFill>
              </a:rPr>
              <a:t>are</a:t>
            </a:r>
            <a:r>
              <a:rPr lang="fi-FI" sz="2800" dirty="0">
                <a:solidFill>
                  <a:srgbClr val="464646"/>
                </a:solidFill>
              </a:rPr>
              <a:t> </a:t>
            </a:r>
            <a:r>
              <a:rPr lang="fi-FI" sz="2800" dirty="0" err="1">
                <a:solidFill>
                  <a:srgbClr val="464646"/>
                </a:solidFill>
              </a:rPr>
              <a:t>actually</a:t>
            </a:r>
            <a:r>
              <a:rPr lang="fi-FI" sz="2800" dirty="0">
                <a:solidFill>
                  <a:srgbClr val="464646"/>
                </a:solidFill>
              </a:rPr>
              <a:t> </a:t>
            </a:r>
            <a:r>
              <a:rPr lang="fi-FI" sz="2800" dirty="0" err="1">
                <a:solidFill>
                  <a:srgbClr val="464646"/>
                </a:solidFill>
              </a:rPr>
              <a:t>quite</a:t>
            </a:r>
            <a:r>
              <a:rPr lang="fi-FI" sz="2800" dirty="0">
                <a:solidFill>
                  <a:srgbClr val="464646"/>
                </a:solidFill>
              </a:rPr>
              <a:t> </a:t>
            </a:r>
            <a:r>
              <a:rPr lang="fi-FI" sz="2800" dirty="0" err="1">
                <a:solidFill>
                  <a:srgbClr val="464646"/>
                </a:solidFill>
              </a:rPr>
              <a:t>small</a:t>
            </a:r>
            <a:r>
              <a:rPr lang="fi-FI" sz="2800" dirty="0">
                <a:solidFill>
                  <a:srgbClr val="464646"/>
                </a:solidFill>
              </a:rPr>
              <a:t>. I _____ (</a:t>
            </a:r>
            <a:r>
              <a:rPr lang="fi-FI" sz="2800" dirty="0" err="1">
                <a:solidFill>
                  <a:srgbClr val="464646"/>
                </a:solidFill>
              </a:rPr>
              <a:t>expect</a:t>
            </a:r>
            <a:r>
              <a:rPr lang="fi-FI" sz="2800" dirty="0">
                <a:solidFill>
                  <a:srgbClr val="464646"/>
                </a:solidFill>
              </a:rPr>
              <a:t>) </a:t>
            </a:r>
            <a:r>
              <a:rPr lang="fi-FI" sz="2800" dirty="0" err="1">
                <a:solidFill>
                  <a:srgbClr val="464646"/>
                </a:solidFill>
              </a:rPr>
              <a:t>them</a:t>
            </a:r>
            <a:r>
              <a:rPr lang="fi-FI" sz="2800" dirty="0">
                <a:solidFill>
                  <a:srgbClr val="464646"/>
                </a:solidFill>
              </a:rPr>
              <a:t> to </a:t>
            </a:r>
            <a:r>
              <a:rPr lang="fi-FI" sz="2800" dirty="0" err="1">
                <a:solidFill>
                  <a:srgbClr val="464646"/>
                </a:solidFill>
              </a:rPr>
              <a:t>be</a:t>
            </a:r>
            <a:r>
              <a:rPr lang="fi-FI" sz="2800" dirty="0">
                <a:solidFill>
                  <a:srgbClr val="464646"/>
                </a:solidFill>
              </a:rPr>
              <a:t> </a:t>
            </a:r>
            <a:r>
              <a:rPr lang="fi-FI" sz="2800" dirty="0" err="1">
                <a:solidFill>
                  <a:srgbClr val="464646"/>
                </a:solidFill>
              </a:rPr>
              <a:t>bigger</a:t>
            </a:r>
            <a:r>
              <a:rPr lang="fi-FI" sz="2800" dirty="0">
                <a:solidFill>
                  <a:srgbClr val="464646"/>
                </a:solidFill>
              </a:rPr>
              <a:t>.</a:t>
            </a:r>
          </a:p>
          <a:p>
            <a:pPr marL="0" lvl="0" indent="0">
              <a:lnSpc>
                <a:spcPct val="90000"/>
              </a:lnSpc>
              <a:spcBef>
                <a:spcPts val="558"/>
              </a:spcBef>
              <a:buClr>
                <a:srgbClr val="000000"/>
              </a:buClr>
              <a:buSzPct val="99642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>
                <a:solidFill>
                  <a:srgbClr val="2DA2BF"/>
                </a:solidFill>
              </a:rPr>
              <a:t>I </a:t>
            </a:r>
            <a:r>
              <a:rPr lang="fi-FI" sz="2800" b="1" dirty="0" err="1">
                <a:solidFill>
                  <a:srgbClr val="2DA2BF"/>
                </a:solidFill>
              </a:rPr>
              <a:t>had</a:t>
            </a:r>
            <a:r>
              <a:rPr lang="fi-FI" sz="2800" b="1" dirty="0">
                <a:solidFill>
                  <a:srgbClr val="2DA2BF"/>
                </a:solidFill>
              </a:rPr>
              <a:t> </a:t>
            </a:r>
            <a:r>
              <a:rPr lang="fi-FI" sz="2800" b="1" dirty="0" err="1">
                <a:solidFill>
                  <a:srgbClr val="2DA2BF"/>
                </a:solidFill>
              </a:rPr>
              <a:t>seen</a:t>
            </a:r>
            <a:r>
              <a:rPr lang="fi-FI" sz="2800" b="1" dirty="0">
                <a:solidFill>
                  <a:srgbClr val="2DA2BF"/>
                </a:solidFill>
              </a:rPr>
              <a:t> </a:t>
            </a:r>
            <a:r>
              <a:rPr lang="fi-FI" sz="2800" dirty="0" err="1">
                <a:solidFill>
                  <a:srgbClr val="2DA2BF"/>
                </a:solidFill>
              </a:rPr>
              <a:t>many</a:t>
            </a:r>
            <a:r>
              <a:rPr lang="fi-FI" sz="2800" dirty="0">
                <a:solidFill>
                  <a:srgbClr val="2DA2BF"/>
                </a:solidFill>
              </a:rPr>
              <a:t> </a:t>
            </a:r>
            <a:r>
              <a:rPr lang="fi-FI" sz="2800" dirty="0" err="1">
                <a:solidFill>
                  <a:srgbClr val="2DA2BF"/>
                </a:solidFill>
              </a:rPr>
              <a:t>pictures</a:t>
            </a:r>
            <a:r>
              <a:rPr lang="fi-FI" sz="2800" dirty="0">
                <a:solidFill>
                  <a:srgbClr val="2DA2BF"/>
                </a:solidFill>
              </a:rPr>
              <a:t> of </a:t>
            </a:r>
            <a:r>
              <a:rPr lang="fi-FI" sz="2800" dirty="0" err="1">
                <a:solidFill>
                  <a:srgbClr val="2DA2BF"/>
                </a:solidFill>
              </a:rPr>
              <a:t>the</a:t>
            </a:r>
            <a:r>
              <a:rPr lang="fi-FI" sz="2800" dirty="0">
                <a:solidFill>
                  <a:srgbClr val="2DA2BF"/>
                </a:solidFill>
              </a:rPr>
              <a:t> </a:t>
            </a:r>
            <a:r>
              <a:rPr lang="fi-FI" sz="2800" dirty="0" err="1">
                <a:solidFill>
                  <a:srgbClr val="2DA2BF"/>
                </a:solidFill>
              </a:rPr>
              <a:t>pyramids</a:t>
            </a:r>
            <a:r>
              <a:rPr lang="fi-FI" sz="2800" dirty="0">
                <a:solidFill>
                  <a:srgbClr val="2DA2BF"/>
                </a:solidFill>
              </a:rPr>
              <a:t>…</a:t>
            </a:r>
          </a:p>
          <a:p>
            <a:pPr marL="0" lvl="0" indent="0">
              <a:lnSpc>
                <a:spcPct val="90000"/>
              </a:lnSpc>
              <a:spcBef>
                <a:spcPts val="558"/>
              </a:spcBef>
              <a:buClr>
                <a:srgbClr val="000000"/>
              </a:buClr>
              <a:buSzPct val="99642"/>
              <a:buNone/>
            </a:pPr>
            <a:r>
              <a:rPr lang="fi-FI" sz="2800" dirty="0">
                <a:solidFill>
                  <a:srgbClr val="2DA2BF"/>
                </a:solidFill>
              </a:rPr>
              <a:t>	I </a:t>
            </a:r>
            <a:r>
              <a:rPr lang="fi-FI" sz="2800" b="1" dirty="0" err="1">
                <a:solidFill>
                  <a:srgbClr val="2DA2BF"/>
                </a:solidFill>
              </a:rPr>
              <a:t>had</a:t>
            </a:r>
            <a:r>
              <a:rPr lang="fi-FI" sz="2800" b="1" dirty="0">
                <a:solidFill>
                  <a:srgbClr val="2DA2BF"/>
                </a:solidFill>
              </a:rPr>
              <a:t> </a:t>
            </a:r>
            <a:r>
              <a:rPr lang="fi-FI" sz="2800" b="1" dirty="0" err="1">
                <a:solidFill>
                  <a:srgbClr val="2DA2BF"/>
                </a:solidFill>
              </a:rPr>
              <a:t>been</a:t>
            </a:r>
            <a:r>
              <a:rPr lang="fi-FI" sz="2800" b="1" dirty="0">
                <a:solidFill>
                  <a:srgbClr val="2DA2BF"/>
                </a:solidFill>
              </a:rPr>
              <a:t> </a:t>
            </a:r>
            <a:r>
              <a:rPr lang="fi-FI" sz="2800" b="1" dirty="0" err="1">
                <a:solidFill>
                  <a:srgbClr val="2DA2BF"/>
                </a:solidFill>
              </a:rPr>
              <a:t>expecting</a:t>
            </a:r>
            <a:r>
              <a:rPr lang="fi-FI" sz="2800" b="1" dirty="0">
                <a:solidFill>
                  <a:srgbClr val="2DA2BF"/>
                </a:solidFill>
              </a:rPr>
              <a:t> </a:t>
            </a:r>
            <a:r>
              <a:rPr lang="fi-FI" sz="2800" dirty="0">
                <a:solidFill>
                  <a:srgbClr val="2DA2BF"/>
                </a:solidFill>
              </a:rPr>
              <a:t>/ </a:t>
            </a:r>
            <a:r>
              <a:rPr lang="fi-FI" sz="2800" b="1" dirty="0" err="1">
                <a:solidFill>
                  <a:srgbClr val="2DA2BF"/>
                </a:solidFill>
              </a:rPr>
              <a:t>had</a:t>
            </a:r>
            <a:r>
              <a:rPr lang="fi-FI" sz="2800" b="1" dirty="0">
                <a:solidFill>
                  <a:srgbClr val="2DA2BF"/>
                </a:solidFill>
              </a:rPr>
              <a:t> </a:t>
            </a:r>
            <a:r>
              <a:rPr lang="fi-FI" sz="2800" b="1" dirty="0" err="1">
                <a:solidFill>
                  <a:srgbClr val="2DA2BF"/>
                </a:solidFill>
              </a:rPr>
              <a:t>expected</a:t>
            </a:r>
            <a:r>
              <a:rPr lang="fi-FI" sz="2800" b="1" dirty="0">
                <a:solidFill>
                  <a:srgbClr val="2DA2BF"/>
                </a:solidFill>
              </a:rPr>
              <a:t> </a:t>
            </a:r>
            <a:r>
              <a:rPr lang="fi-FI" sz="2800" dirty="0" err="1">
                <a:solidFill>
                  <a:srgbClr val="2DA2BF"/>
                </a:solidFill>
              </a:rPr>
              <a:t>them</a:t>
            </a:r>
            <a:r>
              <a:rPr lang="fi-FI" sz="2800" dirty="0">
                <a:solidFill>
                  <a:srgbClr val="2DA2BF"/>
                </a:solidFill>
              </a:rPr>
              <a:t> to </a:t>
            </a:r>
            <a:r>
              <a:rPr lang="fi-FI" sz="2800" dirty="0" err="1">
                <a:solidFill>
                  <a:srgbClr val="2DA2BF"/>
                </a:solidFill>
              </a:rPr>
              <a:t>be</a:t>
            </a:r>
            <a:r>
              <a:rPr lang="fi-FI" sz="2800" dirty="0">
                <a:solidFill>
                  <a:srgbClr val="2DA2BF"/>
                </a:solidFill>
              </a:rPr>
              <a:t> 	</a:t>
            </a:r>
            <a:r>
              <a:rPr lang="fi-FI" sz="2800" dirty="0" err="1">
                <a:solidFill>
                  <a:srgbClr val="2DA2BF"/>
                </a:solidFill>
              </a:rPr>
              <a:t>bigger</a:t>
            </a:r>
            <a:r>
              <a:rPr lang="fi-FI" sz="2800" dirty="0">
                <a:solidFill>
                  <a:srgbClr val="2DA2BF"/>
                </a:solidFill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58"/>
              </a:spcBef>
              <a:spcAft>
                <a:spcPts val="0"/>
              </a:spcAft>
              <a:buClr>
                <a:srgbClr val="000000"/>
              </a:buClr>
              <a:buSzPct val="99642"/>
              <a:buNone/>
            </a:pPr>
            <a:endParaRPr lang="fi-FI" sz="2800" b="0" u="none" strike="noStrike" cap="none" dirty="0">
              <a:solidFill>
                <a:schemeClr val="tx1"/>
              </a:solidFill>
              <a:sym typeface="Calibri"/>
            </a:endParaRPr>
          </a:p>
          <a:p>
            <a:pPr marL="0" lvl="0" indent="0">
              <a:spcBef>
                <a:spcPts val="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6. Jenny _____ (</a:t>
            </a:r>
            <a:r>
              <a:rPr lang="fi-FI" sz="2800" dirty="0" err="1">
                <a:solidFill>
                  <a:srgbClr val="000000"/>
                </a:solidFill>
              </a:rPr>
              <a:t>climb</a:t>
            </a:r>
            <a:r>
              <a:rPr lang="fi-FI" sz="2800" dirty="0">
                <a:solidFill>
                  <a:srgbClr val="000000"/>
                </a:solidFill>
              </a:rPr>
              <a:t>) </a:t>
            </a:r>
            <a:r>
              <a:rPr lang="fi-FI" sz="2800" dirty="0" err="1">
                <a:solidFill>
                  <a:srgbClr val="000000"/>
                </a:solidFill>
              </a:rPr>
              <a:t>several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mountains</a:t>
            </a:r>
            <a:r>
              <a:rPr lang="fi-FI" sz="2800" dirty="0">
                <a:solidFill>
                  <a:srgbClr val="000000"/>
                </a:solidFill>
              </a:rPr>
              <a:t> and _____ (go) on </a:t>
            </a:r>
            <a:r>
              <a:rPr lang="fi-FI" sz="2800" dirty="0" err="1">
                <a:solidFill>
                  <a:srgbClr val="000000"/>
                </a:solidFill>
              </a:rPr>
              <a:t>safaris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by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the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time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she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turned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twenty</a:t>
            </a:r>
            <a:r>
              <a:rPr lang="fi-FI" sz="2800" dirty="0">
                <a:solidFill>
                  <a:srgbClr val="000000"/>
                </a:solidFill>
              </a:rPr>
              <a:t>.</a:t>
            </a:r>
          </a:p>
          <a:p>
            <a:pPr marL="0" lvl="0" indent="0">
              <a:spcBef>
                <a:spcPts val="600"/>
              </a:spcBef>
              <a:buClr>
                <a:srgbClr val="000000"/>
              </a:buClr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/>
              <a:t>Jenny </a:t>
            </a:r>
            <a:r>
              <a:rPr lang="fi-FI" sz="2800" b="1" dirty="0" err="1"/>
              <a:t>had</a:t>
            </a:r>
            <a:r>
              <a:rPr lang="fi-FI" sz="2800" b="1" dirty="0"/>
              <a:t> </a:t>
            </a:r>
            <a:r>
              <a:rPr lang="fi-FI" sz="2800" b="1" dirty="0" err="1"/>
              <a:t>climbed</a:t>
            </a:r>
            <a:r>
              <a:rPr lang="fi-FI" sz="2800" b="1" dirty="0"/>
              <a:t> </a:t>
            </a:r>
            <a:r>
              <a:rPr lang="fi-FI" sz="2800" dirty="0" err="1"/>
              <a:t>several</a:t>
            </a:r>
            <a:r>
              <a:rPr lang="fi-FI" sz="2800" dirty="0"/>
              <a:t> </a:t>
            </a:r>
            <a:r>
              <a:rPr lang="fi-FI" sz="2800" dirty="0" err="1"/>
              <a:t>mountains</a:t>
            </a:r>
            <a:r>
              <a:rPr lang="fi-FI" sz="2800" dirty="0"/>
              <a:t> and (</a:t>
            </a:r>
            <a:r>
              <a:rPr lang="fi-FI" sz="2800" b="1" dirty="0" err="1"/>
              <a:t>had</a:t>
            </a:r>
            <a:r>
              <a:rPr lang="fi-FI" sz="2800" dirty="0"/>
              <a:t>) 	</a:t>
            </a:r>
            <a:r>
              <a:rPr lang="fi-FI" sz="2800" b="1" dirty="0" err="1"/>
              <a:t>gone</a:t>
            </a:r>
            <a:r>
              <a:rPr lang="fi-FI" sz="2800" dirty="0"/>
              <a:t> on </a:t>
            </a:r>
            <a:r>
              <a:rPr lang="fi-FI" sz="2800" dirty="0" err="1"/>
              <a:t>safaris</a:t>
            </a:r>
            <a:r>
              <a:rPr lang="fi-FI" sz="2800" dirty="0"/>
              <a:t>…</a:t>
            </a:r>
          </a:p>
          <a:p>
            <a:pPr marL="0" marR="0" lvl="0" indent="0" algn="l" rtl="0">
              <a:lnSpc>
                <a:spcPct val="90000"/>
              </a:lnSpc>
              <a:spcBef>
                <a:spcPts val="558"/>
              </a:spcBef>
              <a:spcAft>
                <a:spcPts val="0"/>
              </a:spcAft>
              <a:buClr>
                <a:srgbClr val="000000"/>
              </a:buClr>
              <a:buSzPct val="99642"/>
              <a:buNone/>
            </a:pPr>
            <a:endParaRPr lang="fi-FI" sz="2800" b="0" u="none" strike="noStrike" cap="none" dirty="0">
              <a:solidFill>
                <a:schemeClr val="tx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31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u="none" strike="noStrike" cap="none" dirty="0">
              <a:solidFill>
                <a:srgbClr val="000000"/>
              </a:solidFill>
              <a:sym typeface="Calibri"/>
            </a:endParaRPr>
          </a:p>
          <a:p>
            <a:pPr marL="514350" marR="0" lvl="0" indent="-514350" algn="l" rtl="0">
              <a:lnSpc>
                <a:spcPct val="80000"/>
              </a:lnSpc>
              <a:spcBef>
                <a:spcPts val="496"/>
              </a:spcBef>
              <a:buClr>
                <a:schemeClr val="accent1"/>
              </a:buClr>
              <a:buSzPct val="99200"/>
              <a:buFont typeface="Arial"/>
              <a:buNone/>
            </a:pPr>
            <a:endParaRPr sz="248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978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378119" y="997495"/>
            <a:ext cx="8579295" cy="547260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7. By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_____ (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experience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more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than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many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of us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our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whole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lives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By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experienced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experiencing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more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…</a:t>
            </a:r>
          </a:p>
          <a:p>
            <a:pPr marL="0" marR="0" lvl="0" indent="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endParaRPr lang="fi-FI" sz="2800" dirty="0"/>
          </a:p>
          <a:p>
            <a:pPr marL="0" lvl="0" indent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8. </a:t>
            </a:r>
            <a:r>
              <a:rPr lang="fi-FI" sz="2800" dirty="0" err="1">
                <a:solidFill>
                  <a:srgbClr val="000000"/>
                </a:solidFill>
              </a:rPr>
              <a:t>We</a:t>
            </a:r>
            <a:r>
              <a:rPr lang="fi-FI" sz="2800" dirty="0">
                <a:solidFill>
                  <a:srgbClr val="000000"/>
                </a:solidFill>
              </a:rPr>
              <a:t> ____ (</a:t>
            </a:r>
            <a:r>
              <a:rPr lang="fi-FI" sz="2800" dirty="0" err="1">
                <a:solidFill>
                  <a:srgbClr val="000000"/>
                </a:solidFill>
              </a:rPr>
              <a:t>decide</a:t>
            </a:r>
            <a:r>
              <a:rPr lang="fi-FI" sz="2800" dirty="0">
                <a:solidFill>
                  <a:srgbClr val="000000"/>
                </a:solidFill>
              </a:rPr>
              <a:t>) to go and </a:t>
            </a:r>
            <a:r>
              <a:rPr lang="fi-FI" sz="2800" dirty="0" err="1">
                <a:solidFill>
                  <a:srgbClr val="000000"/>
                </a:solidFill>
              </a:rPr>
              <a:t>see</a:t>
            </a:r>
            <a:r>
              <a:rPr lang="fi-FI" sz="2800" dirty="0">
                <a:solidFill>
                  <a:srgbClr val="000000"/>
                </a:solidFill>
              </a:rPr>
              <a:t> ‘</a:t>
            </a:r>
            <a:r>
              <a:rPr lang="fi-FI" sz="2800" dirty="0" err="1">
                <a:solidFill>
                  <a:srgbClr val="000000"/>
                </a:solidFill>
              </a:rPr>
              <a:t>The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Phantom</a:t>
            </a:r>
            <a:r>
              <a:rPr lang="fi-FI" sz="2800" dirty="0">
                <a:solidFill>
                  <a:srgbClr val="000000"/>
                </a:solidFill>
              </a:rPr>
              <a:t> of </a:t>
            </a:r>
            <a:r>
              <a:rPr lang="fi-FI" sz="2800" dirty="0" err="1">
                <a:solidFill>
                  <a:srgbClr val="000000"/>
                </a:solidFill>
              </a:rPr>
              <a:t>the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Opera</a:t>
            </a:r>
            <a:r>
              <a:rPr lang="fi-FI" sz="2800" dirty="0">
                <a:solidFill>
                  <a:srgbClr val="000000"/>
                </a:solidFill>
              </a:rPr>
              <a:t>’. I ____ (</a:t>
            </a:r>
            <a:r>
              <a:rPr lang="fi-FI" sz="2800" dirty="0" err="1">
                <a:solidFill>
                  <a:srgbClr val="000000"/>
                </a:solidFill>
              </a:rPr>
              <a:t>try</a:t>
            </a:r>
            <a:r>
              <a:rPr lang="fi-FI" sz="2800" dirty="0">
                <a:solidFill>
                  <a:srgbClr val="000000"/>
                </a:solidFill>
              </a:rPr>
              <a:t>) to </a:t>
            </a:r>
            <a:r>
              <a:rPr lang="fi-FI" sz="2800" dirty="0" err="1">
                <a:solidFill>
                  <a:srgbClr val="000000"/>
                </a:solidFill>
              </a:rPr>
              <a:t>get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tickets</a:t>
            </a:r>
            <a:r>
              <a:rPr lang="fi-FI" sz="2800" dirty="0">
                <a:solidFill>
                  <a:srgbClr val="000000"/>
                </a:solidFill>
              </a:rPr>
              <a:t> for </a:t>
            </a:r>
            <a:r>
              <a:rPr lang="fi-FI" sz="2800" dirty="0" err="1">
                <a:solidFill>
                  <a:srgbClr val="000000"/>
                </a:solidFill>
              </a:rPr>
              <a:t>that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musical</a:t>
            </a:r>
            <a:r>
              <a:rPr lang="fi-FI" sz="2800" dirty="0">
                <a:solidFill>
                  <a:srgbClr val="000000"/>
                </a:solidFill>
              </a:rPr>
              <a:t> for </a:t>
            </a:r>
            <a:r>
              <a:rPr lang="fi-FI" sz="2800" dirty="0" err="1">
                <a:solidFill>
                  <a:srgbClr val="000000"/>
                </a:solidFill>
              </a:rPr>
              <a:t>months</a:t>
            </a:r>
            <a:r>
              <a:rPr lang="fi-FI" sz="2800" dirty="0">
                <a:solidFill>
                  <a:srgbClr val="000000"/>
                </a:solidFill>
              </a:rPr>
              <a:t>. </a:t>
            </a:r>
          </a:p>
          <a:p>
            <a:pPr marL="0" lvl="0" indent="0">
              <a:lnSpc>
                <a:spcPct val="90000"/>
              </a:lnSpc>
              <a:spcBef>
                <a:spcPts val="592"/>
              </a:spcBef>
              <a:buClr>
                <a:srgbClr val="000000"/>
              </a:buClr>
              <a:buSzPct val="98666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 err="1"/>
              <a:t>We</a:t>
            </a:r>
            <a:r>
              <a:rPr lang="fi-FI" sz="2800" dirty="0"/>
              <a:t> </a:t>
            </a:r>
            <a:r>
              <a:rPr lang="fi-FI" sz="2800" b="1" dirty="0" err="1"/>
              <a:t>had</a:t>
            </a:r>
            <a:r>
              <a:rPr lang="fi-FI" sz="2800" b="1" dirty="0"/>
              <a:t> </a:t>
            </a:r>
            <a:r>
              <a:rPr lang="fi-FI" sz="2800" b="1" dirty="0" err="1"/>
              <a:t>decided</a:t>
            </a:r>
            <a:r>
              <a:rPr lang="fi-FI" sz="2800" b="1" dirty="0"/>
              <a:t>  </a:t>
            </a:r>
            <a:r>
              <a:rPr lang="fi-FI" sz="2800" dirty="0"/>
              <a:t>to go and </a:t>
            </a:r>
            <a:r>
              <a:rPr lang="fi-FI" sz="2800" dirty="0" err="1"/>
              <a:t>see</a:t>
            </a:r>
            <a:r>
              <a:rPr lang="fi-FI" sz="2800" dirty="0"/>
              <a:t>… </a:t>
            </a:r>
          </a:p>
          <a:p>
            <a:pPr marL="0" lvl="0" indent="0">
              <a:lnSpc>
                <a:spcPct val="90000"/>
              </a:lnSpc>
              <a:spcBef>
                <a:spcPts val="592"/>
              </a:spcBef>
              <a:buClr>
                <a:srgbClr val="000000"/>
              </a:buClr>
              <a:buSzPct val="98666"/>
              <a:buNone/>
            </a:pPr>
            <a:r>
              <a:rPr lang="fi-FI" sz="2800" dirty="0"/>
              <a:t>	I </a:t>
            </a:r>
            <a:r>
              <a:rPr lang="fi-FI" sz="2800" b="1" dirty="0" err="1"/>
              <a:t>had</a:t>
            </a:r>
            <a:r>
              <a:rPr lang="fi-FI" sz="2800" b="1" dirty="0"/>
              <a:t> </a:t>
            </a:r>
            <a:r>
              <a:rPr lang="fi-FI" sz="2800" b="1" dirty="0" err="1"/>
              <a:t>been</a:t>
            </a:r>
            <a:r>
              <a:rPr lang="fi-FI" sz="2800" b="1" dirty="0"/>
              <a:t> </a:t>
            </a:r>
            <a:r>
              <a:rPr lang="fi-FI" sz="2800" b="1" dirty="0" err="1"/>
              <a:t>trying</a:t>
            </a:r>
            <a:r>
              <a:rPr lang="fi-FI" sz="2800" b="1" dirty="0"/>
              <a:t>  </a:t>
            </a:r>
            <a:r>
              <a:rPr lang="fi-FI" sz="2800" dirty="0"/>
              <a:t>to </a:t>
            </a:r>
            <a:r>
              <a:rPr lang="fi-FI" sz="2800" dirty="0" err="1"/>
              <a:t>get</a:t>
            </a:r>
            <a:r>
              <a:rPr lang="fi-FI" sz="2800" dirty="0"/>
              <a:t> </a:t>
            </a:r>
            <a:r>
              <a:rPr lang="fi-FI" sz="2800" dirty="0" err="1"/>
              <a:t>tickets</a:t>
            </a:r>
            <a:r>
              <a:rPr lang="fi-FI" sz="2800" dirty="0"/>
              <a:t>… </a:t>
            </a:r>
          </a:p>
          <a:p>
            <a:pPr marL="0" marR="0" lvl="0" indent="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endParaRPr lang="fi-FI" sz="2800" b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64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251519" y="620687"/>
            <a:ext cx="8651304" cy="56886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9. By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time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left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café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where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____ (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say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we'd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meet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I ____ (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five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mugs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latte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and I ____ (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wait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) for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over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half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hour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000000"/>
              </a:buClr>
              <a:buSzPct val="98666"/>
              <a:buNone/>
            </a:pP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…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where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we'd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meet</a:t>
            </a:r>
            <a:endParaRPr lang="fi-FI" sz="2800" b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000000"/>
              </a:buClr>
              <a:buSzPct val="98666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five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mugs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latte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… 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000000"/>
              </a:buClr>
              <a:buSzPct val="98666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	and I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waiting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for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over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half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hour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lang="fi-FI" sz="2590" b="1" i="1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25000"/>
              <a:buNone/>
            </a:pPr>
            <a:r>
              <a:rPr lang="fi-FI" sz="2800" dirty="0">
                <a:solidFill>
                  <a:schemeClr val="dk1"/>
                </a:solidFill>
              </a:rPr>
              <a:t>10. I </a:t>
            </a:r>
            <a:r>
              <a:rPr lang="fi-FI" sz="2800" dirty="0">
                <a:solidFill>
                  <a:srgbClr val="000000"/>
                </a:solidFill>
              </a:rPr>
              <a:t>_____ </a:t>
            </a:r>
            <a:r>
              <a:rPr lang="fi-FI" sz="2800" dirty="0">
                <a:solidFill>
                  <a:schemeClr val="dk1"/>
                </a:solidFill>
              </a:rPr>
              <a:t>(</a:t>
            </a:r>
            <a:r>
              <a:rPr lang="fi-FI" sz="2800" dirty="0" err="1">
                <a:solidFill>
                  <a:schemeClr val="dk1"/>
                </a:solidFill>
              </a:rPr>
              <a:t>arrange</a:t>
            </a:r>
            <a:r>
              <a:rPr lang="fi-FI" sz="2800" dirty="0">
                <a:solidFill>
                  <a:schemeClr val="dk1"/>
                </a:solidFill>
              </a:rPr>
              <a:t>) to </a:t>
            </a:r>
            <a:r>
              <a:rPr lang="fi-FI" sz="2800" dirty="0" err="1">
                <a:solidFill>
                  <a:schemeClr val="dk1"/>
                </a:solidFill>
              </a:rPr>
              <a:t>meet</a:t>
            </a:r>
            <a:r>
              <a:rPr lang="fi-FI" sz="2800" dirty="0">
                <a:solidFill>
                  <a:schemeClr val="dk1"/>
                </a:solidFill>
              </a:rPr>
              <a:t> my </a:t>
            </a:r>
            <a:r>
              <a:rPr lang="fi-FI" sz="2800" dirty="0" err="1">
                <a:solidFill>
                  <a:schemeClr val="dk1"/>
                </a:solidFill>
              </a:rPr>
              <a:t>Mom</a:t>
            </a:r>
            <a:r>
              <a:rPr lang="fi-FI" sz="2800" dirty="0">
                <a:solidFill>
                  <a:schemeClr val="dk1"/>
                </a:solidFill>
              </a:rPr>
              <a:t> at </a:t>
            </a:r>
            <a:r>
              <a:rPr lang="fi-FI" sz="2800" dirty="0" err="1">
                <a:solidFill>
                  <a:schemeClr val="dk1"/>
                </a:solidFill>
              </a:rPr>
              <a:t>the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theatre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629"/>
              </a:spcBef>
              <a:buClr>
                <a:schemeClr val="dk1"/>
              </a:buClr>
              <a:buSzPct val="101451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/>
              <a:t>I </a:t>
            </a:r>
            <a:r>
              <a:rPr lang="fi-FI" sz="2800" b="1" dirty="0" err="1"/>
              <a:t>had</a:t>
            </a:r>
            <a:r>
              <a:rPr lang="fi-FI" sz="2800" b="1" dirty="0"/>
              <a:t> </a:t>
            </a:r>
            <a:r>
              <a:rPr lang="fi-FI" sz="2800" b="1" dirty="0" err="1"/>
              <a:t>arranged</a:t>
            </a:r>
            <a:r>
              <a:rPr lang="fi-FI" sz="2800" b="1" dirty="0"/>
              <a:t> </a:t>
            </a:r>
            <a:r>
              <a:rPr lang="fi-FI" sz="2800" dirty="0"/>
              <a:t>to </a:t>
            </a:r>
            <a:r>
              <a:rPr lang="fi-FI" sz="2800" dirty="0" err="1"/>
              <a:t>meet</a:t>
            </a:r>
            <a:r>
              <a:rPr lang="fi-FI" sz="2800" dirty="0"/>
              <a:t>…</a:t>
            </a:r>
          </a:p>
          <a:p>
            <a:pPr marL="0" marR="0" lvl="0" indent="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1" i="1" u="none" strike="noStrike" cap="none" dirty="0">
              <a:solidFill>
                <a:srgbClr val="000000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96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251519" y="620687"/>
            <a:ext cx="8651304" cy="58326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296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629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11.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arrived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theatre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Mom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_____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already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tickets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lang="fi-FI" sz="2800" b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629"/>
              </a:spcBef>
              <a:spcAft>
                <a:spcPts val="0"/>
              </a:spcAft>
              <a:buClr>
                <a:schemeClr val="dk1"/>
              </a:buClr>
              <a:buSzPct val="101451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	…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Mom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already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got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ten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tickets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296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629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12.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really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upset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because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____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wait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long as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well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_____ 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(go,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almost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in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without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629"/>
              </a:spcBef>
              <a:spcAft>
                <a:spcPts val="0"/>
              </a:spcAft>
              <a:buClr>
                <a:schemeClr val="dk1"/>
              </a:buClr>
              <a:buSzPct val="101451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…</a:t>
            </a: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waited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/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waiting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long as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well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629"/>
              </a:spcBef>
              <a:spcAft>
                <a:spcPts val="0"/>
              </a:spcAft>
              <a:buClr>
                <a:schemeClr val="dk1"/>
              </a:buClr>
              <a:buSzPct val="101451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	…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almost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gone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without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us.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960" b="0" i="1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96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Pluskvamperfekti</a:t>
            </a: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457200" y="1412775"/>
            <a:ext cx="8579295" cy="52565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9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Pluskvamperfekti kertoo, mitä oli tapahtunut ennen jotain toista ajankohtaa menneisyydessä.</a:t>
            </a:r>
          </a:p>
          <a:p>
            <a:pPr marL="0" marR="0" lvl="0" indent="0" algn="l" rtl="0">
              <a:lnSpc>
                <a:spcPct val="90000"/>
              </a:lnSpc>
              <a:spcBef>
                <a:spcPts val="418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came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gym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, I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spoken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coach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418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	Matti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taken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English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lessons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he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joined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NHL 	team.</a:t>
            </a:r>
          </a:p>
          <a:p>
            <a:pPr marL="0" marR="0" lvl="0" indent="0" algn="l" rtl="0">
              <a:lnSpc>
                <a:spcPct val="90000"/>
              </a:lnSpc>
              <a:spcBef>
                <a:spcPts val="352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90000"/>
              </a:lnSpc>
              <a:spcBef>
                <a:spcPts val="484"/>
              </a:spcBef>
              <a:buClrTx/>
            </a:pPr>
            <a:r>
              <a:rPr lang="fi-FI" sz="280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Yleis</a:t>
            </a: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 ja kestopluskvamperfekti. Mitä eroa niillä on?</a:t>
            </a:r>
          </a:p>
          <a:p>
            <a:pPr marL="0" marR="0" lvl="0" indent="0" algn="l" rtl="0">
              <a:lnSpc>
                <a:spcPct val="90000"/>
              </a:lnSpc>
              <a:spcBef>
                <a:spcPts val="418"/>
              </a:spcBef>
              <a:spcAft>
                <a:spcPts val="0"/>
              </a:spcAft>
              <a:buClr>
                <a:schemeClr val="dk1"/>
              </a:buClr>
              <a:buSzPct val="99523"/>
              <a:buNone/>
            </a:pPr>
            <a:r>
              <a:rPr lang="fi-FI" sz="22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Jane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finished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work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time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parents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got home.</a:t>
            </a:r>
          </a:p>
          <a:p>
            <a:pPr marL="0" marR="0" lvl="0" indent="0" algn="l" rtl="0">
              <a:lnSpc>
                <a:spcPct val="90000"/>
              </a:lnSpc>
              <a:spcBef>
                <a:spcPts val="418"/>
              </a:spcBef>
              <a:spcAft>
                <a:spcPts val="0"/>
              </a:spcAft>
              <a:buClr>
                <a:schemeClr val="dk1"/>
              </a:buClr>
              <a:buSzPct val="99523"/>
              <a:buNone/>
            </a:pP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	Jane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finishing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work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waiting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for us.</a:t>
            </a:r>
          </a:p>
          <a:p>
            <a:pPr marL="571500" lvl="1" indent="0">
              <a:lnSpc>
                <a:spcPct val="90000"/>
              </a:lnSpc>
              <a:spcBef>
                <a:spcPts val="418"/>
              </a:spcBef>
              <a:buSzPct val="99523"/>
              <a:buNone/>
            </a:pP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already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eaten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571500" lvl="1" indent="0">
              <a:lnSpc>
                <a:spcPct val="90000"/>
              </a:lnSpc>
              <a:spcBef>
                <a:spcPts val="418"/>
              </a:spcBef>
              <a:buSzPct val="99523"/>
              <a:buNone/>
            </a:pP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eating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chocolate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working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352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176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150671" y="35981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/>
              <a:t>Pluskvamperfekti</a:t>
            </a:r>
            <a:endParaRPr lang="fi-FI" sz="4000" b="1" i="0" u="none" strike="noStrike" cap="none" dirty="0">
              <a:solidFill>
                <a:srgbClr val="000000"/>
              </a:solidFill>
              <a:sym typeface="Calibri"/>
            </a:endParaRPr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226337" y="1151903"/>
            <a:ext cx="8917663" cy="50405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90000"/>
              </a:lnSpc>
              <a:buClr>
                <a:schemeClr val="dk1"/>
              </a:buClr>
            </a:pP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Yleispluskvamperfektissä päähuomio on tosiseikassa, ei tekemisen kestossa.</a:t>
            </a:r>
          </a:p>
          <a:p>
            <a:pPr marL="0" lvl="0" indent="0">
              <a:lnSpc>
                <a:spcPct val="90000"/>
              </a:lnSpc>
              <a:spcBef>
                <a:spcPts val="360"/>
              </a:spcBef>
              <a:buSzPct val="25000"/>
              <a:buNone/>
            </a:pPr>
            <a:r>
              <a:rPr lang="fi-FI" sz="280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200" dirty="0"/>
              <a:t>Jane </a:t>
            </a:r>
            <a:r>
              <a:rPr lang="en-US" sz="2200" b="1" dirty="0"/>
              <a:t>had finished </a:t>
            </a:r>
            <a:r>
              <a:rPr lang="en-US" sz="2200" dirty="0"/>
              <a:t>her work when her parents got home.</a:t>
            </a:r>
          </a:p>
          <a:p>
            <a:pPr marL="0" lvl="0" indent="0">
              <a:lnSpc>
                <a:spcPct val="90000"/>
              </a:lnSpc>
              <a:spcBef>
                <a:spcPts val="360"/>
              </a:spcBef>
              <a:buSzPct val="25000"/>
              <a:buNone/>
            </a:pPr>
            <a:r>
              <a:rPr lang="en-US" sz="2200" dirty="0"/>
              <a:t>	She </a:t>
            </a:r>
            <a:r>
              <a:rPr lang="en-US" sz="2200" b="1" dirty="0"/>
              <a:t>had</a:t>
            </a:r>
            <a:r>
              <a:rPr lang="en-US" sz="2200" dirty="0"/>
              <a:t> already </a:t>
            </a:r>
            <a:r>
              <a:rPr lang="en-US" sz="2200" b="1" dirty="0"/>
              <a:t>eaten</a:t>
            </a:r>
            <a:r>
              <a:rPr lang="en-US" sz="2200" dirty="0"/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90000"/>
              </a:lnSpc>
              <a:spcBef>
                <a:spcPts val="760"/>
              </a:spcBef>
              <a:buClr>
                <a:schemeClr val="dk1"/>
              </a:buClr>
            </a:pP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Kestopluskvamperfekti korostaa tapahtuman kulkua tai sen kestoa.</a:t>
            </a:r>
          </a:p>
          <a:p>
            <a:pPr marL="571500" lvl="1" indent="0">
              <a:lnSpc>
                <a:spcPct val="90000"/>
              </a:lnSpc>
              <a:spcBef>
                <a:spcPts val="440"/>
              </a:spcBef>
              <a:buSzPct val="25000"/>
              <a:buNone/>
            </a:pPr>
            <a:r>
              <a:rPr lang="fi-FI" sz="2200" dirty="0">
                <a:solidFill>
                  <a:schemeClr val="accent1"/>
                </a:solidFill>
              </a:rPr>
              <a:t>	Jane </a:t>
            </a:r>
            <a:r>
              <a:rPr lang="fi-FI" sz="2200" b="1" dirty="0" err="1">
                <a:solidFill>
                  <a:schemeClr val="accent1"/>
                </a:solidFill>
              </a:rPr>
              <a:t>had</a:t>
            </a:r>
            <a:r>
              <a:rPr lang="fi-FI" sz="2200" b="1" dirty="0">
                <a:solidFill>
                  <a:schemeClr val="accent1"/>
                </a:solidFill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</a:rPr>
              <a:t>been</a:t>
            </a:r>
            <a:r>
              <a:rPr lang="fi-FI" sz="2200" b="1" dirty="0">
                <a:solidFill>
                  <a:schemeClr val="accent1"/>
                </a:solidFill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</a:rPr>
              <a:t>finishing</a:t>
            </a:r>
            <a:r>
              <a:rPr lang="fi-FI" sz="2200" b="1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her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work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while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she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was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waiting</a:t>
            </a:r>
            <a:r>
              <a:rPr lang="fi-FI" sz="2200" dirty="0">
                <a:solidFill>
                  <a:schemeClr val="accent1"/>
                </a:solidFill>
              </a:rPr>
              <a:t> for </a:t>
            </a:r>
            <a:r>
              <a:rPr lang="fi-FI" sz="2200" dirty="0" err="1">
                <a:solidFill>
                  <a:schemeClr val="accent1"/>
                </a:solidFill>
              </a:rPr>
              <a:t>her</a:t>
            </a:r>
            <a:r>
              <a:rPr lang="fi-FI" sz="2200" dirty="0">
                <a:solidFill>
                  <a:schemeClr val="accent1"/>
                </a:solidFill>
              </a:rPr>
              <a:t> 	</a:t>
            </a:r>
            <a:r>
              <a:rPr lang="fi-FI" sz="2200" dirty="0" err="1">
                <a:solidFill>
                  <a:schemeClr val="accent1"/>
                </a:solidFill>
              </a:rPr>
              <a:t>parents</a:t>
            </a:r>
            <a:r>
              <a:rPr lang="fi-FI" sz="2200" dirty="0">
                <a:solidFill>
                  <a:schemeClr val="accent1"/>
                </a:solidFill>
              </a:rPr>
              <a:t>.</a:t>
            </a:r>
          </a:p>
          <a:p>
            <a:pPr marL="571500" lvl="1" indent="0">
              <a:lnSpc>
                <a:spcPct val="90000"/>
              </a:lnSpc>
              <a:spcBef>
                <a:spcPts val="440"/>
              </a:spcBef>
              <a:buSzPct val="25000"/>
              <a:buNone/>
            </a:pPr>
            <a:r>
              <a:rPr lang="fi-FI" sz="2200" dirty="0">
                <a:solidFill>
                  <a:schemeClr val="accent1"/>
                </a:solidFill>
              </a:rPr>
              <a:t>	</a:t>
            </a:r>
            <a:r>
              <a:rPr lang="fi-FI" sz="2200" dirty="0" err="1">
                <a:solidFill>
                  <a:schemeClr val="accent1"/>
                </a:solidFill>
              </a:rPr>
              <a:t>She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</a:rPr>
              <a:t>had</a:t>
            </a:r>
            <a:r>
              <a:rPr lang="fi-FI" sz="2200" b="1" dirty="0">
                <a:solidFill>
                  <a:schemeClr val="accent1"/>
                </a:solidFill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</a:rPr>
              <a:t>been</a:t>
            </a:r>
            <a:r>
              <a:rPr lang="fi-FI" sz="2200" b="1" dirty="0">
                <a:solidFill>
                  <a:schemeClr val="accent1"/>
                </a:solidFill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</a:rPr>
              <a:t>eating</a:t>
            </a:r>
            <a:r>
              <a:rPr lang="fi-FI" sz="2200" b="1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chocolate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while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working</a:t>
            </a:r>
            <a:r>
              <a:rPr lang="fi-FI" sz="2200" dirty="0">
                <a:solidFill>
                  <a:schemeClr val="accent1"/>
                </a:solidFill>
              </a:rPr>
              <a:t>.</a:t>
            </a:r>
          </a:p>
          <a:p>
            <a:pPr marL="571500" lvl="1" indent="0">
              <a:lnSpc>
                <a:spcPct val="90000"/>
              </a:lnSpc>
              <a:spcBef>
                <a:spcPts val="440"/>
              </a:spcBef>
              <a:buSzPct val="25000"/>
              <a:buNone/>
            </a:pPr>
            <a:endParaRPr lang="fi-FI" sz="2200" dirty="0"/>
          </a:p>
          <a:p>
            <a:pPr marL="457200" indent="-457200">
              <a:lnSpc>
                <a:spcPct val="90000"/>
              </a:lnSpc>
              <a:spcBef>
                <a:spcPts val="440"/>
              </a:spcBef>
              <a:buClr>
                <a:srgbClr val="000000"/>
              </a:buClr>
            </a:pPr>
            <a:r>
              <a:rPr lang="fi-FI" sz="280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Usein </a:t>
            </a:r>
            <a:r>
              <a:rPr lang="fi-FI" sz="280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yleis</a:t>
            </a:r>
            <a:r>
              <a:rPr lang="fi-FI" sz="280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 tai kestomuodon käyttö on keskenään vaihtoehtoista.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40"/>
              </a:spcBef>
              <a:buClr>
                <a:schemeClr val="accent1"/>
              </a:buClr>
              <a:buSzPct val="100000"/>
              <a:buFont typeface="Noto Sans Symbols"/>
              <a:buNone/>
            </a:pP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467888" y="43266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Yleispluskvamperfekti</a:t>
            </a:r>
            <a:br>
              <a:rPr lang="fi-FI" sz="4000" b="1" dirty="0">
                <a:solidFill>
                  <a:srgbClr val="2DA2BF"/>
                </a:solidFill>
              </a:rPr>
            </a:br>
            <a:r>
              <a:rPr lang="fi-FI" sz="4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Muodostus</a:t>
            </a:r>
          </a:p>
        </p:txBody>
      </p:sp>
      <p:sp>
        <p:nvSpPr>
          <p:cNvPr id="105" name="Shape 105"/>
          <p:cNvSpPr txBox="1">
            <a:spLocks noGrp="1"/>
          </p:cNvSpPr>
          <p:nvPr>
            <p:ph type="body" idx="2"/>
          </p:nvPr>
        </p:nvSpPr>
        <p:spPr>
          <a:xfrm>
            <a:off x="179511" y="1575663"/>
            <a:ext cx="8640960" cy="482453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indent="-342900">
              <a:lnSpc>
                <a:spcPct val="110000"/>
              </a:lnSpc>
            </a:pPr>
            <a:r>
              <a:rPr lang="fi-FI" sz="2800" dirty="0"/>
              <a:t>Yleispluskvamperfekti muodostetaan</a:t>
            </a:r>
            <a:r>
              <a:rPr lang="fi-FI" b="1" dirty="0"/>
              <a:t>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i-FI" sz="3200" b="1" dirty="0">
                <a:solidFill>
                  <a:srgbClr val="2DA2BF"/>
                </a:solidFill>
              </a:rPr>
              <a:t>    </a:t>
            </a:r>
            <a:r>
              <a:rPr lang="fi-FI" sz="2800" dirty="0">
                <a:solidFill>
                  <a:schemeClr val="tx1"/>
                </a:solidFill>
              </a:rPr>
              <a:t>apuverbillä </a:t>
            </a:r>
            <a:r>
              <a:rPr lang="fi-FI" sz="2800" b="1" dirty="0" err="1">
                <a:solidFill>
                  <a:schemeClr val="tx1"/>
                </a:solidFill>
              </a:rPr>
              <a:t>had</a:t>
            </a:r>
            <a:r>
              <a:rPr lang="fi-FI" sz="2800" dirty="0">
                <a:solidFill>
                  <a:schemeClr val="tx1"/>
                </a:solidFill>
              </a:rPr>
              <a:t> ja </a:t>
            </a:r>
            <a:r>
              <a:rPr lang="fi-FI" sz="2800" b="1" dirty="0">
                <a:solidFill>
                  <a:schemeClr val="tx1"/>
                </a:solidFill>
              </a:rPr>
              <a:t>pääverbin 3. muodolla</a:t>
            </a:r>
            <a:r>
              <a:rPr lang="fi-FI" sz="3200" b="1" dirty="0">
                <a:solidFill>
                  <a:schemeClr val="tx1"/>
                </a:solidFill>
              </a:rPr>
              <a:t> </a:t>
            </a:r>
          </a:p>
          <a:p>
            <a:pPr marL="0" lvl="0" indent="0">
              <a:lnSpc>
                <a:spcPct val="110000"/>
              </a:lnSpc>
              <a:buSzPct val="25000"/>
              <a:buNone/>
            </a:pPr>
            <a:r>
              <a:rPr lang="fi-FI" sz="2800" dirty="0"/>
              <a:t>    (säännöllisillä verbeillä </a:t>
            </a:r>
            <a:r>
              <a:rPr lang="fi-FI" sz="2800" dirty="0">
                <a:solidFill>
                  <a:schemeClr val="tx1"/>
                </a:solidFill>
              </a:rPr>
              <a:t>pääte </a:t>
            </a:r>
            <a:r>
              <a:rPr lang="fi-FI" sz="2800" dirty="0">
                <a:solidFill>
                  <a:schemeClr val="accent1"/>
                </a:solidFill>
              </a:rPr>
              <a:t>-</a:t>
            </a:r>
            <a:r>
              <a:rPr lang="fi-FI" sz="2800" dirty="0" err="1">
                <a:solidFill>
                  <a:schemeClr val="accent1"/>
                </a:solidFill>
              </a:rPr>
              <a:t>ed</a:t>
            </a:r>
            <a:r>
              <a:rPr lang="fi-FI" sz="2800" dirty="0"/>
              <a:t>)</a:t>
            </a:r>
            <a:endParaRPr lang="fi-FI" sz="2800" dirty="0">
              <a:solidFill>
                <a:srgbClr val="2DA2BF"/>
              </a:solidFill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walked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mile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 got to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station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Why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called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Jenny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called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me?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Lucy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played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badminton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in a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They’d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an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interesting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discussion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out.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110000"/>
              </a:lnSpc>
            </a:pPr>
            <a:r>
              <a:rPr lang="fi-FI" sz="2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Lyhennetyn muodon </a:t>
            </a:r>
            <a:r>
              <a:rPr lang="fi-FI" sz="280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’d </a:t>
            </a:r>
            <a:r>
              <a:rPr lang="fi-FI" sz="2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käyttö on yleistä.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411933" y="42854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Yleispluskvamperfekti</a:t>
            </a:r>
            <a:br>
              <a:rPr lang="fi-FI" sz="4000" b="1" dirty="0">
                <a:solidFill>
                  <a:srgbClr val="2DA2BF"/>
                </a:solidFill>
              </a:rPr>
            </a:br>
            <a:r>
              <a:rPr lang="fi-FI" sz="4000" dirty="0">
                <a:solidFill>
                  <a:srgbClr val="2DA2BF"/>
                </a:solidFill>
              </a:rPr>
              <a:t>Muodostus</a:t>
            </a:r>
            <a:endParaRPr lang="fi-FI"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Shape 112"/>
          <p:cNvSpPr txBox="1"/>
          <p:nvPr/>
        </p:nvSpPr>
        <p:spPr>
          <a:xfrm>
            <a:off x="244444" y="1571546"/>
            <a:ext cx="8754701" cy="42999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57200">
              <a:lnSpc>
                <a:spcPct val="110000"/>
              </a:lnSpc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Yleispluskvamperfektin kielteinen muoto muodostetaan</a:t>
            </a:r>
          </a:p>
          <a:p>
            <a:pPr lvl="0">
              <a:lnSpc>
                <a:spcPct val="110000"/>
              </a:lnSpc>
              <a:buClr>
                <a:schemeClr val="dk1"/>
              </a:buClr>
              <a:buSzPct val="100000"/>
            </a:pPr>
            <a:r>
              <a:rPr lang="fi-FI" sz="2800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pääverbin 3. muoto</a:t>
            </a:r>
          </a:p>
          <a:p>
            <a:pPr lvl="0">
              <a:lnSpc>
                <a:spcPct val="110000"/>
              </a:lnSpc>
              <a:buClr>
                <a:schemeClr val="dk1"/>
              </a:buClr>
              <a:buSzPct val="100000"/>
            </a:pPr>
            <a:endParaRPr lang="fi-FI" sz="280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4">
              <a:lnSpc>
                <a:spcPct val="110000"/>
              </a:lnSpc>
              <a:buSzPct val="25000"/>
            </a:pP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en-US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 not </a:t>
            </a:r>
            <a:r>
              <a:rPr lang="en-US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/ </a:t>
            </a:r>
            <a:r>
              <a:rPr lang="en-US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hadn’t been </a:t>
            </a:r>
            <a:r>
              <a:rPr lang="en-US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out very long before the rain started.</a:t>
            </a:r>
          </a:p>
          <a:p>
            <a:pPr lvl="4">
              <a:lnSpc>
                <a:spcPct val="110000"/>
              </a:lnSpc>
              <a:buSzPct val="25000"/>
            </a:pPr>
            <a:r>
              <a:rPr lang="en-US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We lost the match because we </a:t>
            </a:r>
            <a:r>
              <a:rPr lang="en-US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 not </a:t>
            </a:r>
            <a:r>
              <a:rPr lang="en-US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/ </a:t>
            </a:r>
            <a:r>
              <a:rPr lang="en-US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hadn’t trained </a:t>
            </a:r>
            <a:r>
              <a:rPr lang="en-US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enough.</a:t>
            </a:r>
          </a:p>
          <a:p>
            <a:pPr lvl="4">
              <a:lnSpc>
                <a:spcPct val="110000"/>
              </a:lnSpc>
              <a:buSzPct val="25000"/>
            </a:pPr>
            <a:r>
              <a:rPr lang="en-US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en-US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they </a:t>
            </a:r>
            <a:r>
              <a:rPr lang="en-US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booked</a:t>
            </a:r>
            <a:r>
              <a:rPr lang="en-US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a hotel room before flying to Lisbon? </a:t>
            </a:r>
          </a:p>
          <a:p>
            <a:pPr lvl="4">
              <a:lnSpc>
                <a:spcPct val="110000"/>
              </a:lnSpc>
              <a:buSzPct val="25000"/>
            </a:pP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lang="fi-FI" sz="2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>
              <a:lnSpc>
                <a:spcPct val="11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Muista! Lauseessa voi olla vain yksi kieltosana.</a:t>
            </a:r>
          </a:p>
          <a:p>
            <a:pPr>
              <a:lnSpc>
                <a:spcPct val="110000"/>
              </a:lnSpc>
              <a:spcBef>
                <a:spcPts val="560"/>
              </a:spcBef>
              <a:buClr>
                <a:schemeClr val="dk1"/>
              </a:buClr>
              <a:buSzPct val="100000"/>
            </a:pP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Lisa met a lot of people </a:t>
            </a:r>
            <a:r>
              <a:rPr lang="en-US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none of whom she had </a:t>
            </a:r>
            <a:r>
              <a:rPr lang="en-US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met before.</a:t>
            </a:r>
          </a:p>
          <a:p>
            <a:pPr lvl="0">
              <a:lnSpc>
                <a:spcPct val="110000"/>
              </a:lnSpc>
              <a:spcBef>
                <a:spcPts val="560"/>
              </a:spcBef>
              <a:buClr>
                <a:schemeClr val="dk1"/>
              </a:buClr>
              <a:buSzPct val="100000"/>
            </a:pPr>
            <a:endParaRPr lang="fi-FI"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lnSpc>
                <a:spcPct val="110000"/>
              </a:lnSpc>
              <a:buSzPct val="25000"/>
            </a:pPr>
            <a:endParaRPr lang="en-US" sz="20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lnSpc>
                <a:spcPct val="110000"/>
              </a:lnSpc>
              <a:buSzPct val="25000"/>
            </a:pPr>
            <a:r>
              <a:rPr lang="en-US" sz="20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</a:p>
          <a:p>
            <a:pPr lvl="0">
              <a:lnSpc>
                <a:spcPct val="110000"/>
              </a:lnSpc>
              <a:buClr>
                <a:schemeClr val="dk1"/>
              </a:buClr>
              <a:buSzPct val="100000"/>
            </a:pPr>
            <a:endParaRPr lang="fi-FI" sz="2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lnSpc>
                <a:spcPct val="110000"/>
              </a:lnSpc>
              <a:spcBef>
                <a:spcPts val="640"/>
              </a:spcBef>
              <a:buClr>
                <a:schemeClr val="dk1"/>
              </a:buClr>
              <a:buSzPct val="25000"/>
            </a:pPr>
            <a:r>
              <a:rPr lang="fi-FI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lang="fi-FI" sz="2400" b="1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165895" y="48286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Yleispluskvamperfekti</a:t>
            </a:r>
            <a:br>
              <a:rPr lang="fi-FI" sz="4000" b="1" dirty="0">
                <a:solidFill>
                  <a:srgbClr val="2DA2BF"/>
                </a:solidFill>
              </a:rPr>
            </a:br>
            <a:r>
              <a:rPr lang="fi-FI" sz="4000" dirty="0">
                <a:solidFill>
                  <a:srgbClr val="2DA2BF"/>
                </a:solidFill>
              </a:rPr>
              <a:t>Muodostus</a:t>
            </a:r>
            <a:endParaRPr lang="fi-FI"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Shape 120"/>
          <p:cNvSpPr txBox="1"/>
          <p:nvPr/>
        </p:nvSpPr>
        <p:spPr>
          <a:xfrm>
            <a:off x="323528" y="1700807"/>
            <a:ext cx="7914334" cy="37041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lnSpc>
                <a:spcPct val="11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Yleispluskvamperfektin kysymys muodostetaan</a:t>
            </a:r>
          </a:p>
          <a:p>
            <a:pPr>
              <a:lnSpc>
                <a:spcPct val="110000"/>
              </a:lnSpc>
              <a:buSzPct val="25000"/>
            </a:pP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    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2800" u="sng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SUBJEKTI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pääverbin 3. muoto</a:t>
            </a:r>
          </a:p>
          <a:p>
            <a:pPr>
              <a:lnSpc>
                <a:spcPct val="110000"/>
              </a:lnSpc>
              <a:buSzPct val="25000"/>
            </a:pPr>
            <a:endParaRPr lang="fi-FI" sz="2800" b="1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1">
              <a:lnSpc>
                <a:spcPct val="110000"/>
              </a:lnSpc>
              <a:buSzPct val="25000"/>
            </a:pPr>
            <a:r>
              <a:rPr lang="fi-FI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sng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Jenny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locked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left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?	</a:t>
            </a:r>
          </a:p>
          <a:p>
            <a:pPr lvl="1">
              <a:lnSpc>
                <a:spcPct val="110000"/>
              </a:lnSpc>
              <a:buSzPct val="25000"/>
            </a:pP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sng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ever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tasted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kimchi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it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now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lvl="1">
              <a:lnSpc>
                <a:spcPct val="110000"/>
              </a:lnSpc>
              <a:buSzPct val="25000"/>
            </a:pP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For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how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long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sng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sore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throat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going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doctor’s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lang="fi-FI" sz="2200" b="1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endParaRPr lang="fi-FI" sz="2400" b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467543" y="980728"/>
            <a:ext cx="82296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4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253497" y="1188132"/>
            <a:ext cx="8703227" cy="47525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72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Translate</a:t>
            </a:r>
            <a:r>
              <a:rPr lang="fi-FI" sz="272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lang="fi-FI" sz="272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1. Ystäväni keskustelivat elokuvasta, jonka olivat nähneet.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My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friends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talked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film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seen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2. Ihailin sitä valokuvaa, jonka Steve oli ottanut.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admired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photo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Steve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3. Koirani oli tyhjentänyt roskiksen ja jouduin siivoamaan sotkun.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My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emptied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bin and I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clean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</a:t>
            </a:r>
            <a:r>
              <a:rPr lang="fi-FI" sz="2800" dirty="0">
                <a:solidFill>
                  <a:schemeClr val="dk1"/>
                </a:solidFill>
              </a:rPr>
              <a:t> 	</a:t>
            </a:r>
            <a:r>
              <a:rPr lang="fi-FI" sz="2800" dirty="0" err="1">
                <a:solidFill>
                  <a:schemeClr val="dk1"/>
                </a:solidFill>
              </a:rPr>
              <a:t>the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mess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4. Phil ei ollut syönyt omenaa, hän oli syönyt appelsiinin.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Phil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eaten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apple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he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eaten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orange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251519" y="620687"/>
            <a:ext cx="8651304" cy="540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80000"/>
              </a:lnSpc>
              <a:spcBef>
                <a:spcPts val="544"/>
              </a:spcBef>
              <a:buClr>
                <a:srgbClr val="2DA2BF"/>
              </a:buClr>
              <a:buSzPct val="25000"/>
              <a:buNone/>
            </a:pPr>
            <a:endParaRPr lang="fi-FI" sz="2800" dirty="0">
              <a:solidFill>
                <a:srgbClr val="2DA2BF"/>
              </a:solidFill>
            </a:endParaRPr>
          </a:p>
          <a:p>
            <a:pPr marL="0" lvl="0" indent="0">
              <a:lnSpc>
                <a:spcPct val="80000"/>
              </a:lnSpc>
              <a:spcBef>
                <a:spcPts val="544"/>
              </a:spcBef>
              <a:buClr>
                <a:srgbClr val="2DA2BF"/>
              </a:buClr>
              <a:buSzPct val="25000"/>
              <a:buNone/>
            </a:pPr>
            <a:r>
              <a:rPr lang="fi-FI" sz="2800" dirty="0">
                <a:solidFill>
                  <a:srgbClr val="2DA2BF"/>
                </a:solidFill>
              </a:rPr>
              <a:t>5. Jason ja Helen eivät olleet koskaan ajaneet Jeepillä.</a:t>
            </a:r>
          </a:p>
          <a:p>
            <a:pPr marL="0" lvl="0" indent="0">
              <a:lnSpc>
                <a:spcPct val="80000"/>
              </a:lnSpc>
              <a:spcBef>
                <a:spcPts val="544"/>
              </a:spcBef>
              <a:buClr>
                <a:schemeClr val="dk1"/>
              </a:buClr>
              <a:buSzPct val="25000"/>
              <a:buNone/>
            </a:pPr>
            <a:r>
              <a:rPr lang="fi-FI" sz="2800" dirty="0">
                <a:solidFill>
                  <a:schemeClr val="dk1"/>
                </a:solidFill>
              </a:rPr>
              <a:t>	Jason and Helen </a:t>
            </a:r>
            <a:r>
              <a:rPr lang="fi-FI" sz="2800" dirty="0" err="1">
                <a:solidFill>
                  <a:schemeClr val="dk1"/>
                </a:solidFill>
              </a:rPr>
              <a:t>had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never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driven</a:t>
            </a:r>
            <a:r>
              <a:rPr lang="fi-FI" sz="2800" dirty="0">
                <a:solidFill>
                  <a:schemeClr val="dk1"/>
                </a:solidFill>
              </a:rPr>
              <a:t> a </a:t>
            </a:r>
            <a:r>
              <a:rPr lang="fi-FI" sz="2800" dirty="0" err="1">
                <a:solidFill>
                  <a:schemeClr val="dk1"/>
                </a:solidFill>
              </a:rPr>
              <a:t>Jeep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6. Kukaan ei ollut nähnyt roiston tulevan pankkiin.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Nobody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seen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robber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come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/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coming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into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	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bank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7. Oliko Laura kopioinut kotitehtävät, joita hän ei ollut itse tehnyt?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Laura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copied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homework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(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which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/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that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)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she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	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not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done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herself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8. Etkö ollut syönyt mitään ennen kuin menit ulos?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Hadn’t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eaten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anything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before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went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out?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251519" y="620687"/>
            <a:ext cx="8651304" cy="540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90000"/>
              </a:lnSpc>
              <a:spcBef>
                <a:spcPts val="520"/>
              </a:spcBef>
              <a:buClr>
                <a:srgbClr val="2DA2BF"/>
              </a:buClr>
              <a:buSzPct val="25000"/>
              <a:buNone/>
            </a:pPr>
            <a:endParaRPr lang="fi-FI" sz="2800" dirty="0">
              <a:solidFill>
                <a:srgbClr val="2DA2BF"/>
              </a:solidFill>
            </a:endParaRPr>
          </a:p>
          <a:p>
            <a:pPr marL="0" lvl="0" indent="0">
              <a:lnSpc>
                <a:spcPct val="90000"/>
              </a:lnSpc>
              <a:spcBef>
                <a:spcPts val="520"/>
              </a:spcBef>
              <a:buClr>
                <a:srgbClr val="2DA2BF"/>
              </a:buClr>
              <a:buSzPct val="25000"/>
              <a:buNone/>
            </a:pPr>
            <a:r>
              <a:rPr lang="fi-FI" sz="2800" dirty="0">
                <a:solidFill>
                  <a:srgbClr val="2DA2BF"/>
                </a:solidFill>
              </a:rPr>
              <a:t>9. Kuka oli asunut asunnossa ennen kuin me muutimme sinne?</a:t>
            </a:r>
          </a:p>
          <a:p>
            <a:pPr marL="0" lvl="0" indent="0">
              <a:lnSpc>
                <a:spcPct val="90000"/>
              </a:lnSpc>
              <a:spcBef>
                <a:spcPts val="520"/>
              </a:spcBef>
              <a:buClr>
                <a:schemeClr val="dk1"/>
              </a:buClr>
              <a:buSzPct val="25000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 err="1">
                <a:solidFill>
                  <a:schemeClr val="dk1"/>
                </a:solidFill>
              </a:rPr>
              <a:t>Who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had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lived</a:t>
            </a:r>
            <a:r>
              <a:rPr lang="fi-FI" sz="2800" dirty="0">
                <a:solidFill>
                  <a:schemeClr val="dk1"/>
                </a:solidFill>
              </a:rPr>
              <a:t> in </a:t>
            </a:r>
            <a:r>
              <a:rPr lang="fi-FI" sz="2800" dirty="0" err="1">
                <a:solidFill>
                  <a:schemeClr val="dk1"/>
                </a:solidFill>
              </a:rPr>
              <a:t>the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flat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before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we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moved</a:t>
            </a:r>
            <a:r>
              <a:rPr lang="fi-FI" sz="2800" dirty="0">
                <a:solidFill>
                  <a:schemeClr val="dk1"/>
                </a:solidFill>
              </a:rPr>
              <a:t> in 	(</a:t>
            </a:r>
            <a:r>
              <a:rPr lang="fi-FI" sz="2800" dirty="0" err="1">
                <a:solidFill>
                  <a:schemeClr val="dk1"/>
                </a:solidFill>
              </a:rPr>
              <a:t>there</a:t>
            </a:r>
            <a:r>
              <a:rPr lang="fi-FI" sz="2800" dirty="0">
                <a:solidFill>
                  <a:schemeClr val="dk1"/>
                </a:solidFill>
              </a:rPr>
              <a:t>)?</a:t>
            </a:r>
          </a:p>
          <a:p>
            <a:pPr marL="0" lvl="0" indent="0">
              <a:lnSpc>
                <a:spcPct val="90000"/>
              </a:lnSpc>
              <a:spcBef>
                <a:spcPts val="520"/>
              </a:spcBef>
              <a:buClr>
                <a:srgbClr val="2DA2BF"/>
              </a:buClr>
              <a:buSzPct val="25000"/>
              <a:buNone/>
            </a:pPr>
            <a:r>
              <a:rPr lang="fi-FI" sz="2800" dirty="0">
                <a:solidFill>
                  <a:srgbClr val="2DA2BF"/>
                </a:solidFill>
              </a:rPr>
              <a:t>10. Kun palasin kotiin, huomasin, ettei mikään ollut muuttunut.</a:t>
            </a:r>
          </a:p>
          <a:p>
            <a:pPr marL="0" lvl="0" indent="0">
              <a:lnSpc>
                <a:spcPct val="90000"/>
              </a:lnSpc>
              <a:spcBef>
                <a:spcPts val="520"/>
              </a:spcBef>
              <a:buClr>
                <a:schemeClr val="dk1"/>
              </a:buClr>
              <a:buSzPct val="25000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 err="1">
                <a:solidFill>
                  <a:schemeClr val="dk1"/>
                </a:solidFill>
              </a:rPr>
              <a:t>When</a:t>
            </a:r>
            <a:r>
              <a:rPr lang="fi-FI" sz="2800" dirty="0">
                <a:solidFill>
                  <a:schemeClr val="dk1"/>
                </a:solidFill>
              </a:rPr>
              <a:t> I </a:t>
            </a:r>
            <a:r>
              <a:rPr lang="fi-FI" sz="2800" dirty="0" err="1">
                <a:solidFill>
                  <a:schemeClr val="dk1"/>
                </a:solidFill>
              </a:rPr>
              <a:t>came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back</a:t>
            </a:r>
            <a:r>
              <a:rPr lang="fi-FI" sz="2800" dirty="0">
                <a:solidFill>
                  <a:schemeClr val="dk1"/>
                </a:solidFill>
              </a:rPr>
              <a:t> home I </a:t>
            </a:r>
            <a:r>
              <a:rPr lang="fi-FI" sz="2800" dirty="0" err="1">
                <a:solidFill>
                  <a:schemeClr val="dk1"/>
                </a:solidFill>
              </a:rPr>
              <a:t>noticed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that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nothing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had</a:t>
            </a:r>
            <a:r>
              <a:rPr lang="fi-FI" sz="2800" dirty="0">
                <a:solidFill>
                  <a:schemeClr val="dk1"/>
                </a:solidFill>
              </a:rPr>
              <a:t> 	</a:t>
            </a:r>
            <a:r>
              <a:rPr lang="fi-FI" sz="2800" dirty="0" err="1">
                <a:solidFill>
                  <a:schemeClr val="dk1"/>
                </a:solidFill>
              </a:rPr>
              <a:t>changed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160"/>
              </a:spcBef>
              <a:buSzPct val="25000"/>
              <a:buNone/>
            </a:pPr>
            <a:endParaRPr lang="fi-FI" sz="800" i="1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816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295</Words>
  <Application>Microsoft Office PowerPoint</Application>
  <PresentationFormat>Näytössä katseltava diaesitys (4:3)</PresentationFormat>
  <Paragraphs>147</Paragraphs>
  <Slides>19</Slides>
  <Notes>19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3" baseType="lpstr">
      <vt:lpstr>Arial</vt:lpstr>
      <vt:lpstr>Calibri</vt:lpstr>
      <vt:lpstr>Noto Sans Symbols</vt:lpstr>
      <vt:lpstr>Office-teema</vt:lpstr>
      <vt:lpstr>PowerPoint-esitys</vt:lpstr>
      <vt:lpstr>Pluskvamperfekti</vt:lpstr>
      <vt:lpstr>Pluskvamperfekti</vt:lpstr>
      <vt:lpstr>Yleispluskvamperfekti Muodostus</vt:lpstr>
      <vt:lpstr>Yleispluskvamperfekti Muodostus</vt:lpstr>
      <vt:lpstr>Yleispluskvamperfekti Muodostus</vt:lpstr>
      <vt:lpstr>Activate  </vt:lpstr>
      <vt:lpstr>PowerPoint-esitys</vt:lpstr>
      <vt:lpstr>PowerPoint-esitys</vt:lpstr>
      <vt:lpstr>Pluskvamperfektin kestomuoto</vt:lpstr>
      <vt:lpstr>Kestopluskvamperfekti  Muodostus</vt:lpstr>
      <vt:lpstr>Kestopluskvamperfekti Muodostus</vt:lpstr>
      <vt:lpstr>Kestopluskvamperfekti Muodostus</vt:lpstr>
      <vt:lpstr> Activate 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Pimiä Pentti</cp:lastModifiedBy>
  <cp:revision>13</cp:revision>
  <dcterms:modified xsi:type="dcterms:W3CDTF">2018-10-03T10:10:16Z</dcterms:modified>
</cp:coreProperties>
</file>