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6" r:id="rId28"/>
    <p:sldId id="287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7" r:id="rId47"/>
    <p:sldId id="308" r:id="rId48"/>
    <p:sldId id="309" r:id="rId49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1.wmf"/><Relationship Id="rId7" Type="http://schemas.openxmlformats.org/officeDocument/2006/relationships/image" Target="../media/image34.wmf"/><Relationship Id="rId2" Type="http://schemas.openxmlformats.org/officeDocument/2006/relationships/image" Target="../media/image30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image" Target="../media/image3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31.wmf"/><Relationship Id="rId7" Type="http://schemas.openxmlformats.org/officeDocument/2006/relationships/image" Target="../media/image37.wmf"/><Relationship Id="rId2" Type="http://schemas.openxmlformats.org/officeDocument/2006/relationships/image" Target="../media/image30.wmf"/><Relationship Id="rId1" Type="http://schemas.openxmlformats.org/officeDocument/2006/relationships/image" Target="../media/image33.wmf"/><Relationship Id="rId6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image" Target="../media/image36.wmf"/><Relationship Id="rId4" Type="http://schemas.openxmlformats.org/officeDocument/2006/relationships/image" Target="../media/image28.wmf"/><Relationship Id="rId9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30.wmf"/><Relationship Id="rId1" Type="http://schemas.openxmlformats.org/officeDocument/2006/relationships/image" Target="../media/image40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1.wmf"/><Relationship Id="rId7" Type="http://schemas.openxmlformats.org/officeDocument/2006/relationships/image" Target="../media/image43.wmf"/><Relationship Id="rId2" Type="http://schemas.openxmlformats.org/officeDocument/2006/relationships/image" Target="../media/image30.wmf"/><Relationship Id="rId1" Type="http://schemas.openxmlformats.org/officeDocument/2006/relationships/image" Target="../media/image42.wmf"/><Relationship Id="rId6" Type="http://schemas.openxmlformats.org/officeDocument/2006/relationships/image" Target="../media/image36.wmf"/><Relationship Id="rId11" Type="http://schemas.openxmlformats.org/officeDocument/2006/relationships/image" Target="../media/image46.wmf"/><Relationship Id="rId5" Type="http://schemas.openxmlformats.org/officeDocument/2006/relationships/image" Target="../media/image35.wmf"/><Relationship Id="rId10" Type="http://schemas.openxmlformats.org/officeDocument/2006/relationships/image" Target="../media/image29.wmf"/><Relationship Id="rId4" Type="http://schemas.openxmlformats.org/officeDocument/2006/relationships/image" Target="../media/image33.wmf"/><Relationship Id="rId9" Type="http://schemas.openxmlformats.org/officeDocument/2006/relationships/image" Target="../media/image4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29.wmf"/><Relationship Id="rId7" Type="http://schemas.openxmlformats.org/officeDocument/2006/relationships/image" Target="../media/image51.wmf"/><Relationship Id="rId2" Type="http://schemas.openxmlformats.org/officeDocument/2006/relationships/image" Target="../media/image28.wmf"/><Relationship Id="rId1" Type="http://schemas.openxmlformats.org/officeDocument/2006/relationships/image" Target="../media/image47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36.wmf"/><Relationship Id="rId7" Type="http://schemas.openxmlformats.org/officeDocument/2006/relationships/image" Target="../media/image31.wmf"/><Relationship Id="rId2" Type="http://schemas.openxmlformats.org/officeDocument/2006/relationships/image" Target="../media/image35.wmf"/><Relationship Id="rId1" Type="http://schemas.openxmlformats.org/officeDocument/2006/relationships/image" Target="../media/image30.wmf"/><Relationship Id="rId6" Type="http://schemas.openxmlformats.org/officeDocument/2006/relationships/image" Target="../media/image54.wmf"/><Relationship Id="rId11" Type="http://schemas.openxmlformats.org/officeDocument/2006/relationships/image" Target="../media/image34.wmf"/><Relationship Id="rId5" Type="http://schemas.openxmlformats.org/officeDocument/2006/relationships/image" Target="../media/image53.wmf"/><Relationship Id="rId10" Type="http://schemas.openxmlformats.org/officeDocument/2006/relationships/image" Target="../media/image56.wmf"/><Relationship Id="rId4" Type="http://schemas.openxmlformats.org/officeDocument/2006/relationships/image" Target="../media/image43.wmf"/><Relationship Id="rId9" Type="http://schemas.openxmlformats.org/officeDocument/2006/relationships/image" Target="../media/image33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54.wmf"/><Relationship Id="rId7" Type="http://schemas.openxmlformats.org/officeDocument/2006/relationships/image" Target="../media/image60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10" Type="http://schemas.openxmlformats.org/officeDocument/2006/relationships/image" Target="../media/image36.wmf"/><Relationship Id="rId4" Type="http://schemas.openxmlformats.org/officeDocument/2006/relationships/image" Target="../media/image57.wmf"/><Relationship Id="rId9" Type="http://schemas.openxmlformats.org/officeDocument/2006/relationships/image" Target="../media/image3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66.wmf"/><Relationship Id="rId6" Type="http://schemas.openxmlformats.org/officeDocument/2006/relationships/image" Target="../media/image68.wmf"/><Relationship Id="rId5" Type="http://schemas.openxmlformats.org/officeDocument/2006/relationships/image" Target="../media/image33.wmf"/><Relationship Id="rId4" Type="http://schemas.openxmlformats.org/officeDocument/2006/relationships/image" Target="../media/image67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70.wmf"/><Relationship Id="rId7" Type="http://schemas.openxmlformats.org/officeDocument/2006/relationships/image" Target="../media/image54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69.wmf"/><Relationship Id="rId16" Type="http://schemas.openxmlformats.org/officeDocument/2006/relationships/image" Target="../media/image80.wmf"/><Relationship Id="rId1" Type="http://schemas.openxmlformats.org/officeDocument/2006/relationships/image" Target="../media/image28.wmf"/><Relationship Id="rId6" Type="http://schemas.openxmlformats.org/officeDocument/2006/relationships/image" Target="../media/image31.wmf"/><Relationship Id="rId11" Type="http://schemas.openxmlformats.org/officeDocument/2006/relationships/image" Target="../media/image75.wmf"/><Relationship Id="rId5" Type="http://schemas.openxmlformats.org/officeDocument/2006/relationships/image" Target="../media/image30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30.wmf"/><Relationship Id="rId1" Type="http://schemas.openxmlformats.org/officeDocument/2006/relationships/image" Target="../media/image83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89.wmf"/><Relationship Id="rId1" Type="http://schemas.openxmlformats.org/officeDocument/2006/relationships/image" Target="../media/image30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30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image" Target="../media/image30.wmf"/><Relationship Id="rId7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92.wmf"/><Relationship Id="rId5" Type="http://schemas.openxmlformats.org/officeDocument/2006/relationships/image" Target="../media/image33.wmf"/><Relationship Id="rId4" Type="http://schemas.openxmlformats.org/officeDocument/2006/relationships/image" Target="../media/image31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4.wmf"/><Relationship Id="rId7" Type="http://schemas.openxmlformats.org/officeDocument/2006/relationships/image" Target="../media/image107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6.wmf"/><Relationship Id="rId5" Type="http://schemas.openxmlformats.org/officeDocument/2006/relationships/image" Target="../media/image30.wmf"/><Relationship Id="rId4" Type="http://schemas.openxmlformats.org/officeDocument/2006/relationships/image" Target="../media/image105.wmf"/><Relationship Id="rId9" Type="http://schemas.openxmlformats.org/officeDocument/2006/relationships/image" Target="../media/image109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110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9.wmf"/><Relationship Id="rId1" Type="http://schemas.openxmlformats.org/officeDocument/2006/relationships/image" Target="../media/image117.wmf"/><Relationship Id="rId4" Type="http://schemas.openxmlformats.org/officeDocument/2006/relationships/image" Target="../media/image120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5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4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63.wmf"/><Relationship Id="rId7" Type="http://schemas.openxmlformats.org/officeDocument/2006/relationships/image" Target="../media/image134.wmf"/><Relationship Id="rId2" Type="http://schemas.openxmlformats.org/officeDocument/2006/relationships/image" Target="../media/image130.wmf"/><Relationship Id="rId1" Type="http://schemas.openxmlformats.org/officeDocument/2006/relationships/image" Target="../media/image129.wmf"/><Relationship Id="rId6" Type="http://schemas.openxmlformats.org/officeDocument/2006/relationships/image" Target="../media/image133.wmf"/><Relationship Id="rId11" Type="http://schemas.openxmlformats.org/officeDocument/2006/relationships/image" Target="../media/image31.wmf"/><Relationship Id="rId5" Type="http://schemas.openxmlformats.org/officeDocument/2006/relationships/image" Target="../media/image132.wmf"/><Relationship Id="rId10" Type="http://schemas.openxmlformats.org/officeDocument/2006/relationships/image" Target="../media/image136.wmf"/><Relationship Id="rId4" Type="http://schemas.openxmlformats.org/officeDocument/2006/relationships/image" Target="../media/image131.wmf"/><Relationship Id="rId9" Type="http://schemas.openxmlformats.org/officeDocument/2006/relationships/image" Target="../media/image13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05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7D9FBAD-7359-47B8-A193-7984EAF2E61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20094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BCFC26F2-C36B-46F7-A94C-10183D45D3C4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0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895307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E426B9A7-04B5-445C-9E48-E653B57261FA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10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549137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8473B4CE-F761-4A4B-A534-3DF7B851864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11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45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740342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167F27FF-AB7F-469A-B241-E20067156E9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66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216382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5996B8E5-EB83-40A1-88FD-829F7B97138D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13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938695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7E0F839-4C07-42B1-8D17-60C0D07BEE6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14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298696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FD8B5927-0849-4E6C-A6E4-937AFD80BB1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15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596277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C133D0F3-3BF9-42F1-BDBD-A2778A3AC9B4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16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48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739451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55133051-075E-47AA-B688-4E24CFD44E69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17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68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>
                <a:latin typeface="Arial" panose="020B0604020202020204" pitchFamily="34" charset="0"/>
                <a:cs typeface="Arial" panose="020B0604020202020204" pitchFamily="34" charset="0"/>
              </a:rPr>
              <a:t>Samat = saman suuntaiset ja yhtä pitkät. C = (7,4)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>
                <a:latin typeface="Arial" panose="020B0604020202020204" pitchFamily="34" charset="0"/>
                <a:cs typeface="Arial" panose="020B0604020202020204" pitchFamily="34" charset="0"/>
              </a:rPr>
              <a:t>Vastavektorissa erisuuntaiset C = (-1,-2)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i-FI" altLang="fi-FI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656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DB0E77BF-5020-476C-B64D-ED45126CAFC5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18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89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654635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A015C61-6E1D-4F3C-AFA5-1D64A7DDB9C6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19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09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317300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AB9DF2A9-AC25-42ED-8CBB-8011DCE127D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1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6671576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70D6990F-93D2-4DE3-88BF-12D703095DF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20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30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0175690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F041E791-0B4A-4E16-B93D-F4B23F858423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21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50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0169348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BED11889-D7C1-421F-B6BC-DF395298DFD5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71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1986497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9198E3D9-72B7-4706-9458-C889DB040B94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23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491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69828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76B501F-98B1-4299-99BB-F8998392EB3F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24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8980871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F0768F8A-2304-4900-9EA1-B4BAB058EB40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25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32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7734951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98EEB6D5-29CB-4C76-9AE6-CC659D026FD6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26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52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3775581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C849E1F0-8EB1-4793-ACE0-E335171477F0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27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73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6366043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AB9B1F20-D4FF-4E9D-9469-58891AD684A9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28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593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726931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720A494-47E6-4CD7-BE64-2A1610C73196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29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14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802631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64280A58-93AA-46C9-9121-0F4D33D7228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81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996304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D1534B50-4C2B-4400-86F5-B487B38D3AE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30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34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116373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2F82B050-1D2C-4B74-9814-30B5A73CB7F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31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55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0594868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10F49B5-F52F-4031-ACA0-E14E8052A678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75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238697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B8F7422E-4511-49D7-A83E-5680F215BD2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33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696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7188480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EEEDA4F8-DE94-4CC9-958E-C26088B86A25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34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716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3778850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21CC6CA9-A52F-4B93-AD8C-6B6925FCDDC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35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737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1577374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8E8B70A4-2AAD-4B52-B17A-C7E38DC1AB5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36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757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0569577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A61651F5-B49F-4CC5-AB15-3EE3E9E30AC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37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778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0439580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C21B65FD-46E6-4EF2-8916-9A3051E63F7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38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798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2281715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135EF228-5DE8-42D1-960E-D68D89F8CE18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39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819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385281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DF4DDE12-7FC7-44CD-99A1-D5F8D67F1214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3016250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860B28AC-05A8-4DFE-9FBB-C958360A0A1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40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839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6879187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54CDFE04-20E6-4992-A160-9D8AE977A70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41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860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6906603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620B00C7-A4DB-4796-9719-600A4450648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880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3883868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0E650D8-0237-4917-84FC-AA096C4132C7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43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901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373917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C21BA05F-0A49-4A9B-B9EF-E73B05BC0CC3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44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921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5413605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041626B0-C8B2-4CB5-9F12-4A2A61B4C1FE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45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942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91876266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1B7847CE-EE78-40BB-93B9-22AB3BA1768F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46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962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6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mtClean="0"/>
              <a:t>Se häviää, joka siirtää b suuntaisesti TAI aloittaa, mutta jos vastustaja siirtää b-suuntaisen, niin silloin aloittaja voittaa.</a:t>
            </a:r>
          </a:p>
        </p:txBody>
      </p:sp>
    </p:spTree>
    <p:extLst>
      <p:ext uri="{BB962C8B-B14F-4D97-AF65-F5344CB8AC3E}">
        <p14:creationId xmlns:p14="http://schemas.microsoft.com/office/powerpoint/2010/main" val="10180576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527C650A-7B11-48DD-9350-B8A5D3030BBA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47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983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2373439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82ABA4E5-3C68-49B4-83DC-CFAD2AAF81E4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48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003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150180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3B5BB747-6B0C-4EED-9B7E-DFD99C54E381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5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22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960952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57DA52E1-0EE9-433B-80D5-AB4E3F7D742F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6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43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334362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36029F97-5E2A-4CB7-8E0F-38CD5C4F595F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7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63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822678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8E6F4F2F-E842-4967-A917-E6FB7570A2BF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8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071485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fld id="{A2EFA213-9351-442F-9DA0-D5086228D5DB}" type="slidenum">
              <a:rPr lang="fi-FI" altLang="fi-FI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9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136805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E3B1F-87B0-4B7C-9CB8-FDFD0FB7839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04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7668-C508-4690-A003-96E5EE0C3E9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7370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39A1E-CF10-4B93-B95E-5EF52E4F170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74723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9AE1F-DB87-4010-8D34-AB40E514717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5422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5315E-9A76-4026-8D75-5F9B888E252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8911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A8741-F4AF-4B7B-9C00-1AAA8A6F261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663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AEA16-DE24-422D-986B-1785B83CCEA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0932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4A9FA-7894-43EE-95C5-AD6245947A6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0818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EDDAD-21B8-4BEF-8079-087B5301287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8855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D8F5B-1268-4040-99CE-A9646217418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5551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8CE3B-7CDE-461A-9F7C-F1E0732E59D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0265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A4A0-E8EC-49A6-B2E9-7E7655A2B7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085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otsikon tekstimuotoa napsauttamalla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smtClean="0"/>
              <a:t>Muokkaa jäsennyksen tekstimuotoa napsauttamalla</a:t>
            </a:r>
          </a:p>
          <a:p>
            <a:pPr lvl="1"/>
            <a:r>
              <a:rPr lang="en-GB" altLang="fi-FI" smtClean="0"/>
              <a:t>Toinen jäsennystaso</a:t>
            </a:r>
          </a:p>
          <a:p>
            <a:pPr lvl="2"/>
            <a:r>
              <a:rPr lang="en-GB" altLang="fi-FI" smtClean="0"/>
              <a:t>Kolmas jäsennystaso</a:t>
            </a:r>
          </a:p>
          <a:p>
            <a:pPr lvl="3"/>
            <a:r>
              <a:rPr lang="en-GB" altLang="fi-FI" smtClean="0"/>
              <a:t>Neljäs jäsennystaso</a:t>
            </a:r>
          </a:p>
          <a:p>
            <a:pPr lvl="4"/>
            <a:r>
              <a:rPr lang="en-GB" altLang="fi-FI" smtClean="0"/>
              <a:t>Viides jäsennystaso</a:t>
            </a:r>
          </a:p>
          <a:p>
            <a:pPr lvl="4"/>
            <a:r>
              <a:rPr lang="en-GB" altLang="fi-FI" smtClean="0"/>
              <a:t>Kuudes jäsennystaso</a:t>
            </a:r>
          </a:p>
          <a:p>
            <a:pPr lvl="4"/>
            <a:r>
              <a:rPr lang="en-GB" altLang="fi-FI" smtClean="0"/>
              <a:t>Seitsemäs jäsennystaso</a:t>
            </a:r>
          </a:p>
          <a:p>
            <a:pPr lvl="4"/>
            <a:r>
              <a:rPr lang="en-GB" altLang="fi-FI" smtClean="0"/>
              <a:t>Kahdeksas jäsennystaso</a:t>
            </a:r>
          </a:p>
          <a:p>
            <a:pPr lvl="4"/>
            <a:r>
              <a:rPr lang="en-GB" altLang="fi-FI" smtClean="0"/>
              <a:t>Yhdeksäs jäsennystaso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5729BB5-182E-4E20-8F51-BCC54873D66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23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49.bin"/><Relationship Id="rId26" Type="http://schemas.openxmlformats.org/officeDocument/2006/relationships/image" Target="../media/image36.wmf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52.bin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33.wmf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29.wmf"/><Relationship Id="rId24" Type="http://schemas.openxmlformats.org/officeDocument/2006/relationships/image" Target="../media/image35.wmf"/><Relationship Id="rId5" Type="http://schemas.openxmlformats.org/officeDocument/2006/relationships/image" Target="../media/image28.wmf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3.bin"/><Relationship Id="rId10" Type="http://schemas.openxmlformats.org/officeDocument/2006/relationships/oleObject" Target="../embeddings/oleObject44.bin"/><Relationship Id="rId19" Type="http://schemas.openxmlformats.org/officeDocument/2006/relationships/oleObject" Target="../embeddings/oleObject50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46.bin"/><Relationship Id="rId22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32.wmf"/><Relationship Id="rId26" Type="http://schemas.openxmlformats.org/officeDocument/2006/relationships/image" Target="../media/image35.wmf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66.bin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oleObject" Target="../embeddings/oleObject65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34.wmf"/><Relationship Id="rId5" Type="http://schemas.openxmlformats.org/officeDocument/2006/relationships/image" Target="../media/image33.wmf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36.wmf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4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31.wmf"/><Relationship Id="rId14" Type="http://schemas.openxmlformats.org/officeDocument/2006/relationships/image" Target="../media/image28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1.bin"/><Relationship Id="rId11" Type="http://schemas.openxmlformats.org/officeDocument/2006/relationships/oleObject" Target="../embeddings/oleObject74.bin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3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4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86.bin"/><Relationship Id="rId26" Type="http://schemas.openxmlformats.org/officeDocument/2006/relationships/image" Target="../media/image29.wmf"/><Relationship Id="rId3" Type="http://schemas.openxmlformats.org/officeDocument/2006/relationships/notesSlide" Target="../notesSlides/notesSlide22.xml"/><Relationship Id="rId21" Type="http://schemas.openxmlformats.org/officeDocument/2006/relationships/image" Target="../media/image44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82.bin"/><Relationship Id="rId17" Type="http://schemas.openxmlformats.org/officeDocument/2006/relationships/oleObject" Target="../embeddings/oleObject85.bin"/><Relationship Id="rId25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7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33.wmf"/><Relationship Id="rId24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36.wmf"/><Relationship Id="rId23" Type="http://schemas.openxmlformats.org/officeDocument/2006/relationships/oleObject" Target="../embeddings/oleObject89.bin"/><Relationship Id="rId28" Type="http://schemas.openxmlformats.org/officeDocument/2006/relationships/image" Target="../media/image46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8.bin"/><Relationship Id="rId27" Type="http://schemas.openxmlformats.org/officeDocument/2006/relationships/oleObject" Target="../embeddings/oleObject9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99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48.wmf"/><Relationship Id="rId5" Type="http://schemas.openxmlformats.org/officeDocument/2006/relationships/image" Target="../media/image47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95.bin"/><Relationship Id="rId19" Type="http://schemas.openxmlformats.org/officeDocument/2006/relationships/oleObject" Target="../embeddings/oleObject100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9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108.bin"/><Relationship Id="rId3" Type="http://schemas.openxmlformats.org/officeDocument/2006/relationships/notesSlide" Target="../notesSlides/notesSlide24.xml"/><Relationship Id="rId21" Type="http://schemas.openxmlformats.org/officeDocument/2006/relationships/image" Target="../media/image33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105.bin"/><Relationship Id="rId17" Type="http://schemas.openxmlformats.org/officeDocument/2006/relationships/image" Target="../media/image31.wmf"/><Relationship Id="rId25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7.bin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111.bin"/><Relationship Id="rId5" Type="http://schemas.openxmlformats.org/officeDocument/2006/relationships/image" Target="../media/image30.wmf"/><Relationship Id="rId15" Type="http://schemas.openxmlformats.org/officeDocument/2006/relationships/image" Target="../media/image54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104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106.bin"/><Relationship Id="rId22" Type="http://schemas.openxmlformats.org/officeDocument/2006/relationships/oleObject" Target="../embeddings/oleObject110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119.bin"/><Relationship Id="rId26" Type="http://schemas.openxmlformats.org/officeDocument/2006/relationships/image" Target="../media/image36.wmf"/><Relationship Id="rId3" Type="http://schemas.openxmlformats.org/officeDocument/2006/relationships/notesSlide" Target="../notesSlides/notesSlide25.xml"/><Relationship Id="rId21" Type="http://schemas.openxmlformats.org/officeDocument/2006/relationships/oleObject" Target="../embeddings/oleObject122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116.bin"/><Relationship Id="rId17" Type="http://schemas.openxmlformats.org/officeDocument/2006/relationships/image" Target="../media/image60.wmf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8.bin"/><Relationship Id="rId20" Type="http://schemas.openxmlformats.org/officeDocument/2006/relationships/oleObject" Target="../embeddings/oleObject121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57.wmf"/><Relationship Id="rId24" Type="http://schemas.openxmlformats.org/officeDocument/2006/relationships/image" Target="../media/image35.wmf"/><Relationship Id="rId5" Type="http://schemas.openxmlformats.org/officeDocument/2006/relationships/image" Target="../media/image30.wmf"/><Relationship Id="rId15" Type="http://schemas.openxmlformats.org/officeDocument/2006/relationships/image" Target="../media/image59.wmf"/><Relationship Id="rId23" Type="http://schemas.openxmlformats.org/officeDocument/2006/relationships/oleObject" Target="../embeddings/oleObject123.bin"/><Relationship Id="rId10" Type="http://schemas.openxmlformats.org/officeDocument/2006/relationships/oleObject" Target="../embeddings/oleObject115.bin"/><Relationship Id="rId19" Type="http://schemas.openxmlformats.org/officeDocument/2006/relationships/oleObject" Target="../embeddings/oleObject120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117.bin"/><Relationship Id="rId22" Type="http://schemas.openxmlformats.org/officeDocument/2006/relationships/image" Target="../media/image3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64.wmf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63.wmf"/><Relationship Id="rId5" Type="http://schemas.openxmlformats.org/officeDocument/2006/relationships/image" Target="../media/image61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13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oleObject" Target="../embeddings/oleObject136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30.wmf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32.bin"/><Relationship Id="rId11" Type="http://schemas.openxmlformats.org/officeDocument/2006/relationships/oleObject" Target="../embeddings/oleObject135.bin"/><Relationship Id="rId5" Type="http://schemas.openxmlformats.org/officeDocument/2006/relationships/image" Target="../media/image66.wmf"/><Relationship Id="rId15" Type="http://schemas.openxmlformats.org/officeDocument/2006/relationships/oleObject" Target="../embeddings/oleObject137.bin"/><Relationship Id="rId10" Type="http://schemas.openxmlformats.org/officeDocument/2006/relationships/oleObject" Target="../embeddings/oleObject134.bin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31.wmf"/><Relationship Id="rId14" Type="http://schemas.openxmlformats.org/officeDocument/2006/relationships/image" Target="../media/image33.wmf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wmf"/><Relationship Id="rId18" Type="http://schemas.openxmlformats.org/officeDocument/2006/relationships/oleObject" Target="../embeddings/oleObject145.bin"/><Relationship Id="rId26" Type="http://schemas.openxmlformats.org/officeDocument/2006/relationships/oleObject" Target="../embeddings/oleObject150.bin"/><Relationship Id="rId39" Type="http://schemas.openxmlformats.org/officeDocument/2006/relationships/oleObject" Target="../embeddings/oleObject157.bin"/><Relationship Id="rId21" Type="http://schemas.openxmlformats.org/officeDocument/2006/relationships/image" Target="../media/image73.wmf"/><Relationship Id="rId34" Type="http://schemas.openxmlformats.org/officeDocument/2006/relationships/image" Target="../media/image78.wmf"/><Relationship Id="rId42" Type="http://schemas.openxmlformats.org/officeDocument/2006/relationships/image" Target="../media/image82.wmf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4.bin"/><Relationship Id="rId20" Type="http://schemas.openxmlformats.org/officeDocument/2006/relationships/oleObject" Target="../embeddings/oleObject146.bin"/><Relationship Id="rId29" Type="http://schemas.openxmlformats.org/officeDocument/2006/relationships/oleObject" Target="../embeddings/oleObject152.bin"/><Relationship Id="rId41" Type="http://schemas.openxmlformats.org/officeDocument/2006/relationships/oleObject" Target="../embeddings/oleObject158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39.bin"/><Relationship Id="rId11" Type="http://schemas.openxmlformats.org/officeDocument/2006/relationships/image" Target="../media/image71.wmf"/><Relationship Id="rId24" Type="http://schemas.openxmlformats.org/officeDocument/2006/relationships/oleObject" Target="../embeddings/oleObject148.bin"/><Relationship Id="rId32" Type="http://schemas.openxmlformats.org/officeDocument/2006/relationships/image" Target="../media/image77.wmf"/><Relationship Id="rId37" Type="http://schemas.openxmlformats.org/officeDocument/2006/relationships/oleObject" Target="../embeddings/oleObject156.bin"/><Relationship Id="rId40" Type="http://schemas.openxmlformats.org/officeDocument/2006/relationships/image" Target="../media/image81.wmf"/><Relationship Id="rId5" Type="http://schemas.openxmlformats.org/officeDocument/2006/relationships/image" Target="../media/image28.wmf"/><Relationship Id="rId15" Type="http://schemas.openxmlformats.org/officeDocument/2006/relationships/image" Target="../media/image31.wmf"/><Relationship Id="rId23" Type="http://schemas.openxmlformats.org/officeDocument/2006/relationships/image" Target="../media/image74.wmf"/><Relationship Id="rId28" Type="http://schemas.openxmlformats.org/officeDocument/2006/relationships/image" Target="../media/image75.wmf"/><Relationship Id="rId36" Type="http://schemas.openxmlformats.org/officeDocument/2006/relationships/image" Target="../media/image79.wmf"/><Relationship Id="rId10" Type="http://schemas.openxmlformats.org/officeDocument/2006/relationships/oleObject" Target="../embeddings/oleObject141.bin"/><Relationship Id="rId19" Type="http://schemas.openxmlformats.org/officeDocument/2006/relationships/image" Target="../media/image72.wmf"/><Relationship Id="rId31" Type="http://schemas.openxmlformats.org/officeDocument/2006/relationships/oleObject" Target="../embeddings/oleObject153.bin"/><Relationship Id="rId4" Type="http://schemas.openxmlformats.org/officeDocument/2006/relationships/oleObject" Target="../embeddings/oleObject138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143.bin"/><Relationship Id="rId22" Type="http://schemas.openxmlformats.org/officeDocument/2006/relationships/oleObject" Target="../embeddings/oleObject147.bin"/><Relationship Id="rId27" Type="http://schemas.openxmlformats.org/officeDocument/2006/relationships/oleObject" Target="../embeddings/oleObject151.bin"/><Relationship Id="rId30" Type="http://schemas.openxmlformats.org/officeDocument/2006/relationships/image" Target="../media/image76.wmf"/><Relationship Id="rId35" Type="http://schemas.openxmlformats.org/officeDocument/2006/relationships/oleObject" Target="../embeddings/oleObject155.bin"/><Relationship Id="rId8" Type="http://schemas.openxmlformats.org/officeDocument/2006/relationships/oleObject" Target="../embeddings/oleObject140.bin"/><Relationship Id="rId3" Type="http://schemas.openxmlformats.org/officeDocument/2006/relationships/notesSlide" Target="../notesSlides/notesSlide28.xml"/><Relationship Id="rId12" Type="http://schemas.openxmlformats.org/officeDocument/2006/relationships/oleObject" Target="../embeddings/oleObject142.bin"/><Relationship Id="rId17" Type="http://schemas.openxmlformats.org/officeDocument/2006/relationships/image" Target="../media/image54.wmf"/><Relationship Id="rId25" Type="http://schemas.openxmlformats.org/officeDocument/2006/relationships/oleObject" Target="../embeddings/oleObject149.bin"/><Relationship Id="rId33" Type="http://schemas.openxmlformats.org/officeDocument/2006/relationships/oleObject" Target="../embeddings/oleObject154.bin"/><Relationship Id="rId38" Type="http://schemas.openxmlformats.org/officeDocument/2006/relationships/image" Target="../media/image8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1.bin"/><Relationship Id="rId13" Type="http://schemas.openxmlformats.org/officeDocument/2006/relationships/image" Target="../media/image86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163.bin"/><Relationship Id="rId17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5.bin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60.bin"/><Relationship Id="rId11" Type="http://schemas.openxmlformats.org/officeDocument/2006/relationships/image" Target="../media/image85.wmf"/><Relationship Id="rId5" Type="http://schemas.openxmlformats.org/officeDocument/2006/relationships/image" Target="../media/image83.wmf"/><Relationship Id="rId15" Type="http://schemas.openxmlformats.org/officeDocument/2006/relationships/image" Target="../media/image87.wmf"/><Relationship Id="rId10" Type="http://schemas.openxmlformats.org/officeDocument/2006/relationships/oleObject" Target="../embeddings/oleObject162.bin"/><Relationship Id="rId4" Type="http://schemas.openxmlformats.org/officeDocument/2006/relationships/oleObject" Target="../embeddings/oleObject159.bin"/><Relationship Id="rId9" Type="http://schemas.openxmlformats.org/officeDocument/2006/relationships/image" Target="../media/image84.wmf"/><Relationship Id="rId14" Type="http://schemas.openxmlformats.org/officeDocument/2006/relationships/oleObject" Target="../embeddings/oleObject16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8.bin"/><Relationship Id="rId13" Type="http://schemas.openxmlformats.org/officeDocument/2006/relationships/image" Target="../media/image90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1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67.bin"/><Relationship Id="rId11" Type="http://schemas.openxmlformats.org/officeDocument/2006/relationships/image" Target="../media/image41.wmf"/><Relationship Id="rId5" Type="http://schemas.openxmlformats.org/officeDocument/2006/relationships/image" Target="../media/image30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170.bin"/><Relationship Id="rId4" Type="http://schemas.openxmlformats.org/officeDocument/2006/relationships/oleObject" Target="../embeddings/oleObject166.bin"/><Relationship Id="rId9" Type="http://schemas.openxmlformats.org/officeDocument/2006/relationships/oleObject" Target="../embeddings/oleObject169.bin"/><Relationship Id="rId14" Type="http://schemas.openxmlformats.org/officeDocument/2006/relationships/oleObject" Target="../embeddings/oleObject17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5.bin"/><Relationship Id="rId13" Type="http://schemas.openxmlformats.org/officeDocument/2006/relationships/image" Target="../media/image95.wmf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1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74.bin"/><Relationship Id="rId11" Type="http://schemas.openxmlformats.org/officeDocument/2006/relationships/image" Target="../media/image94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176.bin"/><Relationship Id="rId4" Type="http://schemas.openxmlformats.org/officeDocument/2006/relationships/oleObject" Target="../embeddings/oleObject173.bin"/><Relationship Id="rId9" Type="http://schemas.openxmlformats.org/officeDocument/2006/relationships/image" Target="../media/image9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0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185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182.bin"/><Relationship Id="rId1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4.bin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79.bin"/><Relationship Id="rId11" Type="http://schemas.openxmlformats.org/officeDocument/2006/relationships/image" Target="../media/image31.wmf"/><Relationship Id="rId5" Type="http://schemas.openxmlformats.org/officeDocument/2006/relationships/image" Target="../media/image96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181.bin"/><Relationship Id="rId19" Type="http://schemas.openxmlformats.org/officeDocument/2006/relationships/image" Target="../media/image99.wmf"/><Relationship Id="rId4" Type="http://schemas.openxmlformats.org/officeDocument/2006/relationships/oleObject" Target="../embeddings/oleObject17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18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8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87.bin"/><Relationship Id="rId5" Type="http://schemas.openxmlformats.org/officeDocument/2006/relationships/image" Target="../media/image30.wmf"/><Relationship Id="rId10" Type="http://schemas.openxmlformats.org/officeDocument/2006/relationships/image" Target="../media/image101.wmf"/><Relationship Id="rId4" Type="http://schemas.openxmlformats.org/officeDocument/2006/relationships/oleObject" Target="../embeddings/oleObject186.bin"/><Relationship Id="rId9" Type="http://schemas.openxmlformats.org/officeDocument/2006/relationships/oleObject" Target="../embeddings/oleObject189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2.bin"/><Relationship Id="rId13" Type="http://schemas.openxmlformats.org/officeDocument/2006/relationships/image" Target="../media/image30.wmf"/><Relationship Id="rId18" Type="http://schemas.openxmlformats.org/officeDocument/2006/relationships/image" Target="../media/image107.wmf"/><Relationship Id="rId3" Type="http://schemas.openxmlformats.org/officeDocument/2006/relationships/notesSlide" Target="../notesSlides/notesSlide34.xml"/><Relationship Id="rId21" Type="http://schemas.openxmlformats.org/officeDocument/2006/relationships/oleObject" Target="../embeddings/oleObject200.bin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94.bin"/><Relationship Id="rId17" Type="http://schemas.openxmlformats.org/officeDocument/2006/relationships/oleObject" Target="../embeddings/oleObject197.bin"/><Relationship Id="rId25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6.wmf"/><Relationship Id="rId20" Type="http://schemas.openxmlformats.org/officeDocument/2006/relationships/oleObject" Target="../embeddings/oleObject199.bin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91.bin"/><Relationship Id="rId11" Type="http://schemas.openxmlformats.org/officeDocument/2006/relationships/image" Target="../media/image105.wmf"/><Relationship Id="rId24" Type="http://schemas.openxmlformats.org/officeDocument/2006/relationships/oleObject" Target="../embeddings/oleObject202.bin"/><Relationship Id="rId5" Type="http://schemas.openxmlformats.org/officeDocument/2006/relationships/image" Target="../media/image102.wmf"/><Relationship Id="rId15" Type="http://schemas.openxmlformats.org/officeDocument/2006/relationships/oleObject" Target="../embeddings/oleObject196.bin"/><Relationship Id="rId23" Type="http://schemas.openxmlformats.org/officeDocument/2006/relationships/image" Target="../media/image108.wmf"/><Relationship Id="rId10" Type="http://schemas.openxmlformats.org/officeDocument/2006/relationships/oleObject" Target="../embeddings/oleObject193.bin"/><Relationship Id="rId19" Type="http://schemas.openxmlformats.org/officeDocument/2006/relationships/oleObject" Target="../embeddings/oleObject198.bin"/><Relationship Id="rId4" Type="http://schemas.openxmlformats.org/officeDocument/2006/relationships/oleObject" Target="../embeddings/oleObject190.bin"/><Relationship Id="rId9" Type="http://schemas.openxmlformats.org/officeDocument/2006/relationships/image" Target="../media/image104.wmf"/><Relationship Id="rId14" Type="http://schemas.openxmlformats.org/officeDocument/2006/relationships/oleObject" Target="../embeddings/oleObject195.bin"/><Relationship Id="rId22" Type="http://schemas.openxmlformats.org/officeDocument/2006/relationships/oleObject" Target="../embeddings/oleObject201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2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204.bin"/><Relationship Id="rId5" Type="http://schemas.openxmlformats.org/officeDocument/2006/relationships/image" Target="../media/image110.wmf"/><Relationship Id="rId10" Type="http://schemas.openxmlformats.org/officeDocument/2006/relationships/image" Target="../media/image31.wmf"/><Relationship Id="rId4" Type="http://schemas.openxmlformats.org/officeDocument/2006/relationships/oleObject" Target="../embeddings/oleObject203.bin"/><Relationship Id="rId9" Type="http://schemas.openxmlformats.org/officeDocument/2006/relationships/oleObject" Target="../embeddings/oleObject206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9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208.bin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207.bin"/><Relationship Id="rId9" Type="http://schemas.openxmlformats.org/officeDocument/2006/relationships/image" Target="../media/image113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1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211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210.bin"/><Relationship Id="rId9" Type="http://schemas.openxmlformats.org/officeDocument/2006/relationships/image" Target="../media/image116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7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9.bin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5.bin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214.bin"/><Relationship Id="rId5" Type="http://schemas.openxmlformats.org/officeDocument/2006/relationships/image" Target="../media/image117.wmf"/><Relationship Id="rId4" Type="http://schemas.openxmlformats.org/officeDocument/2006/relationships/oleObject" Target="../embeddings/oleObject213.bin"/><Relationship Id="rId9" Type="http://schemas.openxmlformats.org/officeDocument/2006/relationships/oleObject" Target="../embeddings/oleObject216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9.bin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218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0" Type="http://schemas.openxmlformats.org/officeDocument/2006/relationships/oleObject" Target="../embeddings/oleObject220.bin"/><Relationship Id="rId4" Type="http://schemas.openxmlformats.org/officeDocument/2006/relationships/oleObject" Target="../embeddings/oleObject217.bin"/><Relationship Id="rId9" Type="http://schemas.openxmlformats.org/officeDocument/2006/relationships/image" Target="../media/image118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3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222.bin"/><Relationship Id="rId5" Type="http://schemas.openxmlformats.org/officeDocument/2006/relationships/image" Target="../media/image121.wmf"/><Relationship Id="rId4" Type="http://schemas.openxmlformats.org/officeDocument/2006/relationships/oleObject" Target="../embeddings/oleObject221.bin"/><Relationship Id="rId9" Type="http://schemas.openxmlformats.org/officeDocument/2006/relationships/image" Target="../media/image30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225.bin"/><Relationship Id="rId5" Type="http://schemas.openxmlformats.org/officeDocument/2006/relationships/image" Target="../media/image123.wmf"/><Relationship Id="rId4" Type="http://schemas.openxmlformats.org/officeDocument/2006/relationships/oleObject" Target="../embeddings/oleObject224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125.wmf"/><Relationship Id="rId4" Type="http://schemas.openxmlformats.org/officeDocument/2006/relationships/oleObject" Target="../embeddings/oleObject226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9.bin"/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228.bin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227.bin"/><Relationship Id="rId9" Type="http://schemas.openxmlformats.org/officeDocument/2006/relationships/image" Target="../media/image128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2.bin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oleObject" Target="../embeddings/oleObject231.bin"/><Relationship Id="rId11" Type="http://schemas.openxmlformats.org/officeDocument/2006/relationships/oleObject" Target="../embeddings/oleObject234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33.bin"/><Relationship Id="rId4" Type="http://schemas.openxmlformats.org/officeDocument/2006/relationships/oleObject" Target="../embeddings/oleObject230.bin"/><Relationship Id="rId9" Type="http://schemas.openxmlformats.org/officeDocument/2006/relationships/image" Target="../media/image54.wm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8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243.bin"/><Relationship Id="rId3" Type="http://schemas.openxmlformats.org/officeDocument/2006/relationships/notesSlide" Target="../notesSlides/notesSlide48.xml"/><Relationship Id="rId21" Type="http://schemas.openxmlformats.org/officeDocument/2006/relationships/image" Target="../media/image135.wmf"/><Relationship Id="rId7" Type="http://schemas.openxmlformats.org/officeDocument/2006/relationships/image" Target="../media/image130.wmf"/><Relationship Id="rId12" Type="http://schemas.openxmlformats.org/officeDocument/2006/relationships/oleObject" Target="../embeddings/oleObject240.bin"/><Relationship Id="rId17" Type="http://schemas.openxmlformats.org/officeDocument/2006/relationships/image" Target="../media/image134.wmf"/><Relationship Id="rId25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2.bin"/><Relationship Id="rId20" Type="http://schemas.openxmlformats.org/officeDocument/2006/relationships/oleObject" Target="../embeddings/oleObject244.bin"/><Relationship Id="rId1" Type="http://schemas.openxmlformats.org/officeDocument/2006/relationships/vmlDrawing" Target="../drawings/vmlDrawing41.vml"/><Relationship Id="rId6" Type="http://schemas.openxmlformats.org/officeDocument/2006/relationships/oleObject" Target="../embeddings/oleObject237.bin"/><Relationship Id="rId11" Type="http://schemas.openxmlformats.org/officeDocument/2006/relationships/image" Target="../media/image131.wmf"/><Relationship Id="rId24" Type="http://schemas.openxmlformats.org/officeDocument/2006/relationships/oleObject" Target="../embeddings/oleObject246.bin"/><Relationship Id="rId5" Type="http://schemas.openxmlformats.org/officeDocument/2006/relationships/image" Target="../media/image129.wmf"/><Relationship Id="rId15" Type="http://schemas.openxmlformats.org/officeDocument/2006/relationships/image" Target="../media/image133.wmf"/><Relationship Id="rId23" Type="http://schemas.openxmlformats.org/officeDocument/2006/relationships/image" Target="../media/image136.wmf"/><Relationship Id="rId10" Type="http://schemas.openxmlformats.org/officeDocument/2006/relationships/oleObject" Target="../embeddings/oleObject239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36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241.bin"/><Relationship Id="rId22" Type="http://schemas.openxmlformats.org/officeDocument/2006/relationships/oleObject" Target="../embeddings/oleObject24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Vektorit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Syventävä matematiikka</a:t>
            </a:r>
          </a:p>
          <a:p>
            <a:pPr marL="0" indent="0"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2. kurssi</a:t>
            </a:r>
          </a:p>
        </p:txBody>
      </p:sp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804863" y="1331913"/>
            <a:ext cx="1763712" cy="1268412"/>
            <a:chOff x="507" y="839"/>
            <a:chExt cx="1111" cy="799"/>
          </a:xfrm>
        </p:grpSpPr>
        <p:sp>
          <p:nvSpPr>
            <p:cNvPr id="3084" name="Line 4"/>
            <p:cNvSpPr>
              <a:spLocks noChangeShapeType="1"/>
            </p:cNvSpPr>
            <p:nvPr/>
          </p:nvSpPr>
          <p:spPr bwMode="auto">
            <a:xfrm>
              <a:off x="534" y="873"/>
              <a:ext cx="1084" cy="76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5" name="Line 5"/>
            <p:cNvSpPr>
              <a:spLocks noChangeShapeType="1"/>
            </p:cNvSpPr>
            <p:nvPr/>
          </p:nvSpPr>
          <p:spPr bwMode="auto">
            <a:xfrm flipH="1">
              <a:off x="506" y="839"/>
              <a:ext cx="56" cy="6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3077" name="Group 6"/>
          <p:cNvGrpSpPr>
            <a:grpSpLocks/>
          </p:cNvGrpSpPr>
          <p:nvPr/>
        </p:nvGrpSpPr>
        <p:grpSpPr bwMode="auto">
          <a:xfrm>
            <a:off x="1285875" y="2025650"/>
            <a:ext cx="225425" cy="458788"/>
            <a:chOff x="810" y="1276"/>
            <a:chExt cx="142" cy="289"/>
          </a:xfrm>
        </p:grpSpPr>
        <p:graphicFrame>
          <p:nvGraphicFramePr>
            <p:cNvPr id="3082" name="Object 7"/>
            <p:cNvGraphicFramePr>
              <a:graphicFrameLocks noChangeAspect="1"/>
            </p:cNvGraphicFramePr>
            <p:nvPr/>
          </p:nvGraphicFramePr>
          <p:xfrm>
            <a:off x="810" y="1276"/>
            <a:ext cx="142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r:id="rId4" imgW="129738" imgH="220540" progId="">
                    <p:embed/>
                  </p:oleObj>
                </mc:Choice>
                <mc:Fallback>
                  <p:oleObj r:id="rId4" imgW="129738" imgH="220540" progId="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0" y="1276"/>
                          <a:ext cx="142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3" name="Text Box 8"/>
            <p:cNvSpPr txBox="1">
              <a:spLocks noChangeArrowheads="1"/>
            </p:cNvSpPr>
            <p:nvPr/>
          </p:nvSpPr>
          <p:spPr bwMode="auto">
            <a:xfrm>
              <a:off x="810" y="1276"/>
              <a:ext cx="142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pSp>
        <p:nvGrpSpPr>
          <p:cNvPr id="3078" name="Group 9"/>
          <p:cNvGrpSpPr>
            <a:grpSpLocks/>
          </p:cNvGrpSpPr>
          <p:nvPr/>
        </p:nvGrpSpPr>
        <p:grpSpPr bwMode="auto">
          <a:xfrm>
            <a:off x="6688138" y="1331913"/>
            <a:ext cx="1763712" cy="1268412"/>
            <a:chOff x="4213" y="839"/>
            <a:chExt cx="1111" cy="799"/>
          </a:xfrm>
        </p:grpSpPr>
        <p:sp>
          <p:nvSpPr>
            <p:cNvPr id="3080" name="Line 10"/>
            <p:cNvSpPr>
              <a:spLocks noChangeShapeType="1"/>
            </p:cNvSpPr>
            <p:nvPr/>
          </p:nvSpPr>
          <p:spPr bwMode="auto">
            <a:xfrm flipV="1">
              <a:off x="4240" y="838"/>
              <a:ext cx="1084" cy="76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1" name="Line 11"/>
            <p:cNvSpPr>
              <a:spLocks noChangeShapeType="1"/>
            </p:cNvSpPr>
            <p:nvPr/>
          </p:nvSpPr>
          <p:spPr bwMode="auto">
            <a:xfrm flipH="1" flipV="1">
              <a:off x="4212" y="1570"/>
              <a:ext cx="56" cy="6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graphicFrame>
        <p:nvGraphicFramePr>
          <p:cNvPr id="3079" name="Object 12"/>
          <p:cNvGraphicFramePr>
            <a:graphicFrameLocks noChangeAspect="1"/>
          </p:cNvGraphicFramePr>
          <p:nvPr/>
        </p:nvGraphicFramePr>
        <p:xfrm>
          <a:off x="7643813" y="2025650"/>
          <a:ext cx="2270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r:id="rId6" imgW="127606" imgH="216916" progId="">
                  <p:embed/>
                </p:oleObj>
              </mc:Choice>
              <mc:Fallback>
                <p:oleObj r:id="rId6" imgW="127606" imgH="216916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2025650"/>
                        <a:ext cx="227012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Pituus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Vektorin </a:t>
            </a:r>
            <a:r>
              <a:rPr lang="fi-FI" altLang="fi-FI" i="1" smtClean="0"/>
              <a:t>pituutta </a:t>
            </a:r>
            <a:r>
              <a:rPr lang="fi-FI" altLang="fi-FI" smtClean="0"/>
              <a:t>eli</a:t>
            </a:r>
            <a:r>
              <a:rPr lang="fi-FI" altLang="fi-FI" i="1" smtClean="0"/>
              <a:t> </a:t>
            </a:r>
            <a:r>
              <a:rPr lang="fi-FI" altLang="fi-FI" smtClean="0"/>
              <a:t>suuntajanan pituutta merkitään joko </a:t>
            </a:r>
          </a:p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Vektorin     pituus on siten </a:t>
            </a:r>
          </a:p>
          <a:p>
            <a:pPr marL="741363" lvl="1" indent="-284163" eaLnBrk="1" hangingPunct="1">
              <a:lnSpc>
                <a:spcPct val="90000"/>
              </a:lnSpc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Samassa kuviossa vektoreiden keskinäiset pituudet kertovat niiden keskinäisistä suuruuksista</a:t>
            </a:r>
          </a:p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Vektori, jonka pituus on nolla, on nollavektori 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5105400" y="2516188"/>
            <a:ext cx="4038600" cy="269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5608638" y="2998788"/>
            <a:ext cx="1350962" cy="777875"/>
            <a:chOff x="3443" y="2077"/>
            <a:chExt cx="851" cy="490"/>
          </a:xfrm>
        </p:grpSpPr>
        <p:graphicFrame>
          <p:nvGraphicFramePr>
            <p:cNvPr id="21512" name="Object 5"/>
            <p:cNvGraphicFramePr>
              <a:graphicFrameLocks noChangeAspect="1"/>
            </p:cNvGraphicFramePr>
            <p:nvPr/>
          </p:nvGraphicFramePr>
          <p:xfrm>
            <a:off x="3443" y="2077"/>
            <a:ext cx="851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7" r:id="rId4" imgW="460949" imgH="309667" progId="">
                    <p:embed/>
                  </p:oleObj>
                </mc:Choice>
                <mc:Fallback>
                  <p:oleObj r:id="rId4" imgW="460949" imgH="309667" progId="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3" y="2077"/>
                          <a:ext cx="851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13" name="Text Box 6"/>
            <p:cNvSpPr txBox="1">
              <a:spLocks noChangeArrowheads="1"/>
            </p:cNvSpPr>
            <p:nvPr/>
          </p:nvSpPr>
          <p:spPr bwMode="auto">
            <a:xfrm>
              <a:off x="3443" y="2077"/>
              <a:ext cx="851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481263" y="3043238"/>
          <a:ext cx="3000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r:id="rId6" imgW="129738" imgH="220540" progId="">
                  <p:embed/>
                </p:oleObj>
              </mc:Choice>
              <mc:Fallback>
                <p:oleObj r:id="rId6" imgW="129738" imgH="22054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3043238"/>
                        <a:ext cx="30003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073400" y="5318125"/>
          <a:ext cx="3000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r:id="rId8" imgW="127606" imgH="216916" progId="">
                  <p:embed/>
                </p:oleObj>
              </mc:Choice>
              <mc:Fallback>
                <p:oleObj r:id="rId8" imgW="127606" imgH="216916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5318125"/>
                        <a:ext cx="3000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Samat vektorit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Jos vektorit ovat keskenään samat, pätee niille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Eli vektorit ovat keskenään yhdensuuntaiset ja niiden pituus on sama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925513" y="2520950"/>
            <a:ext cx="4037012" cy="830263"/>
            <a:chOff x="583" y="1588"/>
            <a:chExt cx="2543" cy="523"/>
          </a:xfrm>
        </p:grpSpPr>
        <p:graphicFrame>
          <p:nvGraphicFramePr>
            <p:cNvPr id="23568" name="Object 4"/>
            <p:cNvGraphicFramePr>
              <a:graphicFrameLocks noChangeAspect="1"/>
            </p:cNvGraphicFramePr>
            <p:nvPr/>
          </p:nvGraphicFramePr>
          <p:xfrm>
            <a:off x="583" y="1588"/>
            <a:ext cx="2543" cy="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3" r:id="rId4" imgW="457193" imgH="330780" progId="">
                    <p:embed/>
                  </p:oleObj>
                </mc:Choice>
                <mc:Fallback>
                  <p:oleObj r:id="rId4" imgW="457193" imgH="33078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3" y="1588"/>
                          <a:ext cx="2543" cy="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69" name="Text Box 5"/>
            <p:cNvSpPr txBox="1">
              <a:spLocks noChangeArrowheads="1"/>
            </p:cNvSpPr>
            <p:nvPr/>
          </p:nvSpPr>
          <p:spPr bwMode="auto">
            <a:xfrm>
              <a:off x="583" y="1588"/>
              <a:ext cx="2543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2151063" y="4608513"/>
            <a:ext cx="3074987" cy="1468437"/>
            <a:chOff x="1355" y="2903"/>
            <a:chExt cx="1937" cy="925"/>
          </a:xfrm>
        </p:grpSpPr>
        <p:grpSp>
          <p:nvGrpSpPr>
            <p:cNvPr id="23558" name="Group 7"/>
            <p:cNvGrpSpPr>
              <a:grpSpLocks/>
            </p:cNvGrpSpPr>
            <p:nvPr/>
          </p:nvGrpSpPr>
          <p:grpSpPr bwMode="auto">
            <a:xfrm>
              <a:off x="1355" y="3029"/>
              <a:ext cx="1111" cy="799"/>
              <a:chOff x="1355" y="3029"/>
              <a:chExt cx="1111" cy="799"/>
            </a:xfrm>
          </p:grpSpPr>
          <p:sp>
            <p:nvSpPr>
              <p:cNvPr id="23566" name="Line 8"/>
              <p:cNvSpPr>
                <a:spLocks noChangeShapeType="1"/>
              </p:cNvSpPr>
              <p:nvPr/>
            </p:nvSpPr>
            <p:spPr bwMode="auto">
              <a:xfrm>
                <a:off x="1382" y="3063"/>
                <a:ext cx="1084" cy="765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3567" name="Line 9"/>
              <p:cNvSpPr>
                <a:spLocks noChangeShapeType="1"/>
              </p:cNvSpPr>
              <p:nvPr/>
            </p:nvSpPr>
            <p:spPr bwMode="auto">
              <a:xfrm flipH="1">
                <a:off x="1354" y="3029"/>
                <a:ext cx="56" cy="67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23559" name="Group 10"/>
            <p:cNvGrpSpPr>
              <a:grpSpLocks/>
            </p:cNvGrpSpPr>
            <p:nvPr/>
          </p:nvGrpSpPr>
          <p:grpSpPr bwMode="auto">
            <a:xfrm>
              <a:off x="2181" y="2903"/>
              <a:ext cx="1111" cy="799"/>
              <a:chOff x="2181" y="2903"/>
              <a:chExt cx="1111" cy="799"/>
            </a:xfrm>
          </p:grpSpPr>
          <p:sp>
            <p:nvSpPr>
              <p:cNvPr id="23564" name="Line 11"/>
              <p:cNvSpPr>
                <a:spLocks noChangeShapeType="1"/>
              </p:cNvSpPr>
              <p:nvPr/>
            </p:nvSpPr>
            <p:spPr bwMode="auto">
              <a:xfrm>
                <a:off x="2208" y="2937"/>
                <a:ext cx="1084" cy="765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3565" name="Line 12"/>
              <p:cNvSpPr>
                <a:spLocks noChangeShapeType="1"/>
              </p:cNvSpPr>
              <p:nvPr/>
            </p:nvSpPr>
            <p:spPr bwMode="auto">
              <a:xfrm flipH="1">
                <a:off x="2180" y="2903"/>
                <a:ext cx="56" cy="67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23560" name="Group 13"/>
            <p:cNvGrpSpPr>
              <a:grpSpLocks/>
            </p:cNvGrpSpPr>
            <p:nvPr/>
          </p:nvGrpSpPr>
          <p:grpSpPr bwMode="auto">
            <a:xfrm>
              <a:off x="1685" y="3445"/>
              <a:ext cx="142" cy="289"/>
              <a:chOff x="1685" y="3445"/>
              <a:chExt cx="142" cy="289"/>
            </a:xfrm>
          </p:grpSpPr>
          <p:graphicFrame>
            <p:nvGraphicFramePr>
              <p:cNvPr id="23562" name="Object 14"/>
              <p:cNvGraphicFramePr>
                <a:graphicFrameLocks noChangeAspect="1"/>
              </p:cNvGraphicFramePr>
              <p:nvPr/>
            </p:nvGraphicFramePr>
            <p:xfrm>
              <a:off x="1685" y="3445"/>
              <a:ext cx="142" cy="2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74" r:id="rId6" imgW="129738" imgH="220540" progId="">
                      <p:embed/>
                    </p:oleObj>
                  </mc:Choice>
                  <mc:Fallback>
                    <p:oleObj r:id="rId6" imgW="129738" imgH="220540" progId="">
                      <p:embed/>
                      <p:pic>
                        <p:nvPicPr>
                          <p:cNvPr id="0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85" y="3445"/>
                            <a:ext cx="142" cy="2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563" name="Text Box 15"/>
              <p:cNvSpPr txBox="1">
                <a:spLocks noChangeArrowheads="1"/>
              </p:cNvSpPr>
              <p:nvPr/>
            </p:nvSpPr>
            <p:spPr bwMode="auto">
              <a:xfrm>
                <a:off x="1685" y="3445"/>
                <a:ext cx="142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i-FI" altLang="fi-FI"/>
              </a:p>
            </p:txBody>
          </p:sp>
        </p:grpSp>
        <p:graphicFrame>
          <p:nvGraphicFramePr>
            <p:cNvPr id="23561" name="Object 16"/>
            <p:cNvGraphicFramePr>
              <a:graphicFrameLocks noChangeAspect="1"/>
            </p:cNvGraphicFramePr>
            <p:nvPr/>
          </p:nvGraphicFramePr>
          <p:xfrm>
            <a:off x="2885" y="3106"/>
            <a:ext cx="142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5" r:id="rId8" imgW="127606" imgH="216916" progId="">
                    <p:embed/>
                  </p:oleObj>
                </mc:Choice>
                <mc:Fallback>
                  <p:oleObj r:id="rId8" imgW="127606" imgH="216916" progId="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5" y="3106"/>
                          <a:ext cx="142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Yksikkövektori ja vastavektori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i="1" dirty="0" smtClean="0"/>
              <a:t>Yksikkövektori</a:t>
            </a:r>
            <a:r>
              <a:rPr lang="fi-FI" altLang="fi-FI" dirty="0" smtClean="0"/>
              <a:t> on vektori,</a:t>
            </a:r>
          </a:p>
          <a:p>
            <a:pPr marL="0" indent="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Merkitään: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Keskenään vastakkaissuuntaiset ja yhtä pitkät vektorit ovat toistensa </a:t>
            </a:r>
            <a:r>
              <a:rPr lang="fi-FI" altLang="fi-FI" i="1" dirty="0" smtClean="0"/>
              <a:t>vastavektoreita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Merkitään: vektorin       vastavektori on 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3081338" y="2606675"/>
            <a:ext cx="525462" cy="714375"/>
            <a:chOff x="1941" y="1552"/>
            <a:chExt cx="331" cy="450"/>
          </a:xfrm>
        </p:grpSpPr>
        <p:graphicFrame>
          <p:nvGraphicFramePr>
            <p:cNvPr id="25607" name="Object 4"/>
            <p:cNvGraphicFramePr>
              <a:graphicFrameLocks noChangeAspect="1"/>
            </p:cNvGraphicFramePr>
            <p:nvPr/>
          </p:nvGraphicFramePr>
          <p:xfrm>
            <a:off x="1941" y="1552"/>
            <a:ext cx="331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2" r:id="rId4" imgW="181129" imgH="245830" progId="">
                    <p:embed/>
                  </p:oleObj>
                </mc:Choice>
                <mc:Fallback>
                  <p:oleObj r:id="rId4" imgW="181129" imgH="24583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1" y="1552"/>
                          <a:ext cx="331" cy="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08" name="Text Box 5"/>
            <p:cNvSpPr txBox="1">
              <a:spLocks noChangeArrowheads="1"/>
            </p:cNvSpPr>
            <p:nvPr/>
          </p:nvSpPr>
          <p:spPr bwMode="auto">
            <a:xfrm>
              <a:off x="1941" y="1552"/>
              <a:ext cx="331" cy="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446588" y="4727575"/>
          <a:ext cx="37623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r:id="rId6" imgW="129738" imgH="220540" progId="">
                  <p:embed/>
                </p:oleObj>
              </mc:Choice>
              <mc:Fallback>
                <p:oleObj r:id="rId6" imgW="129738" imgH="2205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727575"/>
                        <a:ext cx="376237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7412038" y="4727575"/>
          <a:ext cx="7143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r:id="rId8" imgW="247197" imgH="221167" progId="">
                  <p:embed/>
                </p:oleObj>
              </mc:Choice>
              <mc:Fallback>
                <p:oleObj r:id="rId8" imgW="247197" imgH="221167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2038" y="4727575"/>
                        <a:ext cx="71437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z="4000" smtClean="0"/>
              <a:t>Yksikkö- ja vastavektori jatkoa…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Yhteenveto:</a:t>
            </a:r>
          </a:p>
        </p:txBody>
      </p:sp>
      <p:grpSp>
        <p:nvGrpSpPr>
          <p:cNvPr id="27652" name="Group 3"/>
          <p:cNvGrpSpPr>
            <a:grpSpLocks/>
          </p:cNvGrpSpPr>
          <p:nvPr/>
        </p:nvGrpSpPr>
        <p:grpSpPr bwMode="auto">
          <a:xfrm>
            <a:off x="960438" y="2466975"/>
            <a:ext cx="3857625" cy="2298700"/>
            <a:chOff x="605" y="1554"/>
            <a:chExt cx="2430" cy="1448"/>
          </a:xfrm>
        </p:grpSpPr>
        <p:grpSp>
          <p:nvGrpSpPr>
            <p:cNvPr id="27653" name="Group 4"/>
            <p:cNvGrpSpPr>
              <a:grpSpLocks/>
            </p:cNvGrpSpPr>
            <p:nvPr/>
          </p:nvGrpSpPr>
          <p:grpSpPr bwMode="auto">
            <a:xfrm>
              <a:off x="611" y="1554"/>
              <a:ext cx="2253" cy="688"/>
              <a:chOff x="611" y="1554"/>
              <a:chExt cx="2253" cy="688"/>
            </a:xfrm>
          </p:grpSpPr>
          <p:graphicFrame>
            <p:nvGraphicFramePr>
              <p:cNvPr id="27655" name="Object 5"/>
              <p:cNvGraphicFramePr>
                <a:graphicFrameLocks noChangeAspect="1"/>
              </p:cNvGraphicFramePr>
              <p:nvPr/>
            </p:nvGraphicFramePr>
            <p:xfrm>
              <a:off x="611" y="1554"/>
              <a:ext cx="2253" cy="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7659" r:id="rId4" imgW="457193" imgH="366220" progId="">
                      <p:embed/>
                    </p:oleObj>
                  </mc:Choice>
                  <mc:Fallback>
                    <p:oleObj r:id="rId4" imgW="457193" imgH="366220" progId="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11" y="1554"/>
                            <a:ext cx="2253" cy="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7656" name="Text Box 6"/>
              <p:cNvSpPr txBox="1">
                <a:spLocks noChangeArrowheads="1"/>
              </p:cNvSpPr>
              <p:nvPr/>
            </p:nvSpPr>
            <p:spPr bwMode="auto">
              <a:xfrm>
                <a:off x="611" y="1554"/>
                <a:ext cx="2253" cy="6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i-FI" altLang="fi-FI"/>
              </a:p>
            </p:txBody>
          </p:sp>
        </p:grpSp>
        <p:graphicFrame>
          <p:nvGraphicFramePr>
            <p:cNvPr id="27654" name="Object 7"/>
            <p:cNvGraphicFramePr>
              <a:graphicFrameLocks noChangeAspect="1"/>
            </p:cNvGraphicFramePr>
            <p:nvPr/>
          </p:nvGraphicFramePr>
          <p:xfrm>
            <a:off x="605" y="2358"/>
            <a:ext cx="2430" cy="6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60" r:id="rId6" imgW="457193" imgH="342584" progId="">
                    <p:embed/>
                  </p:oleObj>
                </mc:Choice>
                <mc:Fallback>
                  <p:oleObj r:id="rId6" imgW="457193" imgH="342584" progId="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5" y="2358"/>
                          <a:ext cx="2430" cy="6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Harjoitustehtäviä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1. Olkoot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Lisäksi                           Piirrä vektorit   </a:t>
            </a:r>
          </a:p>
        </p:txBody>
      </p:sp>
      <p:grpSp>
        <p:nvGrpSpPr>
          <p:cNvPr id="29700" name="Group 3"/>
          <p:cNvGrpSpPr>
            <a:grpSpLocks/>
          </p:cNvGrpSpPr>
          <p:nvPr/>
        </p:nvGrpSpPr>
        <p:grpSpPr bwMode="auto">
          <a:xfrm>
            <a:off x="2668588" y="1544638"/>
            <a:ext cx="3621087" cy="860425"/>
            <a:chOff x="1681" y="973"/>
            <a:chExt cx="2281" cy="542"/>
          </a:xfrm>
        </p:grpSpPr>
        <p:graphicFrame>
          <p:nvGraphicFramePr>
            <p:cNvPr id="29739" name="Object 4"/>
            <p:cNvGraphicFramePr>
              <a:graphicFrameLocks noChangeAspect="1"/>
            </p:cNvGraphicFramePr>
            <p:nvPr/>
          </p:nvGraphicFramePr>
          <p:xfrm>
            <a:off x="1681" y="973"/>
            <a:ext cx="2281" cy="5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47" r:id="rId4" imgW="457193" imgH="342584" progId="">
                    <p:embed/>
                  </p:oleObj>
                </mc:Choice>
                <mc:Fallback>
                  <p:oleObj r:id="rId4" imgW="457193" imgH="342584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1" y="973"/>
                          <a:ext cx="2281" cy="5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40" name="Text Box 5"/>
            <p:cNvSpPr txBox="1">
              <a:spLocks noChangeArrowheads="1"/>
            </p:cNvSpPr>
            <p:nvPr/>
          </p:nvSpPr>
          <p:spPr bwMode="auto">
            <a:xfrm>
              <a:off x="1681" y="973"/>
              <a:ext cx="2281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9701" name="Object 6"/>
          <p:cNvGraphicFramePr>
            <a:graphicFrameLocks noChangeAspect="1"/>
          </p:cNvGraphicFramePr>
          <p:nvPr/>
        </p:nvGraphicFramePr>
        <p:xfrm>
          <a:off x="2239963" y="2203450"/>
          <a:ext cx="28797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8" r:id="rId6" imgW="457193" imgH="330780" progId="">
                  <p:embed/>
                </p:oleObj>
              </mc:Choice>
              <mc:Fallback>
                <p:oleObj r:id="rId6" imgW="457193" imgH="3307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2203450"/>
                        <a:ext cx="28797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7"/>
          <p:cNvGraphicFramePr>
            <a:graphicFrameLocks noChangeAspect="1"/>
          </p:cNvGraphicFramePr>
          <p:nvPr/>
        </p:nvGraphicFramePr>
        <p:xfrm>
          <a:off x="896938" y="2743200"/>
          <a:ext cx="13652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r:id="rId8" imgW="457193" imgH="330780" progId="">
                  <p:embed/>
                </p:oleObj>
              </mc:Choice>
              <mc:Fallback>
                <p:oleObj r:id="rId8" imgW="457193" imgH="3307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2743200"/>
                        <a:ext cx="136525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03" name="Group 8"/>
          <p:cNvGrpSpPr>
            <a:grpSpLocks/>
          </p:cNvGrpSpPr>
          <p:nvPr/>
        </p:nvGrpSpPr>
        <p:grpSpPr bwMode="auto">
          <a:xfrm>
            <a:off x="935038" y="3482975"/>
            <a:ext cx="4319587" cy="2505075"/>
            <a:chOff x="589" y="2194"/>
            <a:chExt cx="2721" cy="1578"/>
          </a:xfrm>
        </p:grpSpPr>
        <p:sp>
          <p:nvSpPr>
            <p:cNvPr id="29721" name="Line 9"/>
            <p:cNvSpPr>
              <a:spLocks noChangeShapeType="1"/>
            </p:cNvSpPr>
            <p:nvPr/>
          </p:nvSpPr>
          <p:spPr bwMode="auto">
            <a:xfrm>
              <a:off x="816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2" name="Line 10"/>
            <p:cNvSpPr>
              <a:spLocks noChangeShapeType="1"/>
            </p:cNvSpPr>
            <p:nvPr/>
          </p:nvSpPr>
          <p:spPr bwMode="auto">
            <a:xfrm>
              <a:off x="1043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3" name="Line 11"/>
            <p:cNvSpPr>
              <a:spLocks noChangeShapeType="1"/>
            </p:cNvSpPr>
            <p:nvPr/>
          </p:nvSpPr>
          <p:spPr bwMode="auto">
            <a:xfrm>
              <a:off x="1269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4" name="Line 12"/>
            <p:cNvSpPr>
              <a:spLocks noChangeShapeType="1"/>
            </p:cNvSpPr>
            <p:nvPr/>
          </p:nvSpPr>
          <p:spPr bwMode="auto">
            <a:xfrm>
              <a:off x="1496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5" name="Line 13"/>
            <p:cNvSpPr>
              <a:spLocks noChangeShapeType="1"/>
            </p:cNvSpPr>
            <p:nvPr/>
          </p:nvSpPr>
          <p:spPr bwMode="auto">
            <a:xfrm>
              <a:off x="1723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6" name="Line 14"/>
            <p:cNvSpPr>
              <a:spLocks noChangeShapeType="1"/>
            </p:cNvSpPr>
            <p:nvPr/>
          </p:nvSpPr>
          <p:spPr bwMode="auto">
            <a:xfrm>
              <a:off x="1950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7" name="Line 15"/>
            <p:cNvSpPr>
              <a:spLocks noChangeShapeType="1"/>
            </p:cNvSpPr>
            <p:nvPr/>
          </p:nvSpPr>
          <p:spPr bwMode="auto">
            <a:xfrm>
              <a:off x="2176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8" name="Line 16"/>
            <p:cNvSpPr>
              <a:spLocks noChangeShapeType="1"/>
            </p:cNvSpPr>
            <p:nvPr/>
          </p:nvSpPr>
          <p:spPr bwMode="auto">
            <a:xfrm>
              <a:off x="2403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29" name="Line 17"/>
            <p:cNvSpPr>
              <a:spLocks noChangeShapeType="1"/>
            </p:cNvSpPr>
            <p:nvPr/>
          </p:nvSpPr>
          <p:spPr bwMode="auto">
            <a:xfrm>
              <a:off x="2630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0" name="Line 18"/>
            <p:cNvSpPr>
              <a:spLocks noChangeShapeType="1"/>
            </p:cNvSpPr>
            <p:nvPr/>
          </p:nvSpPr>
          <p:spPr bwMode="auto">
            <a:xfrm>
              <a:off x="2857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1" name="Line 19"/>
            <p:cNvSpPr>
              <a:spLocks noChangeShapeType="1"/>
            </p:cNvSpPr>
            <p:nvPr/>
          </p:nvSpPr>
          <p:spPr bwMode="auto">
            <a:xfrm>
              <a:off x="3084" y="219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2" name="Line 20"/>
            <p:cNvSpPr>
              <a:spLocks noChangeShapeType="1"/>
            </p:cNvSpPr>
            <p:nvPr/>
          </p:nvSpPr>
          <p:spPr bwMode="auto">
            <a:xfrm>
              <a:off x="589" y="3597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3" name="Line 21"/>
            <p:cNvSpPr>
              <a:spLocks noChangeShapeType="1"/>
            </p:cNvSpPr>
            <p:nvPr/>
          </p:nvSpPr>
          <p:spPr bwMode="auto">
            <a:xfrm>
              <a:off x="589" y="3370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4" name="Line 22"/>
            <p:cNvSpPr>
              <a:spLocks noChangeShapeType="1"/>
            </p:cNvSpPr>
            <p:nvPr/>
          </p:nvSpPr>
          <p:spPr bwMode="auto">
            <a:xfrm>
              <a:off x="589" y="3143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5" name="Line 23"/>
            <p:cNvSpPr>
              <a:spLocks noChangeShapeType="1"/>
            </p:cNvSpPr>
            <p:nvPr/>
          </p:nvSpPr>
          <p:spPr bwMode="auto">
            <a:xfrm>
              <a:off x="589" y="2916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6" name="Line 24"/>
            <p:cNvSpPr>
              <a:spLocks noChangeShapeType="1"/>
            </p:cNvSpPr>
            <p:nvPr/>
          </p:nvSpPr>
          <p:spPr bwMode="auto">
            <a:xfrm>
              <a:off x="589" y="2689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7" name="Line 25"/>
            <p:cNvSpPr>
              <a:spLocks noChangeShapeType="1"/>
            </p:cNvSpPr>
            <p:nvPr/>
          </p:nvSpPr>
          <p:spPr bwMode="auto">
            <a:xfrm>
              <a:off x="589" y="2463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9738" name="Line 26"/>
            <p:cNvSpPr>
              <a:spLocks noChangeShapeType="1"/>
            </p:cNvSpPr>
            <p:nvPr/>
          </p:nvSpPr>
          <p:spPr bwMode="auto">
            <a:xfrm>
              <a:off x="589" y="2236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Harjoitustehtäviä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2. a) Piirrä vektorin      vastavektori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b) Piirrä vektorin      kanssa samansuuntainen vektori, jonka pituus on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c) Piirrä vektori, joka on vektorin     kanssa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vastakkaissuuntainen ja, jonka pituus on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</a:t>
            </a:r>
          </a:p>
        </p:txBody>
      </p:sp>
      <p:grpSp>
        <p:nvGrpSpPr>
          <p:cNvPr id="31748" name="Group 3"/>
          <p:cNvGrpSpPr>
            <a:grpSpLocks/>
          </p:cNvGrpSpPr>
          <p:nvPr/>
        </p:nvGrpSpPr>
        <p:grpSpPr bwMode="auto">
          <a:xfrm>
            <a:off x="4483100" y="1546225"/>
            <a:ext cx="338138" cy="574675"/>
            <a:chOff x="2824" y="974"/>
            <a:chExt cx="213" cy="362"/>
          </a:xfrm>
        </p:grpSpPr>
        <p:graphicFrame>
          <p:nvGraphicFramePr>
            <p:cNvPr id="31753" name="Object 4"/>
            <p:cNvGraphicFramePr>
              <a:graphicFrameLocks noChangeAspect="1"/>
            </p:cNvGraphicFramePr>
            <p:nvPr/>
          </p:nvGraphicFramePr>
          <p:xfrm>
            <a:off x="2824" y="974"/>
            <a:ext cx="213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0" r:id="rId4" imgW="129738" imgH="220540" progId="">
                    <p:embed/>
                  </p:oleObj>
                </mc:Choice>
                <mc:Fallback>
                  <p:oleObj r:id="rId4" imgW="129738" imgH="22054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4" y="974"/>
                          <a:ext cx="213" cy="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54" name="Text Box 5"/>
            <p:cNvSpPr txBox="1">
              <a:spLocks noChangeArrowheads="1"/>
            </p:cNvSpPr>
            <p:nvPr/>
          </p:nvSpPr>
          <p:spPr bwMode="auto">
            <a:xfrm>
              <a:off x="2824" y="974"/>
              <a:ext cx="213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1749" name="Object 6"/>
          <p:cNvGraphicFramePr>
            <a:graphicFrameLocks noChangeAspect="1"/>
          </p:cNvGraphicFramePr>
          <p:nvPr/>
        </p:nvGraphicFramePr>
        <p:xfrm>
          <a:off x="4033838" y="2135188"/>
          <a:ext cx="3397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r:id="rId6" imgW="129738" imgH="220540" progId="">
                  <p:embed/>
                </p:oleObj>
              </mc:Choice>
              <mc:Fallback>
                <p:oleObj r:id="rId6" imgW="129738" imgH="2205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2135188"/>
                        <a:ext cx="3397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7"/>
          <p:cNvGraphicFramePr>
            <a:graphicFrameLocks noChangeAspect="1"/>
          </p:cNvGraphicFramePr>
          <p:nvPr/>
        </p:nvGraphicFramePr>
        <p:xfrm>
          <a:off x="844550" y="3252788"/>
          <a:ext cx="5445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r:id="rId7" imgW="216616" imgH="230143" progId="">
                  <p:embed/>
                </p:oleObj>
              </mc:Choice>
              <mc:Fallback>
                <p:oleObj r:id="rId7" imgW="216616" imgH="23014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3252788"/>
                        <a:ext cx="5445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8"/>
          <p:cNvGraphicFramePr>
            <a:graphicFrameLocks noChangeAspect="1"/>
          </p:cNvGraphicFramePr>
          <p:nvPr/>
        </p:nvGraphicFramePr>
        <p:xfrm>
          <a:off x="6784975" y="3784600"/>
          <a:ext cx="3397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r:id="rId9" imgW="129738" imgH="220540" progId="">
                  <p:embed/>
                </p:oleObj>
              </mc:Choice>
              <mc:Fallback>
                <p:oleObj r:id="rId9" imgW="129738" imgH="22054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3784600"/>
                        <a:ext cx="33972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9"/>
          <p:cNvGraphicFramePr>
            <a:graphicFrameLocks noChangeAspect="1"/>
          </p:cNvGraphicFramePr>
          <p:nvPr/>
        </p:nvGraphicFramePr>
        <p:xfrm>
          <a:off x="855663" y="5027613"/>
          <a:ext cx="5445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r:id="rId10" imgW="214872" imgH="228291" progId="">
                  <p:embed/>
                </p:oleObj>
              </mc:Choice>
              <mc:Fallback>
                <p:oleObj r:id="rId10" imgW="214872" imgH="228291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5027613"/>
                        <a:ext cx="54451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1"/>
          <p:cNvGrpSpPr>
            <a:grpSpLocks/>
          </p:cNvGrpSpPr>
          <p:nvPr/>
        </p:nvGrpSpPr>
        <p:grpSpPr bwMode="auto">
          <a:xfrm>
            <a:off x="2039938" y="2784475"/>
            <a:ext cx="4319587" cy="2505075"/>
            <a:chOff x="1285" y="1754"/>
            <a:chExt cx="2721" cy="1578"/>
          </a:xfrm>
        </p:grpSpPr>
        <p:sp>
          <p:nvSpPr>
            <p:cNvPr id="33817" name="Line 2"/>
            <p:cNvSpPr>
              <a:spLocks noChangeShapeType="1"/>
            </p:cNvSpPr>
            <p:nvPr/>
          </p:nvSpPr>
          <p:spPr bwMode="auto">
            <a:xfrm>
              <a:off x="1512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18" name="Line 3"/>
            <p:cNvSpPr>
              <a:spLocks noChangeShapeType="1"/>
            </p:cNvSpPr>
            <p:nvPr/>
          </p:nvSpPr>
          <p:spPr bwMode="auto">
            <a:xfrm>
              <a:off x="1739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19" name="Line 4"/>
            <p:cNvSpPr>
              <a:spLocks noChangeShapeType="1"/>
            </p:cNvSpPr>
            <p:nvPr/>
          </p:nvSpPr>
          <p:spPr bwMode="auto">
            <a:xfrm>
              <a:off x="1965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0" name="Line 5"/>
            <p:cNvSpPr>
              <a:spLocks noChangeShapeType="1"/>
            </p:cNvSpPr>
            <p:nvPr/>
          </p:nvSpPr>
          <p:spPr bwMode="auto">
            <a:xfrm>
              <a:off x="2192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1" name="Line 6"/>
            <p:cNvSpPr>
              <a:spLocks noChangeShapeType="1"/>
            </p:cNvSpPr>
            <p:nvPr/>
          </p:nvSpPr>
          <p:spPr bwMode="auto">
            <a:xfrm>
              <a:off x="2419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2" name="Line 7"/>
            <p:cNvSpPr>
              <a:spLocks noChangeShapeType="1"/>
            </p:cNvSpPr>
            <p:nvPr/>
          </p:nvSpPr>
          <p:spPr bwMode="auto">
            <a:xfrm>
              <a:off x="2646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3" name="Line 8"/>
            <p:cNvSpPr>
              <a:spLocks noChangeShapeType="1"/>
            </p:cNvSpPr>
            <p:nvPr/>
          </p:nvSpPr>
          <p:spPr bwMode="auto">
            <a:xfrm>
              <a:off x="2872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4" name="Line 9"/>
            <p:cNvSpPr>
              <a:spLocks noChangeShapeType="1"/>
            </p:cNvSpPr>
            <p:nvPr/>
          </p:nvSpPr>
          <p:spPr bwMode="auto">
            <a:xfrm>
              <a:off x="3099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5" name="Line 10"/>
            <p:cNvSpPr>
              <a:spLocks noChangeShapeType="1"/>
            </p:cNvSpPr>
            <p:nvPr/>
          </p:nvSpPr>
          <p:spPr bwMode="auto">
            <a:xfrm>
              <a:off x="3326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6" name="Line 11"/>
            <p:cNvSpPr>
              <a:spLocks noChangeShapeType="1"/>
            </p:cNvSpPr>
            <p:nvPr/>
          </p:nvSpPr>
          <p:spPr bwMode="auto">
            <a:xfrm>
              <a:off x="3553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7" name="Line 12"/>
            <p:cNvSpPr>
              <a:spLocks noChangeShapeType="1"/>
            </p:cNvSpPr>
            <p:nvPr/>
          </p:nvSpPr>
          <p:spPr bwMode="auto">
            <a:xfrm>
              <a:off x="3780" y="1754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8" name="Line 13"/>
            <p:cNvSpPr>
              <a:spLocks noChangeShapeType="1"/>
            </p:cNvSpPr>
            <p:nvPr/>
          </p:nvSpPr>
          <p:spPr bwMode="auto">
            <a:xfrm>
              <a:off x="1285" y="3157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29" name="Line 14"/>
            <p:cNvSpPr>
              <a:spLocks noChangeShapeType="1"/>
            </p:cNvSpPr>
            <p:nvPr/>
          </p:nvSpPr>
          <p:spPr bwMode="auto">
            <a:xfrm>
              <a:off x="1285" y="2930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30" name="Line 15"/>
            <p:cNvSpPr>
              <a:spLocks noChangeShapeType="1"/>
            </p:cNvSpPr>
            <p:nvPr/>
          </p:nvSpPr>
          <p:spPr bwMode="auto">
            <a:xfrm>
              <a:off x="1285" y="2703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31" name="Line 16"/>
            <p:cNvSpPr>
              <a:spLocks noChangeShapeType="1"/>
            </p:cNvSpPr>
            <p:nvPr/>
          </p:nvSpPr>
          <p:spPr bwMode="auto">
            <a:xfrm>
              <a:off x="1285" y="2476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32" name="Line 17"/>
            <p:cNvSpPr>
              <a:spLocks noChangeShapeType="1"/>
            </p:cNvSpPr>
            <p:nvPr/>
          </p:nvSpPr>
          <p:spPr bwMode="auto">
            <a:xfrm>
              <a:off x="1285" y="2249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33" name="Line 18"/>
            <p:cNvSpPr>
              <a:spLocks noChangeShapeType="1"/>
            </p:cNvSpPr>
            <p:nvPr/>
          </p:nvSpPr>
          <p:spPr bwMode="auto">
            <a:xfrm>
              <a:off x="1285" y="2023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3834" name="Line 19"/>
            <p:cNvSpPr>
              <a:spLocks noChangeShapeType="1"/>
            </p:cNvSpPr>
            <p:nvPr/>
          </p:nvSpPr>
          <p:spPr bwMode="auto">
            <a:xfrm>
              <a:off x="1285" y="1796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33795" name="Rectangle 20"/>
          <p:cNvSpPr>
            <a:spLocks noChangeArrowheads="1"/>
          </p:cNvSpPr>
          <p:nvPr/>
        </p:nvSpPr>
        <p:spPr bwMode="auto">
          <a:xfrm>
            <a:off x="504825" y="1309688"/>
            <a:ext cx="8189913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sz="3200">
                <a:solidFill>
                  <a:srgbClr val="000000"/>
                </a:solidFill>
              </a:rPr>
              <a:t> 3. Olkoot              ja             sekä             .</a:t>
            </a:r>
            <a:br>
              <a:rPr lang="fi-FI" altLang="fi-FI" sz="3200">
                <a:solidFill>
                  <a:srgbClr val="000000"/>
                </a:solidFill>
              </a:rPr>
            </a:br>
            <a:endParaRPr lang="fi-FI" altLang="fi-FI" sz="3200">
              <a:solidFill>
                <a:srgbClr val="000000"/>
              </a:solidFill>
            </a:endParaRPr>
          </a:p>
        </p:txBody>
      </p:sp>
      <p:graphicFrame>
        <p:nvGraphicFramePr>
          <p:cNvPr id="33796" name="Object 21"/>
          <p:cNvGraphicFramePr>
            <a:graphicFrameLocks noChangeAspect="1"/>
          </p:cNvGraphicFramePr>
          <p:nvPr/>
        </p:nvGraphicFramePr>
        <p:xfrm>
          <a:off x="2563813" y="1381125"/>
          <a:ext cx="1363662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2" r:id="rId4" imgW="491167" imgH="304590" progId="">
                  <p:embed/>
                </p:oleObj>
              </mc:Choice>
              <mc:Fallback>
                <p:oleObj r:id="rId4" imgW="491167" imgH="304590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1381125"/>
                        <a:ext cx="1363662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22"/>
          <p:cNvGraphicFramePr>
            <a:graphicFrameLocks noChangeAspect="1"/>
          </p:cNvGraphicFramePr>
          <p:nvPr/>
        </p:nvGraphicFramePr>
        <p:xfrm>
          <a:off x="4549775" y="1450975"/>
          <a:ext cx="10795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3" r:id="rId6" imgW="431522" imgH="215753" progId="">
                  <p:embed/>
                </p:oleObj>
              </mc:Choice>
              <mc:Fallback>
                <p:oleObj r:id="rId6" imgW="431522" imgH="215753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775" y="1450975"/>
                        <a:ext cx="10795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23"/>
          <p:cNvGraphicFramePr>
            <a:graphicFrameLocks noChangeAspect="1"/>
          </p:cNvGraphicFramePr>
          <p:nvPr/>
        </p:nvGraphicFramePr>
        <p:xfrm>
          <a:off x="6829425" y="1425575"/>
          <a:ext cx="110966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4" r:id="rId8" imgW="444153" imgH="215729" progId="">
                  <p:embed/>
                </p:oleObj>
              </mc:Choice>
              <mc:Fallback>
                <p:oleObj r:id="rId8" imgW="444153" imgH="215729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425" y="1425575"/>
                        <a:ext cx="1109663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2" name="Rectangle 39"/>
          <p:cNvSpPr>
            <a:spLocks noChangeArrowheads="1"/>
          </p:cNvSpPr>
          <p:nvPr/>
        </p:nvSpPr>
        <p:spPr bwMode="auto">
          <a:xfrm>
            <a:off x="488950" y="1844675"/>
            <a:ext cx="7072313" cy="94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fi-FI" altLang="fi-FI" sz="3200">
                <a:solidFill>
                  <a:srgbClr val="000000"/>
                </a:solidFill>
              </a:rPr>
              <a:t>Piirrä vektorit      ja</a:t>
            </a:r>
          </a:p>
        </p:txBody>
      </p:sp>
      <p:graphicFrame>
        <p:nvGraphicFramePr>
          <p:cNvPr id="33803" name="Object 40"/>
          <p:cNvGraphicFramePr>
            <a:graphicFrameLocks noChangeAspect="1"/>
          </p:cNvGraphicFramePr>
          <p:nvPr/>
        </p:nvGraphicFramePr>
        <p:xfrm>
          <a:off x="3187700" y="1854200"/>
          <a:ext cx="12700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5" r:id="rId10" imgW="491271" imgH="317354" progId="">
                  <p:embed/>
                </p:oleObj>
              </mc:Choice>
              <mc:Fallback>
                <p:oleObj r:id="rId10" imgW="491271" imgH="317354" progId="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1854200"/>
                        <a:ext cx="12700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4" name="Rectangle 41"/>
          <p:cNvSpPr>
            <a:spLocks noChangeArrowheads="1"/>
          </p:cNvSpPr>
          <p:nvPr/>
        </p:nvSpPr>
        <p:spPr bwMode="auto">
          <a:xfrm>
            <a:off x="455613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sz="4400">
                <a:solidFill>
                  <a:srgbClr val="000000"/>
                </a:solidFill>
              </a:rPr>
              <a:t>Harjoitustehtäviä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455613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sz="4400">
                <a:solidFill>
                  <a:srgbClr val="000000"/>
                </a:solidFill>
              </a:rPr>
              <a:t>Harjoitustehtäviä - syventävä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/>
          </p:nvPr>
        </p:nvSpPr>
        <p:spPr>
          <a:xfrm>
            <a:off x="457200" y="1600200"/>
            <a:ext cx="8229600" cy="4525963"/>
          </a:xfrm>
        </p:spPr>
        <p:txBody>
          <a:bodyPr anchor="t"/>
          <a:lstStyle/>
          <a:p>
            <a:pPr marL="341313" indent="-341313" algn="l" eaLnBrk="1" hangingPunct="1">
              <a:spcBef>
                <a:spcPts val="8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3200" smtClean="0"/>
              <a:t>4. Olkoot A = (-1, -2) ja B = (3, 1). Määritä piste C, kun vektorit        ja        ovat</a:t>
            </a:r>
          </a:p>
          <a:p>
            <a:pPr marL="341313" indent="-341313" algn="l" eaLnBrk="1" hangingPunct="1">
              <a:spcBef>
                <a:spcPts val="8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3200" smtClean="0"/>
              <a:t>	a) samat</a:t>
            </a:r>
          </a:p>
          <a:p>
            <a:pPr marL="341313" indent="-341313" algn="l" eaLnBrk="1" hangingPunct="1">
              <a:spcBef>
                <a:spcPts val="8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3200" smtClean="0"/>
              <a:t>	b) toistensa vastavektorit</a:t>
            </a:r>
          </a:p>
          <a:p>
            <a:pPr marL="341313" indent="-341313" algn="l" eaLnBrk="1" hangingPunct="1">
              <a:spcBef>
                <a:spcPts val="8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3200" smtClean="0"/>
          </a:p>
          <a:p>
            <a:pPr marL="341313" indent="-341313" algn="l" eaLnBrk="1" hangingPunct="1">
              <a:spcBef>
                <a:spcPts val="8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3200" smtClean="0"/>
              <a:t>Ratkaisu taululle!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4578350" y="2060575"/>
            <a:ext cx="661988" cy="530225"/>
            <a:chOff x="2884" y="1298"/>
            <a:chExt cx="417" cy="334"/>
          </a:xfrm>
        </p:grpSpPr>
        <p:graphicFrame>
          <p:nvGraphicFramePr>
            <p:cNvPr id="35846" name="Object 4"/>
            <p:cNvGraphicFramePr>
              <a:graphicFrameLocks noChangeAspect="1"/>
            </p:cNvGraphicFramePr>
            <p:nvPr/>
          </p:nvGraphicFramePr>
          <p:xfrm>
            <a:off x="2884" y="1298"/>
            <a:ext cx="417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50" r:id="rId4" imgW="253795" imgH="203045" progId="">
                    <p:embed/>
                  </p:oleObj>
                </mc:Choice>
                <mc:Fallback>
                  <p:oleObj r:id="rId4" imgW="253795" imgH="20304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4" y="1298"/>
                          <a:ext cx="417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47" name="Text Box 5"/>
            <p:cNvSpPr txBox="1">
              <a:spLocks noChangeArrowheads="1"/>
            </p:cNvSpPr>
            <p:nvPr/>
          </p:nvSpPr>
          <p:spPr bwMode="auto">
            <a:xfrm>
              <a:off x="2884" y="1298"/>
              <a:ext cx="417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778500" y="2070100"/>
          <a:ext cx="6635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r:id="rId6" imgW="253754" imgH="215690" progId="">
                  <p:embed/>
                </p:oleObj>
              </mc:Choice>
              <mc:Fallback>
                <p:oleObj r:id="rId6" imgW="253754" imgH="21569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2070100"/>
                        <a:ext cx="6635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Vektorien laskutoimitukset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41313" eaLnBrk="1" hangingPunct="1"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	YHTEENLASKU</a:t>
            </a:r>
          </a:p>
          <a:p>
            <a:pPr indent="-341313" eaLnBrk="1" hangingPunct="1"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Olkoot         vektorin      edustaja. Valitsemme vektorille     pisteestä </a:t>
            </a:r>
            <a:r>
              <a:rPr lang="fi-FI" altLang="fi-FI" i="1" smtClean="0"/>
              <a:t>B</a:t>
            </a:r>
            <a:r>
              <a:rPr lang="fi-FI" altLang="fi-FI" smtClean="0"/>
              <a:t> alkavan edustajan        . Tällöin       määrää vektorien     ja     summan        .</a:t>
            </a:r>
          </a:p>
          <a:p>
            <a:pPr indent="-341313" eaLnBrk="1" hangingPunct="1">
              <a:buFont typeface="Arial" panose="020B0604020202020204" pitchFamily="34" charset="0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fi-FI" altLang="fi-FI" smtClean="0"/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2247900" y="2154238"/>
            <a:ext cx="671513" cy="538162"/>
            <a:chOff x="1416" y="1357"/>
            <a:chExt cx="423" cy="339"/>
          </a:xfrm>
        </p:grpSpPr>
        <p:graphicFrame>
          <p:nvGraphicFramePr>
            <p:cNvPr id="37909" name="Object 4"/>
            <p:cNvGraphicFramePr>
              <a:graphicFrameLocks noChangeAspect="1"/>
            </p:cNvGraphicFramePr>
            <p:nvPr/>
          </p:nvGraphicFramePr>
          <p:xfrm>
            <a:off x="1416" y="1357"/>
            <a:ext cx="423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25" r:id="rId4" imgW="253795" imgH="203045" progId="">
                    <p:embed/>
                  </p:oleObj>
                </mc:Choice>
                <mc:Fallback>
                  <p:oleObj r:id="rId4" imgW="253795" imgH="20304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" y="1357"/>
                          <a:ext cx="423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10" name="Text Box 5"/>
            <p:cNvSpPr txBox="1">
              <a:spLocks noChangeArrowheads="1"/>
            </p:cNvSpPr>
            <p:nvPr/>
          </p:nvSpPr>
          <p:spPr bwMode="auto">
            <a:xfrm>
              <a:off x="1416" y="1357"/>
              <a:ext cx="423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4587875" y="21510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75" y="21510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4829175" y="26463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175" y="26463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318000" y="3128963"/>
          <a:ext cx="673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r:id="rId10" imgW="253754" imgH="215690" progId="">
                  <p:embed/>
                </p:oleObj>
              </mc:Choice>
              <mc:Fallback>
                <p:oleObj r:id="rId10" imgW="253754" imgH="21569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128963"/>
                        <a:ext cx="673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6599238" y="3128963"/>
          <a:ext cx="7080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r:id="rId12" imgW="266394" imgH="215647" progId="">
                  <p:embed/>
                </p:oleObj>
              </mc:Choice>
              <mc:Fallback>
                <p:oleObj r:id="rId12" imgW="266394" imgH="215647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238" y="3128963"/>
                        <a:ext cx="7080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143375" y="36242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r:id="rId14" imgW="126805" imgH="215556" progId="">
                  <p:embed/>
                </p:oleObj>
              </mc:Choice>
              <mc:Fallback>
                <p:oleObj r:id="rId14" imgW="126805" imgH="2155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6242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019675" y="36242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r:id="rId15" imgW="126805" imgH="215556" progId="">
                  <p:embed/>
                </p:oleObj>
              </mc:Choice>
              <mc:Fallback>
                <p:oleObj r:id="rId15" imgW="126805" imgH="21555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36242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070725" y="3624263"/>
          <a:ext cx="9096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r:id="rId16" imgW="342636" imgH="215729" progId="">
                  <p:embed/>
                </p:oleObj>
              </mc:Choice>
              <mc:Fallback>
                <p:oleObj r:id="rId16" imgW="342636" imgH="215729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3624263"/>
                        <a:ext cx="9096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5" name="Line 13"/>
          <p:cNvSpPr>
            <a:spLocks noChangeShapeType="1"/>
          </p:cNvSpPr>
          <p:nvPr/>
        </p:nvSpPr>
        <p:spPr bwMode="auto">
          <a:xfrm flipV="1">
            <a:off x="3009900" y="4773613"/>
            <a:ext cx="1231900" cy="12604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V="1">
            <a:off x="3035300" y="5383213"/>
            <a:ext cx="2451100" cy="638175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4203700" y="4787900"/>
            <a:ext cx="1282700" cy="571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3368675" y="48307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r:id="rId18" imgW="126805" imgH="215556" progId="">
                  <p:embed/>
                </p:oleObj>
              </mc:Choice>
              <mc:Fallback>
                <p:oleObj r:id="rId18" imgW="126805" imgH="215556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48307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4803775" y="44878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4" r:id="rId19" imgW="126805" imgH="215556" progId="">
                  <p:embed/>
                </p:oleObj>
              </mc:Choice>
              <mc:Fallback>
                <p:oleObj r:id="rId19" imgW="126805" imgH="215556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44878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4200525" y="5694363"/>
          <a:ext cx="9096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r:id="rId20" imgW="342636" imgH="215729" progId="">
                  <p:embed/>
                </p:oleObj>
              </mc:Choice>
              <mc:Fallback>
                <p:oleObj r:id="rId20" imgW="342636" imgH="215729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5694363"/>
                        <a:ext cx="9096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2546350" y="58118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6" r:id="rId21" imgW="152235" imgH="164926" progId="">
                  <p:embed/>
                </p:oleObj>
              </mc:Choice>
              <mc:Fallback>
                <p:oleObj r:id="rId21" imgW="152235" imgH="164926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58118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3867150" y="43005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7" r:id="rId23" imgW="152235" imgH="164926" progId="">
                  <p:embed/>
                </p:oleObj>
              </mc:Choice>
              <mc:Fallback>
                <p:oleObj r:id="rId23" imgW="152235" imgH="164926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3005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3" name="Object 21"/>
          <p:cNvGraphicFramePr>
            <a:graphicFrameLocks noChangeAspect="1"/>
          </p:cNvGraphicFramePr>
          <p:nvPr/>
        </p:nvGraphicFramePr>
        <p:xfrm>
          <a:off x="5632450" y="5173663"/>
          <a:ext cx="4048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8" r:id="rId25" imgW="152200" imgH="177562" progId="">
                  <p:embed/>
                </p:oleObj>
              </mc:Choice>
              <mc:Fallback>
                <p:oleObj r:id="rId25" imgW="152200" imgH="177562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5173663"/>
                        <a:ext cx="404813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7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9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2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animBg="1"/>
      <p:bldP spid="23566" grpId="0" animBg="1"/>
      <p:bldP spid="235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YHTEENLASKU - jatkoa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Summaa           sanotaan vektorien      ja </a:t>
            </a:r>
            <a:r>
              <a:rPr lang="fi-FI" altLang="fi-FI" i="1" smtClean="0"/>
              <a:t>resultantiksi</a:t>
            </a:r>
            <a:r>
              <a:rPr lang="fi-FI" altLang="fi-FI" smtClean="0"/>
              <a:t> sekä vektoreita      ja       summan          </a:t>
            </a:r>
            <a:r>
              <a:rPr lang="fi-FI" altLang="fi-FI" i="1" smtClean="0"/>
              <a:t>komponenteiksi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Summan määritelmän mukaan vektoreiden       ja        summa on vektori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2667000" y="1570038"/>
            <a:ext cx="906463" cy="569912"/>
            <a:chOff x="1680" y="989"/>
            <a:chExt cx="571" cy="359"/>
          </a:xfrm>
        </p:grpSpPr>
        <p:graphicFrame>
          <p:nvGraphicFramePr>
            <p:cNvPr id="39958" name="Object 4"/>
            <p:cNvGraphicFramePr>
              <a:graphicFrameLocks noChangeAspect="1"/>
            </p:cNvGraphicFramePr>
            <p:nvPr/>
          </p:nvGraphicFramePr>
          <p:xfrm>
            <a:off x="1680" y="989"/>
            <a:ext cx="571" cy="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75" r:id="rId4" imgW="342636" imgH="215729" progId="">
                    <p:embed/>
                  </p:oleObj>
                </mc:Choice>
                <mc:Fallback>
                  <p:oleObj r:id="rId4" imgW="342636" imgH="215729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989"/>
                          <a:ext cx="571" cy="3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59" name="Text Box 5"/>
            <p:cNvSpPr txBox="1">
              <a:spLocks noChangeArrowheads="1"/>
            </p:cNvSpPr>
            <p:nvPr/>
          </p:nvSpPr>
          <p:spPr bwMode="auto">
            <a:xfrm>
              <a:off x="1680" y="989"/>
              <a:ext cx="57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7321550" y="1570038"/>
          <a:ext cx="336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550" y="1570038"/>
                        <a:ext cx="3365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8337550" y="1570038"/>
          <a:ext cx="336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7550" y="1570038"/>
                        <a:ext cx="3365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6051550" y="2039938"/>
          <a:ext cx="336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8" r:id="rId10" imgW="126805" imgH="215556" progId="">
                  <p:embed/>
                </p:oleObj>
              </mc:Choice>
              <mc:Fallback>
                <p:oleObj r:id="rId10" imgW="126805" imgH="215556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2039938"/>
                        <a:ext cx="3365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7004050" y="2039938"/>
          <a:ext cx="336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9" r:id="rId11" imgW="126805" imgH="215556" progId="">
                  <p:embed/>
                </p:oleObj>
              </mc:Choice>
              <mc:Fallback>
                <p:oleObj r:id="rId11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2039938"/>
                        <a:ext cx="3365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2565400" y="2560638"/>
          <a:ext cx="908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0" r:id="rId12" imgW="342636" imgH="215729" progId="">
                  <p:embed/>
                </p:oleObj>
              </mc:Choice>
              <mc:Fallback>
                <p:oleObj r:id="rId12" imgW="342636" imgH="215729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560638"/>
                        <a:ext cx="908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051175" y="3619500"/>
          <a:ext cx="6731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1" r:id="rId13" imgW="253795" imgH="203045" progId="">
                  <p:embed/>
                </p:oleObj>
              </mc:Choice>
              <mc:Fallback>
                <p:oleObj r:id="rId13" imgW="253795" imgH="203045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3619500"/>
                        <a:ext cx="6731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194175" y="3603625"/>
          <a:ext cx="6731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r:id="rId15" imgW="253754" imgH="215690" progId="">
                  <p:embed/>
                </p:oleObj>
              </mc:Choice>
              <mc:Fallback>
                <p:oleObj r:id="rId15" imgW="253754" imgH="21569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3603625"/>
                        <a:ext cx="6731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876300" y="4124325"/>
          <a:ext cx="706438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r:id="rId17" imgW="266394" imgH="215647" progId="">
                  <p:embed/>
                </p:oleObj>
              </mc:Choice>
              <mc:Fallback>
                <p:oleObj r:id="rId17" imgW="266394" imgH="215647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124325"/>
                        <a:ext cx="706438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0" name="Line 14"/>
          <p:cNvSpPr>
            <a:spLocks noChangeShapeType="1"/>
          </p:cNvSpPr>
          <p:nvPr/>
        </p:nvSpPr>
        <p:spPr bwMode="auto">
          <a:xfrm flipV="1">
            <a:off x="3098800" y="4862513"/>
            <a:ext cx="1231900" cy="12604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V="1">
            <a:off x="3124200" y="5472113"/>
            <a:ext cx="2451100" cy="638175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4292600" y="4876800"/>
            <a:ext cx="1282700" cy="571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3073400" y="4987925"/>
          <a:ext cx="6731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r:id="rId19" imgW="253795" imgH="203045" progId="">
                  <p:embed/>
                </p:oleObj>
              </mc:Choice>
              <mc:Fallback>
                <p:oleObj r:id="rId19" imgW="253795" imgH="203045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4987925"/>
                        <a:ext cx="6731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4800600" y="4525963"/>
          <a:ext cx="673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r:id="rId20" imgW="253754" imgH="215690" progId="">
                  <p:embed/>
                </p:oleObj>
              </mc:Choice>
              <mc:Fallback>
                <p:oleObj r:id="rId20" imgW="253754" imgH="215690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25963"/>
                        <a:ext cx="673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4124325" y="5821363"/>
          <a:ext cx="25606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r:id="rId21" imgW="491384" imgH="215842" progId="">
                  <p:embed/>
                </p:oleObj>
              </mc:Choice>
              <mc:Fallback>
                <p:oleObj r:id="rId21" imgW="491384" imgH="215842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5821363"/>
                        <a:ext cx="25606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2635250" y="59007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7" r:id="rId23" imgW="152235" imgH="164926" progId="">
                  <p:embed/>
                </p:oleObj>
              </mc:Choice>
              <mc:Fallback>
                <p:oleObj r:id="rId23" imgW="152235" imgH="164926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59007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7" name="Object 21"/>
          <p:cNvGraphicFramePr>
            <a:graphicFrameLocks noChangeAspect="1"/>
          </p:cNvGraphicFramePr>
          <p:nvPr/>
        </p:nvGraphicFramePr>
        <p:xfrm>
          <a:off x="3956050" y="43894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8" r:id="rId25" imgW="152235" imgH="164926" progId="">
                  <p:embed/>
                </p:oleObj>
              </mc:Choice>
              <mc:Fallback>
                <p:oleObj r:id="rId25" imgW="152235" imgH="164926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43894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8" name="Object 22"/>
          <p:cNvGraphicFramePr>
            <a:graphicFrameLocks noChangeAspect="1"/>
          </p:cNvGraphicFramePr>
          <p:nvPr/>
        </p:nvGraphicFramePr>
        <p:xfrm>
          <a:off x="5721350" y="5262563"/>
          <a:ext cx="4048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9" r:id="rId27" imgW="152200" imgH="177562" progId="">
                  <p:embed/>
                </p:oleObj>
              </mc:Choice>
              <mc:Fallback>
                <p:oleObj r:id="rId27" imgW="152200" imgH="177562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262563"/>
                        <a:ext cx="404813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" dur="5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0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3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2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5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1" grpId="0" animBg="1"/>
      <p:bldP spid="245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Johdantoa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dirty="0" smtClean="0"/>
              <a:t>Tavallisesti mittauksessa saadaan suureesta selville sen </a:t>
            </a:r>
          </a:p>
          <a:p>
            <a:pPr marL="741363" lvl="1" indent="-341313" eaLnBrk="1" hangingPunct="1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000" dirty="0" smtClean="0"/>
              <a:t>Esim. astian tilavuus on 3 litraa tai jonkin kappaleen massa on 4,5 kilogrammaa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dirty="0" smtClean="0"/>
              <a:t>Fysiikassa ja tekniikassa suureiden yksi tärkeä ominaisuus on</a:t>
            </a:r>
            <a:endParaRPr lang="fi-FI" altLang="fi-FI" sz="2800" i="1" dirty="0" smtClean="0"/>
          </a:p>
          <a:p>
            <a:pPr marL="741363" lvl="1" indent="-28416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400" dirty="0" smtClean="0"/>
              <a:t>Esim. </a:t>
            </a:r>
            <a:endParaRPr lang="fi-FI" altLang="fi-FI" sz="2400" i="1" dirty="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dirty="0" smtClean="0"/>
              <a:t>Suureita, joilla on suuruuden lisäksi vaikutussuunta, kutsutaan</a:t>
            </a:r>
            <a:endParaRPr lang="fi-FI" altLang="fi-FI" sz="2800" i="1" dirty="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dirty="0" smtClean="0"/>
              <a:t>Suure, jolta puuttuu vaikutussuunta, on</a:t>
            </a:r>
            <a:endParaRPr lang="fi-FI" altLang="fi-FI" sz="2800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Yhteenlaskun ominaisuuksia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NEUTRAALIALKIO</a:t>
            </a:r>
          </a:p>
          <a:p>
            <a:pPr indent="-341313" eaLnBrk="1" hangingPunct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Nollavektori on vektorisumman neutraalialkio                  ja                 kaikilla vektoreilla     .</a:t>
            </a:r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3479800" y="2613025"/>
            <a:ext cx="1589088" cy="600075"/>
            <a:chOff x="2192" y="1646"/>
            <a:chExt cx="1001" cy="378"/>
          </a:xfrm>
        </p:grpSpPr>
        <p:graphicFrame>
          <p:nvGraphicFramePr>
            <p:cNvPr id="41996" name="Object 4"/>
            <p:cNvGraphicFramePr>
              <a:graphicFrameLocks noChangeAspect="1"/>
            </p:cNvGraphicFramePr>
            <p:nvPr/>
          </p:nvGraphicFramePr>
          <p:xfrm>
            <a:off x="2192" y="1646"/>
            <a:ext cx="1001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03" r:id="rId4" imgW="491231" imgH="215775" progId="">
                    <p:embed/>
                  </p:oleObj>
                </mc:Choice>
                <mc:Fallback>
                  <p:oleObj r:id="rId4" imgW="491231" imgH="21577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2" y="1646"/>
                          <a:ext cx="1001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97" name="Text Box 5"/>
            <p:cNvSpPr txBox="1">
              <a:spLocks noChangeArrowheads="1"/>
            </p:cNvSpPr>
            <p:nvPr/>
          </p:nvSpPr>
          <p:spPr bwMode="auto">
            <a:xfrm>
              <a:off x="2192" y="1646"/>
              <a:ext cx="1001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5816600" y="2613025"/>
          <a:ext cx="159067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4" r:id="rId6" imgW="491231" imgH="215775" progId="">
                  <p:embed/>
                </p:oleObj>
              </mc:Choice>
              <mc:Fallback>
                <p:oleObj r:id="rId6" imgW="491231" imgH="21577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13025"/>
                        <a:ext cx="159067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186238" y="3108325"/>
          <a:ext cx="35401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3108325"/>
                        <a:ext cx="35401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08" name="Group 8"/>
          <p:cNvGrpSpPr>
            <a:grpSpLocks/>
          </p:cNvGrpSpPr>
          <p:nvPr/>
        </p:nvGrpSpPr>
        <p:grpSpPr bwMode="auto">
          <a:xfrm>
            <a:off x="3111500" y="4800600"/>
            <a:ext cx="2894013" cy="163513"/>
            <a:chOff x="1960" y="3024"/>
            <a:chExt cx="1823" cy="103"/>
          </a:xfrm>
        </p:grpSpPr>
        <p:sp>
          <p:nvSpPr>
            <p:cNvPr id="41994" name="Line 9"/>
            <p:cNvSpPr>
              <a:spLocks noChangeShapeType="1"/>
            </p:cNvSpPr>
            <p:nvPr/>
          </p:nvSpPr>
          <p:spPr bwMode="auto">
            <a:xfrm>
              <a:off x="1960" y="3080"/>
              <a:ext cx="1823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995" name="Line 10"/>
            <p:cNvSpPr>
              <a:spLocks noChangeShapeType="1"/>
            </p:cNvSpPr>
            <p:nvPr/>
          </p:nvSpPr>
          <p:spPr bwMode="auto">
            <a:xfrm>
              <a:off x="1960" y="3024"/>
              <a:ext cx="0" cy="10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341938" y="4264025"/>
          <a:ext cx="35401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r:id="rId10" imgW="126805" imgH="215556" progId="">
                  <p:embed/>
                </p:oleObj>
              </mc:Choice>
              <mc:Fallback>
                <p:oleObj r:id="rId10" imgW="126805" imgH="21555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4264025"/>
                        <a:ext cx="35401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3911600" y="5038725"/>
          <a:ext cx="159067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7" r:id="rId11" imgW="491231" imgH="215775" progId="">
                  <p:embed/>
                </p:oleObj>
              </mc:Choice>
              <mc:Fallback>
                <p:oleObj r:id="rId11" imgW="491231" imgH="215775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5038725"/>
                        <a:ext cx="159067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z="4000" smtClean="0"/>
              <a:t>Vektorin ja vastavektorin summa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Vektorin ja vastavektorin summa on nollavektori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3073400" y="2087563"/>
            <a:ext cx="1833563" cy="576262"/>
            <a:chOff x="1936" y="1315"/>
            <a:chExt cx="1155" cy="363"/>
          </a:xfrm>
        </p:grpSpPr>
        <p:graphicFrame>
          <p:nvGraphicFramePr>
            <p:cNvPr id="44045" name="Object 4"/>
            <p:cNvGraphicFramePr>
              <a:graphicFrameLocks noChangeAspect="1"/>
            </p:cNvGraphicFramePr>
            <p:nvPr/>
          </p:nvGraphicFramePr>
          <p:xfrm>
            <a:off x="1936" y="1315"/>
            <a:ext cx="1155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0" r:id="rId4" imgW="491336" imgH="241222" progId="">
                    <p:embed/>
                  </p:oleObj>
                </mc:Choice>
                <mc:Fallback>
                  <p:oleObj r:id="rId4" imgW="491336" imgH="241222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6" y="1315"/>
                          <a:ext cx="1155" cy="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46" name="Text Box 5"/>
            <p:cNvSpPr txBox="1">
              <a:spLocks noChangeArrowheads="1"/>
            </p:cNvSpPr>
            <p:nvPr/>
          </p:nvSpPr>
          <p:spPr bwMode="auto">
            <a:xfrm>
              <a:off x="1936" y="1315"/>
              <a:ext cx="1155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3162300" y="3378200"/>
            <a:ext cx="2894013" cy="163513"/>
            <a:chOff x="1992" y="2128"/>
            <a:chExt cx="1823" cy="103"/>
          </a:xfrm>
        </p:grpSpPr>
        <p:sp>
          <p:nvSpPr>
            <p:cNvPr id="44043" name="Line 7"/>
            <p:cNvSpPr>
              <a:spLocks noChangeShapeType="1"/>
            </p:cNvSpPr>
            <p:nvPr/>
          </p:nvSpPr>
          <p:spPr bwMode="auto">
            <a:xfrm>
              <a:off x="1992" y="2184"/>
              <a:ext cx="1823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4044" name="Line 8"/>
            <p:cNvSpPr>
              <a:spLocks noChangeShapeType="1"/>
            </p:cNvSpPr>
            <p:nvPr/>
          </p:nvSpPr>
          <p:spPr bwMode="auto">
            <a:xfrm>
              <a:off x="1992" y="2128"/>
              <a:ext cx="0" cy="10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26633" name="Group 9"/>
          <p:cNvGrpSpPr>
            <a:grpSpLocks/>
          </p:cNvGrpSpPr>
          <p:nvPr/>
        </p:nvGrpSpPr>
        <p:grpSpPr bwMode="auto">
          <a:xfrm>
            <a:off x="3162300" y="3644900"/>
            <a:ext cx="2894013" cy="163513"/>
            <a:chOff x="1992" y="2296"/>
            <a:chExt cx="1823" cy="103"/>
          </a:xfrm>
        </p:grpSpPr>
        <p:sp>
          <p:nvSpPr>
            <p:cNvPr id="44041" name="Line 10"/>
            <p:cNvSpPr>
              <a:spLocks noChangeShapeType="1"/>
            </p:cNvSpPr>
            <p:nvPr/>
          </p:nvSpPr>
          <p:spPr bwMode="auto">
            <a:xfrm flipH="1">
              <a:off x="1991" y="2352"/>
              <a:ext cx="1825" cy="0"/>
            </a:xfrm>
            <a:prstGeom prst="line">
              <a:avLst/>
            </a:prstGeom>
            <a:noFill/>
            <a:ln w="2844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4042" name="Line 11"/>
            <p:cNvSpPr>
              <a:spLocks noChangeShapeType="1"/>
            </p:cNvSpPr>
            <p:nvPr/>
          </p:nvSpPr>
          <p:spPr bwMode="auto">
            <a:xfrm>
              <a:off x="3816" y="2296"/>
              <a:ext cx="0" cy="103"/>
            </a:xfrm>
            <a:prstGeom prst="line">
              <a:avLst/>
            </a:prstGeom>
            <a:noFill/>
            <a:ln w="2844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5627688" y="2905125"/>
          <a:ext cx="30638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1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2905125"/>
                        <a:ext cx="30638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3095625" y="3756025"/>
          <a:ext cx="5207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r:id="rId8" imgW="215640" imgH="215640" progId="">
                  <p:embed/>
                </p:oleObj>
              </mc:Choice>
              <mc:Fallback>
                <p:oleObj r:id="rId8" imgW="215640" imgH="21564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3756025"/>
                        <a:ext cx="5207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body"/>
          </p:nvPr>
        </p:nvSpPr>
        <p:spPr>
          <a:xfrm>
            <a:off x="457200" y="1600200"/>
            <a:ext cx="8229600" cy="4525963"/>
          </a:xfrm>
        </p:spPr>
        <p:txBody>
          <a:bodyPr anchor="t"/>
          <a:lstStyle/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smtClean="0"/>
              <a:t>Vaihdantalaki:</a:t>
            </a:r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2800" smtClean="0"/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2800" smtClean="0"/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2800" smtClean="0"/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2800" smtClean="0"/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sz="2800" smtClean="0"/>
          </a:p>
          <a:p>
            <a:pPr marL="341313" indent="-341313" algn="l" eaLnBrk="1" hangingPunct="1"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sz="2800" smtClean="0"/>
              <a:t>Olkoon             . Valitsemme vektorille      kaksi edustajaa,       alkaa pisteestä A ja       pisteestä B. Tällöin                    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457200" y="274638"/>
            <a:ext cx="8229600" cy="1143000"/>
          </a:xfrm>
        </p:spPr>
        <p:txBody>
          <a:bodyPr anchor="ctr"/>
          <a:lstStyle/>
          <a:p>
            <a:pPr marL="0" indent="0" algn="ctr"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fi-FI" altLang="fi-FI" sz="4400" smtClean="0"/>
              <a:t>Vaihdantalaki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3263900" y="1524000"/>
            <a:ext cx="2108200" cy="587375"/>
            <a:chOff x="2056" y="960"/>
            <a:chExt cx="1328" cy="370"/>
          </a:xfrm>
        </p:grpSpPr>
        <p:graphicFrame>
          <p:nvGraphicFramePr>
            <p:cNvPr id="46105" name="Object 4"/>
            <p:cNvGraphicFramePr>
              <a:graphicFrameLocks noChangeAspect="1"/>
            </p:cNvGraphicFramePr>
            <p:nvPr/>
          </p:nvGraphicFramePr>
          <p:xfrm>
            <a:off x="2056" y="960"/>
            <a:ext cx="1328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21" r:id="rId4" imgW="491207" imgH="215764" progId="">
                    <p:embed/>
                  </p:oleObj>
                </mc:Choice>
                <mc:Fallback>
                  <p:oleObj r:id="rId4" imgW="491207" imgH="215764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6" y="960"/>
                          <a:ext cx="1328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106" name="Text Box 5"/>
            <p:cNvSpPr txBox="1">
              <a:spLocks noChangeArrowheads="1"/>
            </p:cNvSpPr>
            <p:nvPr/>
          </p:nvSpPr>
          <p:spPr bwMode="auto">
            <a:xfrm>
              <a:off x="2056" y="960"/>
              <a:ext cx="1328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3606800" y="3097213"/>
            <a:ext cx="2451100" cy="638175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3581400" y="2487613"/>
            <a:ext cx="1231900" cy="12604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775200" y="2501900"/>
            <a:ext cx="1282700" cy="571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3863975" y="25701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2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25701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5375275" y="22018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3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22018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4492625" y="3040063"/>
          <a:ext cx="9096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4" r:id="rId10" imgW="342636" imgH="215729" progId="">
                  <p:embed/>
                </p:oleObj>
              </mc:Choice>
              <mc:Fallback>
                <p:oleObj r:id="rId10" imgW="342636" imgH="215729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3040063"/>
                        <a:ext cx="9096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4438650" y="20145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5" r:id="rId12" imgW="152235" imgH="164926" progId="">
                  <p:embed/>
                </p:oleObj>
              </mc:Choice>
              <mc:Fallback>
                <p:oleObj r:id="rId12" imgW="152235" imgH="164926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0145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6203950" y="2887663"/>
          <a:ext cx="4048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6" r:id="rId14" imgW="152200" imgH="177562" progId="">
                  <p:embed/>
                </p:oleObj>
              </mc:Choice>
              <mc:Fallback>
                <p:oleObj r:id="rId14" imgW="152200" imgH="177562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2887663"/>
                        <a:ext cx="404813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4862513" y="3111500"/>
            <a:ext cx="1235075" cy="12573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 flipV="1">
            <a:off x="3617913" y="3783013"/>
            <a:ext cx="1285875" cy="5746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5692775" y="36877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7" r:id="rId16" imgW="126805" imgH="215556" progId="">
                  <p:embed/>
                </p:oleObj>
              </mc:Choice>
              <mc:Fallback>
                <p:oleObj r:id="rId16" imgW="126805" imgH="215556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5" y="36877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3876675" y="40814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8" r:id="rId17" imgW="126805" imgH="215556" progId="">
                  <p:embed/>
                </p:oleObj>
              </mc:Choice>
              <mc:Fallback>
                <p:oleObj r:id="rId17" imgW="126805" imgH="215556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40814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4676775" y="4414838"/>
          <a:ext cx="438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9" r:id="rId18" imgW="164881" imgH="164881" progId="">
                  <p:embed/>
                </p:oleObj>
              </mc:Choice>
              <mc:Fallback>
                <p:oleObj r:id="rId18" imgW="164881" imgH="164881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4414838"/>
                        <a:ext cx="4381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667" name="Group 19"/>
          <p:cNvGrpSpPr>
            <a:grpSpLocks/>
          </p:cNvGrpSpPr>
          <p:nvPr/>
        </p:nvGrpSpPr>
        <p:grpSpPr bwMode="auto">
          <a:xfrm>
            <a:off x="3254375" y="3549650"/>
            <a:ext cx="247650" cy="485775"/>
            <a:chOff x="2050" y="2236"/>
            <a:chExt cx="156" cy="306"/>
          </a:xfrm>
        </p:grpSpPr>
        <p:sp>
          <p:nvSpPr>
            <p:cNvPr id="46104" name="Rectangle 20"/>
            <p:cNvSpPr>
              <a:spLocks noChangeArrowheads="1"/>
            </p:cNvSpPr>
            <p:nvPr/>
          </p:nvSpPr>
          <p:spPr bwMode="auto">
            <a:xfrm>
              <a:off x="2050" y="2236"/>
              <a:ext cx="156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buClrTx/>
                <a:buFontTx/>
                <a:buNone/>
              </a:pPr>
              <a:r>
                <a:rPr lang="fi-FI" altLang="fi-FI" sz="3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</p:grpSp>
      <p:graphicFrame>
        <p:nvGraphicFramePr>
          <p:cNvPr id="27669" name="Object 21"/>
          <p:cNvGraphicFramePr>
            <a:graphicFrameLocks noChangeAspect="1"/>
          </p:cNvGraphicFramePr>
          <p:nvPr/>
        </p:nvGraphicFramePr>
        <p:xfrm>
          <a:off x="2098675" y="4621213"/>
          <a:ext cx="11747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0" r:id="rId20" imgW="482286" imgH="215757" progId="">
                  <p:embed/>
                </p:oleObj>
              </mc:Choice>
              <mc:Fallback>
                <p:oleObj r:id="rId20" imgW="482286" imgH="215757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4621213"/>
                        <a:ext cx="11747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6988175" y="4614863"/>
          <a:ext cx="3365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1" r:id="rId22" imgW="126805" imgH="215556" progId="">
                  <p:embed/>
                </p:oleObj>
              </mc:Choice>
              <mc:Fallback>
                <p:oleObj r:id="rId22" imgW="126805" imgH="215556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175" y="4614863"/>
                        <a:ext cx="3365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2525713" y="5068888"/>
          <a:ext cx="6492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2" r:id="rId23" imgW="266438" imgH="203005" progId="">
                  <p:embed/>
                </p:oleObj>
              </mc:Choice>
              <mc:Fallback>
                <p:oleObj r:id="rId23" imgW="266438" imgH="203005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3" y="5068888"/>
                        <a:ext cx="6492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2" name="Object 24"/>
          <p:cNvGraphicFramePr>
            <a:graphicFrameLocks noChangeAspect="1"/>
          </p:cNvGraphicFramePr>
          <p:nvPr/>
        </p:nvGraphicFramePr>
        <p:xfrm>
          <a:off x="6400800" y="5067300"/>
          <a:ext cx="6191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3" r:id="rId25" imgW="253754" imgH="215690" progId="">
                  <p:embed/>
                </p:oleObj>
              </mc:Choice>
              <mc:Fallback>
                <p:oleObj r:id="rId25" imgW="253754" imgH="215690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067300"/>
                        <a:ext cx="61912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3" name="Object 25"/>
          <p:cNvGraphicFramePr>
            <a:graphicFrameLocks noChangeAspect="1"/>
          </p:cNvGraphicFramePr>
          <p:nvPr/>
        </p:nvGraphicFramePr>
        <p:xfrm>
          <a:off x="2574925" y="5448300"/>
          <a:ext cx="193833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34" r:id="rId27" imgW="491263" imgH="215789" progId="">
                  <p:embed/>
                </p:oleObj>
              </mc:Choice>
              <mc:Fallback>
                <p:oleObj r:id="rId27" imgW="491263" imgH="215789" progId="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5448300"/>
                        <a:ext cx="193833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9" dur="500"/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2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5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8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1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4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nimBg="1"/>
      <p:bldP spid="27654" grpId="1" animBg="1"/>
      <p:bldP spid="27655" grpId="0" animBg="1"/>
      <p:bldP spid="27656" grpId="0" animBg="1"/>
      <p:bldP spid="27662" grpId="0" animBg="1"/>
      <p:bldP spid="2766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Liitäntälaki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Liitäntälaki:</a:t>
            </a:r>
          </a:p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Olkoot      ,       ja       vektorien                 edustajat tässä järjestyksessä</a:t>
            </a:r>
          </a:p>
          <a:p>
            <a:pPr marL="741363" lvl="1" indent="-284163" eaLnBrk="1" hangingPunct="1">
              <a:lnSpc>
                <a:spcPct val="90000"/>
              </a:lnSpc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Tällöin on </a:t>
            </a:r>
          </a:p>
          <a:p>
            <a:pPr marL="741363" lvl="1" indent="-284163" eaLnBrk="1" hangingPunct="1">
              <a:lnSpc>
                <a:spcPct val="90000"/>
              </a:lnSpc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sekä</a:t>
            </a:r>
          </a:p>
          <a:p>
            <a:pPr marL="741363" lvl="1" indent="-284163" eaLnBrk="1" hangingPunct="1">
              <a:lnSpc>
                <a:spcPct val="90000"/>
              </a:lnSpc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joten</a:t>
            </a:r>
          </a:p>
          <a:p>
            <a:pPr marL="341313" indent="-341313" eaLnBrk="1" hangingPunct="1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Koska vektorien summa on ryhmittelystä riippumaton, voimme merkitä summan ilman sulkeita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3009900" y="1479550"/>
            <a:ext cx="3757613" cy="647700"/>
            <a:chOff x="1896" y="932"/>
            <a:chExt cx="2367" cy="408"/>
          </a:xfrm>
        </p:grpSpPr>
        <p:graphicFrame>
          <p:nvGraphicFramePr>
            <p:cNvPr id="48141" name="Object 4"/>
            <p:cNvGraphicFramePr>
              <a:graphicFrameLocks noChangeAspect="1"/>
            </p:cNvGraphicFramePr>
            <p:nvPr/>
          </p:nvGraphicFramePr>
          <p:xfrm>
            <a:off x="1896" y="932"/>
            <a:ext cx="2367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52" r:id="rId4" imgW="491416" imgH="241261" progId="">
                    <p:embed/>
                  </p:oleObj>
                </mc:Choice>
                <mc:Fallback>
                  <p:oleObj r:id="rId4" imgW="491416" imgH="241261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6" y="932"/>
                          <a:ext cx="2367" cy="4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42" name="Text Box 5"/>
            <p:cNvSpPr txBox="1">
              <a:spLocks noChangeArrowheads="1"/>
            </p:cNvSpPr>
            <p:nvPr/>
          </p:nvSpPr>
          <p:spPr bwMode="auto">
            <a:xfrm>
              <a:off x="1896" y="932"/>
              <a:ext cx="2367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2109788" y="2025650"/>
          <a:ext cx="6826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r:id="rId6" imgW="253795" imgH="203045" progId="">
                  <p:embed/>
                </p:oleObj>
              </mc:Choice>
              <mc:Fallback>
                <p:oleObj r:id="rId6" imgW="253795" imgH="20304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2025650"/>
                        <a:ext cx="6826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2960688" y="2033588"/>
          <a:ext cx="682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r:id="rId8" imgW="253754" imgH="215690" progId="">
                  <p:embed/>
                </p:oleObj>
              </mc:Choice>
              <mc:Fallback>
                <p:oleObj r:id="rId8" imgW="253754" imgH="21569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2033588"/>
                        <a:ext cx="682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4040188" y="2033588"/>
          <a:ext cx="682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5" r:id="rId10" imgW="253754" imgH="215690" progId="">
                  <p:embed/>
                </p:oleObj>
              </mc:Choice>
              <mc:Fallback>
                <p:oleObj r:id="rId10" imgW="253754" imgH="21569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188" y="2033588"/>
                        <a:ext cx="682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6451600" y="2033588"/>
          <a:ext cx="20828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6" r:id="rId12" imgW="491287" imgH="291966" progId="">
                  <p:embed/>
                </p:oleObj>
              </mc:Choice>
              <mc:Fallback>
                <p:oleObj r:id="rId12" imgW="491287" imgH="29196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2033588"/>
                        <a:ext cx="2082800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2955925" y="3090863"/>
          <a:ext cx="55308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r:id="rId14" imgW="491441" imgH="292057" progId="">
                  <p:embed/>
                </p:oleObj>
              </mc:Choice>
              <mc:Fallback>
                <p:oleObj r:id="rId14" imgW="491441" imgH="292057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3090863"/>
                        <a:ext cx="55308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2193925" y="3548063"/>
          <a:ext cx="55562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8" r:id="rId16" imgW="491481" imgH="292081" progId="">
                  <p:embed/>
                </p:oleObj>
              </mc:Choice>
              <mc:Fallback>
                <p:oleObj r:id="rId16" imgW="491481" imgH="292081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3548063"/>
                        <a:ext cx="55562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2211388" y="4017963"/>
          <a:ext cx="28289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r:id="rId18" imgW="491416" imgH="241261" progId="">
                  <p:embed/>
                </p:oleObj>
              </mc:Choice>
              <mc:Fallback>
                <p:oleObj r:id="rId18" imgW="491416" imgH="241261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1388" y="4017963"/>
                        <a:ext cx="282892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3486150" y="5427663"/>
          <a:ext cx="41402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0" r:id="rId19" imgW="491424" imgH="241265" progId="">
                  <p:embed/>
                </p:oleObj>
              </mc:Choice>
              <mc:Fallback>
                <p:oleObj r:id="rId19" imgW="491424" imgH="241265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5427663"/>
                        <a:ext cx="41402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" dur="500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9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Liitäntälaki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891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Reitti on sama kulkipa sitten kumpaa reittiä tahansa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27550" y="1427163"/>
          <a:ext cx="2698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8" r:id="rId4" imgW="126805" imgH="215556" progId="">
                  <p:embed/>
                </p:oleObj>
              </mc:Choice>
              <mc:Fallback>
                <p:oleObj r:id="rId4" imgW="126805" imgH="215556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1427163"/>
                        <a:ext cx="2698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4"/>
          <p:cNvGraphicFramePr>
            <a:graphicFrameLocks noChangeAspect="1"/>
          </p:cNvGraphicFramePr>
          <p:nvPr/>
        </p:nvGraphicFramePr>
        <p:xfrm>
          <a:off x="4806950" y="12779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9" r:id="rId6" imgW="152235" imgH="164926" progId="">
                  <p:embed/>
                </p:oleObj>
              </mc:Choice>
              <mc:Fallback>
                <p:oleObj r:id="rId6" imgW="152235" imgH="16492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12779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5"/>
          <p:cNvGraphicFramePr>
            <a:graphicFrameLocks noChangeAspect="1"/>
          </p:cNvGraphicFramePr>
          <p:nvPr/>
        </p:nvGraphicFramePr>
        <p:xfrm>
          <a:off x="5937250" y="2633663"/>
          <a:ext cx="4048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0" r:id="rId8" imgW="152200" imgH="177562" progId="">
                  <p:embed/>
                </p:oleObj>
              </mc:Choice>
              <mc:Fallback>
                <p:oleObj r:id="rId8" imgW="152200" imgH="177562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0" y="2633663"/>
                        <a:ext cx="404813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6"/>
          <p:cNvGraphicFramePr>
            <a:graphicFrameLocks noChangeAspect="1"/>
          </p:cNvGraphicFramePr>
          <p:nvPr/>
        </p:nvGraphicFramePr>
        <p:xfrm>
          <a:off x="4791075" y="4491038"/>
          <a:ext cx="438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r:id="rId10" imgW="164881" imgH="164881" progId="">
                  <p:embed/>
                </p:oleObj>
              </mc:Choice>
              <mc:Fallback>
                <p:oleObj r:id="rId10" imgW="164881" imgH="164881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075" y="4491038"/>
                        <a:ext cx="4381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Line 7"/>
          <p:cNvSpPr>
            <a:spLocks noChangeShapeType="1"/>
          </p:cNvSpPr>
          <p:nvPr/>
        </p:nvSpPr>
        <p:spPr bwMode="auto">
          <a:xfrm flipV="1">
            <a:off x="3286125" y="2852738"/>
            <a:ext cx="2530475" cy="701675"/>
          </a:xfrm>
          <a:prstGeom prst="line">
            <a:avLst/>
          </a:prstGeom>
          <a:noFill/>
          <a:ln w="28440">
            <a:solidFill>
              <a:srgbClr val="000000"/>
            </a:solidFill>
            <a:prstDash val="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 flipV="1">
            <a:off x="3251200" y="1751013"/>
            <a:ext cx="1673225" cy="1820862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186" name="Line 9"/>
          <p:cNvSpPr>
            <a:spLocks noChangeShapeType="1"/>
          </p:cNvSpPr>
          <p:nvPr/>
        </p:nvSpPr>
        <p:spPr bwMode="auto">
          <a:xfrm flipH="1">
            <a:off x="4992688" y="2854325"/>
            <a:ext cx="857250" cy="16160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 flipH="1" flipV="1">
            <a:off x="3284538" y="3597275"/>
            <a:ext cx="1763712" cy="855663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>
            <a:off x="4924425" y="1825625"/>
            <a:ext cx="61913" cy="257333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189" name="Line 12"/>
          <p:cNvSpPr>
            <a:spLocks noChangeShapeType="1"/>
          </p:cNvSpPr>
          <p:nvPr/>
        </p:nvSpPr>
        <p:spPr bwMode="auto">
          <a:xfrm>
            <a:off x="4941888" y="1816100"/>
            <a:ext cx="863600" cy="10382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3327400" y="4181475"/>
          <a:ext cx="1376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r:id="rId12" imgW="491416" imgH="241261" progId="">
                  <p:embed/>
                </p:oleObj>
              </mc:Choice>
              <mc:Fallback>
                <p:oleObj r:id="rId12" imgW="491416" imgH="241261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181475"/>
                        <a:ext cx="137636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4"/>
          <p:cNvGraphicFramePr>
            <a:graphicFrameLocks noChangeAspect="1"/>
          </p:cNvGraphicFramePr>
          <p:nvPr/>
        </p:nvGraphicFramePr>
        <p:xfrm>
          <a:off x="5175250" y="4106863"/>
          <a:ext cx="2428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r:id="rId14" imgW="114150" imgH="215612" progId="">
                  <p:embed/>
                </p:oleObj>
              </mc:Choice>
              <mc:Fallback>
                <p:oleObj r:id="rId14" imgW="114150" imgH="215612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106863"/>
                        <a:ext cx="2428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5"/>
          <p:cNvGraphicFramePr>
            <a:graphicFrameLocks noChangeAspect="1"/>
          </p:cNvGraphicFramePr>
          <p:nvPr/>
        </p:nvGraphicFramePr>
        <p:xfrm>
          <a:off x="5734050" y="2278063"/>
          <a:ext cx="2698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r:id="rId16" imgW="126805" imgH="215556" progId="">
                  <p:embed/>
                </p:oleObj>
              </mc:Choice>
              <mc:Fallback>
                <p:oleObj r:id="rId16" imgW="126805" imgH="215556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2278063"/>
                        <a:ext cx="2698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2" name="Object 16"/>
          <p:cNvGraphicFramePr>
            <a:graphicFrameLocks noChangeAspect="1"/>
          </p:cNvGraphicFramePr>
          <p:nvPr/>
        </p:nvGraphicFramePr>
        <p:xfrm>
          <a:off x="3403600" y="3686175"/>
          <a:ext cx="1376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5" r:id="rId18" imgW="491416" imgH="241261" progId="">
                  <p:embed/>
                </p:oleObj>
              </mc:Choice>
              <mc:Fallback>
                <p:oleObj r:id="rId18" imgW="491416" imgH="241261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3686175"/>
                        <a:ext cx="137636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3" name="Object 17"/>
          <p:cNvGraphicFramePr>
            <a:graphicFrameLocks noChangeAspect="1"/>
          </p:cNvGraphicFramePr>
          <p:nvPr/>
        </p:nvGraphicFramePr>
        <p:xfrm>
          <a:off x="4006850" y="2925763"/>
          <a:ext cx="72866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6" r:id="rId20" imgW="342636" imgH="215729" progId="">
                  <p:embed/>
                </p:oleObj>
              </mc:Choice>
              <mc:Fallback>
                <p:oleObj r:id="rId20" imgW="342636" imgH="215729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850" y="2925763"/>
                        <a:ext cx="72866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4" name="Object 18"/>
          <p:cNvGraphicFramePr>
            <a:graphicFrameLocks noChangeAspect="1"/>
          </p:cNvGraphicFramePr>
          <p:nvPr/>
        </p:nvGraphicFramePr>
        <p:xfrm>
          <a:off x="4527550" y="2366963"/>
          <a:ext cx="7016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7" r:id="rId22" imgW="329995" imgH="215764" progId="">
                  <p:embed/>
                </p:oleObj>
              </mc:Choice>
              <mc:Fallback>
                <p:oleObj r:id="rId22" imgW="329995" imgH="215764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2366963"/>
                        <a:ext cx="7016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6" name="Object 19"/>
          <p:cNvGraphicFramePr>
            <a:graphicFrameLocks noChangeAspect="1"/>
          </p:cNvGraphicFramePr>
          <p:nvPr/>
        </p:nvGraphicFramePr>
        <p:xfrm>
          <a:off x="2825750" y="3360738"/>
          <a:ext cx="404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8" r:id="rId24" imgW="152235" imgH="164926" progId="">
                  <p:embed/>
                </p:oleObj>
              </mc:Choice>
              <mc:Fallback>
                <p:oleObj r:id="rId24" imgW="152235" imgH="164926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3360738"/>
                        <a:ext cx="404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" dur="500"/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Esimerkkejä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Kolmion ABC sivut määräävät kuvan mukaisesti vektorit     ,     ja     . Osoita, että 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Ratk. Koska                                           , niin                                      eli                </a:t>
            </a:r>
            <a:br>
              <a:rPr lang="fi-FI" altLang="fi-FI" smtClean="0"/>
            </a:br>
            <a:r>
              <a:rPr lang="fi-FI" altLang="fi-FI" smtClean="0"/>
              <a:t>   </a:t>
            </a:r>
          </a:p>
        </p:txBody>
      </p:sp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4397375" y="2087563"/>
            <a:ext cx="317500" cy="541337"/>
            <a:chOff x="2770" y="1315"/>
            <a:chExt cx="200" cy="341"/>
          </a:xfrm>
        </p:grpSpPr>
        <p:graphicFrame>
          <p:nvGraphicFramePr>
            <p:cNvPr id="52244" name="Object 4"/>
            <p:cNvGraphicFramePr>
              <a:graphicFrameLocks noChangeAspect="1"/>
            </p:cNvGraphicFramePr>
            <p:nvPr/>
          </p:nvGraphicFramePr>
          <p:xfrm>
            <a:off x="2770" y="1315"/>
            <a:ext cx="200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59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0" y="1315"/>
                          <a:ext cx="200" cy="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245" name="Text Box 5"/>
            <p:cNvSpPr txBox="1">
              <a:spLocks noChangeArrowheads="1"/>
            </p:cNvSpPr>
            <p:nvPr/>
          </p:nvSpPr>
          <p:spPr bwMode="auto">
            <a:xfrm>
              <a:off x="2770" y="1315"/>
              <a:ext cx="200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19675" y="2087563"/>
          <a:ext cx="3190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0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2087563"/>
                        <a:ext cx="3190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949950" y="2087563"/>
          <a:ext cx="2873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1" r:id="rId8" imgW="114150" imgH="215612" progId="">
                  <p:embed/>
                </p:oleObj>
              </mc:Choice>
              <mc:Fallback>
                <p:oleObj r:id="rId8" imgW="114150" imgH="215612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2087563"/>
                        <a:ext cx="2873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704975" y="2570163"/>
          <a:ext cx="19462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2" r:id="rId10" imgW="491207" imgH="215764" progId="">
                  <p:embed/>
                </p:oleObj>
              </mc:Choice>
              <mc:Fallback>
                <p:oleObj r:id="rId10" imgW="491207" imgH="21576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2570163"/>
                        <a:ext cx="194627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200400" y="3160713"/>
          <a:ext cx="459581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r:id="rId12" imgW="491473" imgH="292076" progId="">
                  <p:embed/>
                </p:oleObj>
              </mc:Choice>
              <mc:Fallback>
                <p:oleObj r:id="rId12" imgW="491473" imgH="29207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160713"/>
                        <a:ext cx="459581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1706563" y="3636963"/>
          <a:ext cx="392588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r:id="rId14" imgW="491416" imgH="215856" progId="">
                  <p:embed/>
                </p:oleObj>
              </mc:Choice>
              <mc:Fallback>
                <p:oleObj r:id="rId14" imgW="491416" imgH="2158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3636963"/>
                        <a:ext cx="392588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3022600" y="4157663"/>
          <a:ext cx="606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r:id="rId16" imgW="241115" imgH="215725" progId="">
                  <p:embed/>
                </p:oleObj>
              </mc:Choice>
              <mc:Fallback>
                <p:oleObj r:id="rId16" imgW="241115" imgH="215725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157663"/>
                        <a:ext cx="6064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3848100" y="6223000"/>
            <a:ext cx="2387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H="1" flipV="1">
            <a:off x="5307013" y="4773613"/>
            <a:ext cx="930275" cy="14509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H="1">
            <a:off x="3859213" y="4775200"/>
            <a:ext cx="1450975" cy="14478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0735" name="Object 15"/>
          <p:cNvGraphicFramePr>
            <a:graphicFrameLocks noChangeAspect="1"/>
          </p:cNvGraphicFramePr>
          <p:nvPr/>
        </p:nvGraphicFramePr>
        <p:xfrm>
          <a:off x="5641975" y="4627563"/>
          <a:ext cx="3190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r:id="rId18" imgW="126805" imgH="215556" progId="">
                  <p:embed/>
                </p:oleObj>
              </mc:Choice>
              <mc:Fallback>
                <p:oleObj r:id="rId18" imgW="126805" imgH="215556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4627563"/>
                        <a:ext cx="3190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6" name="Object 16"/>
          <p:cNvGraphicFramePr>
            <a:graphicFrameLocks noChangeAspect="1"/>
          </p:cNvGraphicFramePr>
          <p:nvPr/>
        </p:nvGraphicFramePr>
        <p:xfrm>
          <a:off x="3711575" y="5440363"/>
          <a:ext cx="3190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r:id="rId19" imgW="126805" imgH="215556" progId="">
                  <p:embed/>
                </p:oleObj>
              </mc:Choice>
              <mc:Fallback>
                <p:oleObj r:id="rId19" imgW="126805" imgH="215556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5440363"/>
                        <a:ext cx="31908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7" name="Object 17"/>
          <p:cNvGraphicFramePr>
            <a:graphicFrameLocks noChangeAspect="1"/>
          </p:cNvGraphicFramePr>
          <p:nvPr/>
        </p:nvGraphicFramePr>
        <p:xfrm>
          <a:off x="5873750" y="6276975"/>
          <a:ext cx="2873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r:id="rId20" imgW="114150" imgH="215612" progId="">
                  <p:embed/>
                </p:oleObj>
              </mc:Choice>
              <mc:Fallback>
                <p:oleObj r:id="rId20" imgW="114150" imgH="215612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6276975"/>
                        <a:ext cx="2873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3413125" y="5999163"/>
          <a:ext cx="3825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r:id="rId21" imgW="152235" imgH="164926" progId="">
                  <p:embed/>
                </p:oleObj>
              </mc:Choice>
              <mc:Fallback>
                <p:oleObj r:id="rId21" imgW="152235" imgH="16492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5999163"/>
                        <a:ext cx="3825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9" name="Object 19"/>
          <p:cNvGraphicFramePr>
            <a:graphicFrameLocks noChangeAspect="1"/>
          </p:cNvGraphicFramePr>
          <p:nvPr/>
        </p:nvGraphicFramePr>
        <p:xfrm>
          <a:off x="6346825" y="5999163"/>
          <a:ext cx="3825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r:id="rId23" imgW="152235" imgH="164926" progId="">
                  <p:embed/>
                </p:oleObj>
              </mc:Choice>
              <mc:Fallback>
                <p:oleObj r:id="rId23" imgW="152235" imgH="164926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825" y="5999163"/>
                        <a:ext cx="3825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4962525" y="4306888"/>
          <a:ext cx="3825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r:id="rId25" imgW="152200" imgH="177562" progId="">
                  <p:embed/>
                </p:oleObj>
              </mc:Choice>
              <mc:Fallback>
                <p:oleObj r:id="rId25" imgW="152200" imgH="177562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5" y="4306888"/>
                        <a:ext cx="38258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6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2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5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2" grpId="0" animBg="1"/>
      <p:bldP spid="30733" grpId="0" animBg="1"/>
      <p:bldP spid="30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Esimerkkejä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Olkoon            ja           . Laske vektorin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          pituus, kun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a) 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b)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c)            (kohtisuora)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2274888" y="1546225"/>
            <a:ext cx="1020762" cy="790575"/>
            <a:chOff x="1433" y="974"/>
            <a:chExt cx="643" cy="498"/>
          </a:xfrm>
        </p:grpSpPr>
        <p:graphicFrame>
          <p:nvGraphicFramePr>
            <p:cNvPr id="54282" name="Object 4"/>
            <p:cNvGraphicFramePr>
              <a:graphicFrameLocks noChangeAspect="1"/>
            </p:cNvGraphicFramePr>
            <p:nvPr/>
          </p:nvGraphicFramePr>
          <p:xfrm>
            <a:off x="1433" y="974"/>
            <a:ext cx="643" cy="4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290" r:id="rId4" imgW="393440" imgH="304595" progId="">
                    <p:embed/>
                  </p:oleObj>
                </mc:Choice>
                <mc:Fallback>
                  <p:oleObj r:id="rId4" imgW="393440" imgH="30459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3" y="974"/>
                          <a:ext cx="643" cy="4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83" name="Text Box 5"/>
            <p:cNvSpPr txBox="1">
              <a:spLocks noChangeArrowheads="1"/>
            </p:cNvSpPr>
            <p:nvPr/>
          </p:nvSpPr>
          <p:spPr bwMode="auto">
            <a:xfrm>
              <a:off x="1433" y="974"/>
              <a:ext cx="643" cy="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976688" y="1546225"/>
          <a:ext cx="1022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r:id="rId6" imgW="393440" imgH="304595" progId="">
                  <p:embed/>
                </p:oleObj>
              </mc:Choice>
              <mc:Fallback>
                <p:oleObj r:id="rId6" imgW="393440" imgH="30459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1546225"/>
                        <a:ext cx="1022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993775" y="2182813"/>
          <a:ext cx="89058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r:id="rId8" imgW="342636" imgH="215729" progId="">
                  <p:embed/>
                </p:oleObj>
              </mc:Choice>
              <mc:Fallback>
                <p:oleObj r:id="rId8" imgW="342636" imgH="21572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2182813"/>
                        <a:ext cx="890588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1293813" y="2767013"/>
          <a:ext cx="115411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r:id="rId10" imgW="444153" imgH="215729" progId="">
                  <p:embed/>
                </p:oleObj>
              </mc:Choice>
              <mc:Fallback>
                <p:oleObj r:id="rId10" imgW="444153" imgH="215729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13" y="2767013"/>
                        <a:ext cx="1154112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93813" y="3338513"/>
          <a:ext cx="115411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4" r:id="rId12" imgW="444153" imgH="215729" progId="">
                  <p:embed/>
                </p:oleObj>
              </mc:Choice>
              <mc:Fallback>
                <p:oleObj r:id="rId12" imgW="444153" imgH="21572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13" y="3338513"/>
                        <a:ext cx="1154112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1392238" y="3948113"/>
          <a:ext cx="95726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5" r:id="rId14" imgW="368126" imgH="215796" progId="">
                  <p:embed/>
                </p:oleObj>
              </mc:Choice>
              <mc:Fallback>
                <p:oleObj r:id="rId14" imgW="368126" imgH="21579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3948113"/>
                        <a:ext cx="957262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Vektorien vähennyslasku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Lukujen a ja b erotus on summa a + (– b)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Vektoreilla kyseessä on siten vastavektorin lisääminen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3149600" y="2532063"/>
            <a:ext cx="2462213" cy="614362"/>
            <a:chOff x="1984" y="1595"/>
            <a:chExt cx="1551" cy="387"/>
          </a:xfrm>
        </p:grpSpPr>
        <p:graphicFrame>
          <p:nvGraphicFramePr>
            <p:cNvPr id="56337" name="Object 4"/>
            <p:cNvGraphicFramePr>
              <a:graphicFrameLocks noChangeAspect="1"/>
            </p:cNvGraphicFramePr>
            <p:nvPr/>
          </p:nvGraphicFramePr>
          <p:xfrm>
            <a:off x="1984" y="1595"/>
            <a:ext cx="1551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46" r:id="rId4" imgW="491441" imgH="241273" progId="">
                    <p:embed/>
                  </p:oleObj>
                </mc:Choice>
                <mc:Fallback>
                  <p:oleObj r:id="rId4" imgW="491441" imgH="241273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4" y="1595"/>
                          <a:ext cx="1551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8" name="Text Box 5"/>
            <p:cNvSpPr txBox="1">
              <a:spLocks noChangeArrowheads="1"/>
            </p:cNvSpPr>
            <p:nvPr/>
          </p:nvSpPr>
          <p:spPr bwMode="auto">
            <a:xfrm>
              <a:off x="1984" y="1595"/>
              <a:ext cx="1551" cy="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939800" y="4686300"/>
            <a:ext cx="18923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2632075" y="4049713"/>
          <a:ext cx="323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075" y="4049713"/>
                        <a:ext cx="323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2832100" y="3422650"/>
            <a:ext cx="736600" cy="127793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3622675" y="3224213"/>
          <a:ext cx="323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8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3224213"/>
                        <a:ext cx="323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470400" y="4686300"/>
            <a:ext cx="18923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6162675" y="4049713"/>
          <a:ext cx="3238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9" r:id="rId10" imgW="126805" imgH="215556" progId="">
                  <p:embed/>
                </p:oleObj>
              </mc:Choice>
              <mc:Fallback>
                <p:oleObj r:id="rId10" imgW="126805" imgH="21555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4049713"/>
                        <a:ext cx="3238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4" name="Line 12"/>
          <p:cNvSpPr>
            <a:spLocks noChangeShapeType="1"/>
          </p:cNvSpPr>
          <p:nvPr/>
        </p:nvSpPr>
        <p:spPr bwMode="auto">
          <a:xfrm flipV="1">
            <a:off x="5613400" y="4679950"/>
            <a:ext cx="736600" cy="127793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5849938" y="5434013"/>
          <a:ext cx="5175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0" r:id="rId11" imgW="203002" imgH="215679" progId="">
                  <p:embed/>
                </p:oleObj>
              </mc:Choice>
              <mc:Fallback>
                <p:oleObj r:id="rId11" imgW="203002" imgH="215679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8" y="5434013"/>
                        <a:ext cx="51752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952500" y="3465513"/>
            <a:ext cx="2590800" cy="1222375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4470400" y="4673600"/>
            <a:ext cx="1155700" cy="1244600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1239838" y="3554413"/>
          <a:ext cx="8747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1" r:id="rId13" imgW="342636" imgH="215729" progId="">
                  <p:embed/>
                </p:oleObj>
              </mc:Choice>
              <mc:Fallback>
                <p:oleObj r:id="rId13" imgW="342636" imgH="215729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3554413"/>
                        <a:ext cx="87471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4113213" y="5230813"/>
          <a:ext cx="84296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2" r:id="rId15" imgW="329995" imgH="215764" progId="">
                  <p:embed/>
                </p:oleObj>
              </mc:Choice>
              <mc:Fallback>
                <p:oleObj r:id="rId15" imgW="329995" imgH="215764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5230813"/>
                        <a:ext cx="84296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800" grpId="0" animBg="1"/>
      <p:bldP spid="33802" grpId="0" animBg="1"/>
      <p:bldP spid="33804" grpId="0" animBg="1"/>
      <p:bldP spid="33806" grpId="0" animBg="1"/>
      <p:bldP spid="3380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Tetraedrin OABC särmät määräävät vektorit            ,            ja            . Esitä vektorien    ,     ja     avulla vektorit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a)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b)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c)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d)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1346200" y="3219450"/>
            <a:ext cx="579438" cy="463550"/>
            <a:chOff x="848" y="2028"/>
            <a:chExt cx="365" cy="292"/>
          </a:xfrm>
        </p:grpSpPr>
        <p:graphicFrame>
          <p:nvGraphicFramePr>
            <p:cNvPr id="58404" name="Object 4"/>
            <p:cNvGraphicFramePr>
              <a:graphicFrameLocks noChangeAspect="1"/>
            </p:cNvGraphicFramePr>
            <p:nvPr/>
          </p:nvGraphicFramePr>
          <p:xfrm>
            <a:off x="848" y="2028"/>
            <a:ext cx="365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27" r:id="rId4" imgW="253795" imgH="203045" progId="">
                    <p:embed/>
                  </p:oleObj>
                </mc:Choice>
                <mc:Fallback>
                  <p:oleObj r:id="rId4" imgW="253795" imgH="20304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8" y="2028"/>
                          <a:ext cx="365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05" name="Text Box 5"/>
            <p:cNvSpPr txBox="1">
              <a:spLocks noChangeArrowheads="1"/>
            </p:cNvSpPr>
            <p:nvPr/>
          </p:nvSpPr>
          <p:spPr bwMode="auto">
            <a:xfrm>
              <a:off x="848" y="2028"/>
              <a:ext cx="36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2306638" y="2112963"/>
          <a:ext cx="10747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8" r:id="rId6" imgW="469658" imgH="215782" progId="">
                  <p:embed/>
                </p:oleObj>
              </mc:Choice>
              <mc:Fallback>
                <p:oleObj r:id="rId6" imgW="469658" imgH="215782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2112963"/>
                        <a:ext cx="1074737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843338" y="2112963"/>
          <a:ext cx="10747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9" r:id="rId8" imgW="469658" imgH="215782" progId="">
                  <p:embed/>
                </p:oleObj>
              </mc:Choice>
              <mc:Fallback>
                <p:oleObj r:id="rId8" imgW="469658" imgH="215782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8" y="2112963"/>
                        <a:ext cx="1074737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492750" y="2112963"/>
          <a:ext cx="11033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0" r:id="rId10" imgW="482286" imgH="215757" progId="">
                  <p:embed/>
                </p:oleObj>
              </mc:Choice>
              <mc:Fallback>
                <p:oleObj r:id="rId10" imgW="482286" imgH="215757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112963"/>
                        <a:ext cx="110331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635250" y="2608263"/>
          <a:ext cx="2905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1" r:id="rId12" imgW="126805" imgH="215556" progId="">
                  <p:embed/>
                </p:oleObj>
              </mc:Choice>
              <mc:Fallback>
                <p:oleObj r:id="rId12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608263"/>
                        <a:ext cx="29051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3244850" y="2608263"/>
          <a:ext cx="2905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" r:id="rId14" imgW="126805" imgH="215556" progId="">
                  <p:embed/>
                </p:oleObj>
              </mc:Choice>
              <mc:Fallback>
                <p:oleObj r:id="rId14" imgW="126805" imgH="2155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2608263"/>
                        <a:ext cx="29051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4110038" y="2608263"/>
          <a:ext cx="26035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3" r:id="rId16" imgW="114150" imgH="215612" progId="">
                  <p:embed/>
                </p:oleObj>
              </mc:Choice>
              <mc:Fallback>
                <p:oleObj r:id="rId16" imgW="114150" imgH="215612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038" y="2608263"/>
                        <a:ext cx="26035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1360488" y="3776663"/>
          <a:ext cx="5508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4" r:id="rId18" imgW="241115" imgH="215725" progId="">
                  <p:embed/>
                </p:oleObj>
              </mc:Choice>
              <mc:Fallback>
                <p:oleObj r:id="rId18" imgW="241115" imgH="215725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3776663"/>
                        <a:ext cx="5508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1338263" y="4373563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5" r:id="rId20" imgW="491175" imgH="215750" progId="">
                  <p:embed/>
                </p:oleObj>
              </mc:Choice>
              <mc:Fallback>
                <p:oleObj r:id="rId20" imgW="491175" imgH="21575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4373563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1338263" y="5541963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6" r:id="rId22" imgW="491175" imgH="215750" progId="">
                  <p:embed/>
                </p:oleObj>
              </mc:Choice>
              <mc:Fallback>
                <p:oleObj r:id="rId22" imgW="491175" imgH="21575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5541963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831" name="Group 15"/>
          <p:cNvGrpSpPr>
            <a:grpSpLocks/>
          </p:cNvGrpSpPr>
          <p:nvPr/>
        </p:nvGrpSpPr>
        <p:grpSpPr bwMode="auto">
          <a:xfrm>
            <a:off x="4673600" y="3314700"/>
            <a:ext cx="3859213" cy="3163888"/>
            <a:chOff x="2944" y="2088"/>
            <a:chExt cx="2431" cy="1993"/>
          </a:xfrm>
        </p:grpSpPr>
        <p:sp>
          <p:nvSpPr>
            <p:cNvPr id="58391" name="Line 16"/>
            <p:cNvSpPr>
              <a:spLocks noChangeShapeType="1"/>
            </p:cNvSpPr>
            <p:nvPr/>
          </p:nvSpPr>
          <p:spPr bwMode="auto">
            <a:xfrm>
              <a:off x="3288" y="3488"/>
              <a:ext cx="983" cy="35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2" name="Line 17"/>
            <p:cNvSpPr>
              <a:spLocks noChangeShapeType="1"/>
            </p:cNvSpPr>
            <p:nvPr/>
          </p:nvSpPr>
          <p:spPr bwMode="auto">
            <a:xfrm flipV="1">
              <a:off x="4272" y="3407"/>
              <a:ext cx="783" cy="43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3" name="Line 18"/>
            <p:cNvSpPr>
              <a:spLocks noChangeShapeType="1"/>
            </p:cNvSpPr>
            <p:nvPr/>
          </p:nvSpPr>
          <p:spPr bwMode="auto">
            <a:xfrm flipV="1">
              <a:off x="3288" y="2335"/>
              <a:ext cx="735" cy="115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4" name="Line 19"/>
            <p:cNvSpPr>
              <a:spLocks noChangeShapeType="1"/>
            </p:cNvSpPr>
            <p:nvPr/>
          </p:nvSpPr>
          <p:spPr bwMode="auto">
            <a:xfrm flipH="1" flipV="1">
              <a:off x="4031" y="2327"/>
              <a:ext cx="233" cy="151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5" name="Line 20"/>
            <p:cNvSpPr>
              <a:spLocks noChangeShapeType="1"/>
            </p:cNvSpPr>
            <p:nvPr/>
          </p:nvSpPr>
          <p:spPr bwMode="auto">
            <a:xfrm flipV="1">
              <a:off x="3288" y="3383"/>
              <a:ext cx="1735" cy="9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6" name="Line 21"/>
            <p:cNvSpPr>
              <a:spLocks noChangeShapeType="1"/>
            </p:cNvSpPr>
            <p:nvPr/>
          </p:nvSpPr>
          <p:spPr bwMode="auto">
            <a:xfrm flipH="1" flipV="1">
              <a:off x="4047" y="2335"/>
              <a:ext cx="1001" cy="103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58397" name="Text Box 22"/>
            <p:cNvSpPr txBox="1">
              <a:spLocks noChangeArrowheads="1"/>
            </p:cNvSpPr>
            <p:nvPr/>
          </p:nvSpPr>
          <p:spPr bwMode="auto">
            <a:xfrm>
              <a:off x="2944" y="3384"/>
              <a:ext cx="4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O</a:t>
              </a:r>
            </a:p>
          </p:txBody>
        </p:sp>
        <p:sp>
          <p:nvSpPr>
            <p:cNvPr id="58398" name="Text Box 23"/>
            <p:cNvSpPr txBox="1">
              <a:spLocks noChangeArrowheads="1"/>
            </p:cNvSpPr>
            <p:nvPr/>
          </p:nvSpPr>
          <p:spPr bwMode="auto">
            <a:xfrm>
              <a:off x="3808" y="2088"/>
              <a:ext cx="4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8399" name="Text Box 24"/>
            <p:cNvSpPr txBox="1">
              <a:spLocks noChangeArrowheads="1"/>
            </p:cNvSpPr>
            <p:nvPr/>
          </p:nvSpPr>
          <p:spPr bwMode="auto">
            <a:xfrm>
              <a:off x="4960" y="3272"/>
              <a:ext cx="4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8400" name="Text Box 25"/>
            <p:cNvSpPr txBox="1">
              <a:spLocks noChangeArrowheads="1"/>
            </p:cNvSpPr>
            <p:nvPr/>
          </p:nvSpPr>
          <p:spPr bwMode="auto">
            <a:xfrm>
              <a:off x="4064" y="3848"/>
              <a:ext cx="4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A</a:t>
              </a:r>
            </a:p>
          </p:txBody>
        </p:sp>
        <p:graphicFrame>
          <p:nvGraphicFramePr>
            <p:cNvPr id="58401" name="Object 26"/>
            <p:cNvGraphicFramePr>
              <a:graphicFrameLocks noChangeAspect="1"/>
            </p:cNvGraphicFramePr>
            <p:nvPr/>
          </p:nvGraphicFramePr>
          <p:xfrm>
            <a:off x="3948" y="3771"/>
            <a:ext cx="18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37" r:id="rId24" imgW="126805" imgH="215556" progId="">
                    <p:embed/>
                  </p:oleObj>
                </mc:Choice>
                <mc:Fallback>
                  <p:oleObj r:id="rId24" imgW="126805" imgH="215556" progId="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8" y="3771"/>
                          <a:ext cx="18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02" name="Object 27"/>
            <p:cNvGraphicFramePr>
              <a:graphicFrameLocks noChangeAspect="1"/>
            </p:cNvGraphicFramePr>
            <p:nvPr/>
          </p:nvGraphicFramePr>
          <p:xfrm>
            <a:off x="4596" y="3099"/>
            <a:ext cx="18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38" r:id="rId25" imgW="126805" imgH="215556" progId="">
                    <p:embed/>
                  </p:oleObj>
                </mc:Choice>
                <mc:Fallback>
                  <p:oleObj r:id="rId25" imgW="126805" imgH="215556" progId="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6" y="3099"/>
                          <a:ext cx="18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403" name="Object 28"/>
            <p:cNvGraphicFramePr>
              <a:graphicFrameLocks noChangeAspect="1"/>
            </p:cNvGraphicFramePr>
            <p:nvPr/>
          </p:nvGraphicFramePr>
          <p:xfrm>
            <a:off x="3757" y="2203"/>
            <a:ext cx="163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39" r:id="rId26" imgW="114150" imgH="215612" progId="">
                    <p:embed/>
                  </p:oleObj>
                </mc:Choice>
                <mc:Fallback>
                  <p:oleObj r:id="rId26" imgW="114150" imgH="215612" progId="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7" y="2203"/>
                          <a:ext cx="163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4845" name="Object 29"/>
          <p:cNvGraphicFramePr>
            <a:graphicFrameLocks noChangeAspect="1"/>
          </p:cNvGraphicFramePr>
          <p:nvPr/>
        </p:nvGraphicFramePr>
        <p:xfrm>
          <a:off x="1939925" y="3205163"/>
          <a:ext cx="16557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0" r:id="rId27" imgW="491215" imgH="215768" progId="">
                  <p:embed/>
                </p:oleObj>
              </mc:Choice>
              <mc:Fallback>
                <p:oleObj r:id="rId27" imgW="491215" imgH="215768" progId="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205163"/>
                        <a:ext cx="165576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6" name="Object 30"/>
          <p:cNvGraphicFramePr>
            <a:graphicFrameLocks noChangeAspect="1"/>
          </p:cNvGraphicFramePr>
          <p:nvPr/>
        </p:nvGraphicFramePr>
        <p:xfrm>
          <a:off x="1903413" y="3763963"/>
          <a:ext cx="16271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1" r:id="rId29" imgW="491263" imgH="215789" progId="">
                  <p:embed/>
                </p:oleObj>
              </mc:Choice>
              <mc:Fallback>
                <p:oleObj r:id="rId29" imgW="491263" imgH="215789" progId="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3763963"/>
                        <a:ext cx="1627187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7" name="Object 31"/>
          <p:cNvGraphicFramePr>
            <a:graphicFrameLocks noChangeAspect="1"/>
          </p:cNvGraphicFramePr>
          <p:nvPr/>
        </p:nvGraphicFramePr>
        <p:xfrm>
          <a:off x="2646363" y="4373563"/>
          <a:ext cx="23764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2" r:id="rId31" imgW="491295" imgH="215803" progId="">
                  <p:embed/>
                </p:oleObj>
              </mc:Choice>
              <mc:Fallback>
                <p:oleObj r:id="rId31" imgW="491295" imgH="215803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4373563"/>
                        <a:ext cx="23764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8" name="Object 32"/>
          <p:cNvGraphicFramePr>
            <a:graphicFrameLocks noChangeAspect="1"/>
          </p:cNvGraphicFramePr>
          <p:nvPr/>
        </p:nvGraphicFramePr>
        <p:xfrm>
          <a:off x="2640013" y="4894263"/>
          <a:ext cx="226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3" r:id="rId33" imgW="491304" imgH="215806" progId="">
                  <p:embed/>
                </p:oleObj>
              </mc:Choice>
              <mc:Fallback>
                <p:oleObj r:id="rId33" imgW="491304" imgH="215806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4894263"/>
                        <a:ext cx="2260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9" name="Object 33"/>
          <p:cNvGraphicFramePr>
            <a:graphicFrameLocks noChangeAspect="1"/>
          </p:cNvGraphicFramePr>
          <p:nvPr/>
        </p:nvGraphicFramePr>
        <p:xfrm>
          <a:off x="2667000" y="5541963"/>
          <a:ext cx="162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4" r:id="rId35" imgW="491263" imgH="215789" progId="">
                  <p:embed/>
                </p:oleObj>
              </mc:Choice>
              <mc:Fallback>
                <p:oleObj r:id="rId35" imgW="491263" imgH="215789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541963"/>
                        <a:ext cx="162401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0" name="Object 34"/>
          <p:cNvGraphicFramePr>
            <a:graphicFrameLocks noChangeAspect="1"/>
          </p:cNvGraphicFramePr>
          <p:nvPr/>
        </p:nvGraphicFramePr>
        <p:xfrm>
          <a:off x="2695575" y="6100763"/>
          <a:ext cx="13620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5" r:id="rId37" imgW="491344" imgH="215824" progId="">
                  <p:embed/>
                </p:oleObj>
              </mc:Choice>
              <mc:Fallback>
                <p:oleObj r:id="rId37" imgW="491344" imgH="215824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6100763"/>
                        <a:ext cx="13620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1" name="Object 35"/>
          <p:cNvGraphicFramePr>
            <a:graphicFrameLocks noChangeAspect="1"/>
          </p:cNvGraphicFramePr>
          <p:nvPr/>
        </p:nvGraphicFramePr>
        <p:xfrm>
          <a:off x="3603625" y="3205163"/>
          <a:ext cx="12493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6" r:id="rId39" imgW="491118" imgH="215725" progId="">
                  <p:embed/>
                </p:oleObj>
              </mc:Choice>
              <mc:Fallback>
                <p:oleObj r:id="rId39" imgW="491118" imgH="215725" progId="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3205163"/>
                        <a:ext cx="124936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2" name="Object 36"/>
          <p:cNvGraphicFramePr>
            <a:graphicFrameLocks noChangeAspect="1"/>
          </p:cNvGraphicFramePr>
          <p:nvPr/>
        </p:nvGraphicFramePr>
        <p:xfrm>
          <a:off x="3552825" y="3763963"/>
          <a:ext cx="12493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7" r:id="rId41" imgW="491118" imgH="215725" progId="">
                  <p:embed/>
                </p:oleObj>
              </mc:Choice>
              <mc:Fallback>
                <p:oleObj r:id="rId41" imgW="491118" imgH="215725" progId="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3763963"/>
                        <a:ext cx="124936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" dur="5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" dur="50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4" dur="500"/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" dur="500"/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" dur="500"/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1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4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7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4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6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5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2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9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6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1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2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3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Luvun ja vektorin tulo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Reaalilukujen 3 ja a tulo 3a tarkoittaa summaa a + a + a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Vastaavasti määrittelemme summan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                luvun 3 ja vektorin      tuloksi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Täten 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               ja                  kun </a:t>
            </a:r>
          </a:p>
        </p:txBody>
      </p:sp>
      <p:grpSp>
        <p:nvGrpSpPr>
          <p:cNvPr id="36867" name="Group 3"/>
          <p:cNvGrpSpPr>
            <a:grpSpLocks/>
          </p:cNvGrpSpPr>
          <p:nvPr/>
        </p:nvGrpSpPr>
        <p:grpSpPr bwMode="auto">
          <a:xfrm>
            <a:off x="930275" y="3200400"/>
            <a:ext cx="1552575" cy="596900"/>
            <a:chOff x="586" y="2016"/>
            <a:chExt cx="978" cy="376"/>
          </a:xfrm>
        </p:grpSpPr>
        <p:graphicFrame>
          <p:nvGraphicFramePr>
            <p:cNvPr id="60427" name="Object 4"/>
            <p:cNvGraphicFramePr>
              <a:graphicFrameLocks noChangeAspect="1"/>
            </p:cNvGraphicFramePr>
            <p:nvPr/>
          </p:nvGraphicFramePr>
          <p:xfrm>
            <a:off x="586" y="2016"/>
            <a:ext cx="978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36" r:id="rId4" imgW="491295" imgH="215803" progId="">
                    <p:embed/>
                  </p:oleObj>
                </mc:Choice>
                <mc:Fallback>
                  <p:oleObj r:id="rId4" imgW="491295" imgH="215803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" y="2016"/>
                          <a:ext cx="978" cy="3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28" name="Text Box 5"/>
            <p:cNvSpPr txBox="1">
              <a:spLocks noChangeArrowheads="1"/>
            </p:cNvSpPr>
            <p:nvPr/>
          </p:nvSpPr>
          <p:spPr bwMode="auto">
            <a:xfrm>
              <a:off x="586" y="2016"/>
              <a:ext cx="978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127750" y="3200400"/>
          <a:ext cx="35242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7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3200400"/>
                        <a:ext cx="352425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7888288" y="3187700"/>
          <a:ext cx="5651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8" r:id="rId8" imgW="203002" imgH="215679" progId="">
                  <p:embed/>
                </p:oleObj>
              </mc:Choice>
              <mc:Fallback>
                <p:oleObj r:id="rId8" imgW="203002" imgH="21567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8288" y="3187700"/>
                        <a:ext cx="56515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2309813" y="3733800"/>
          <a:ext cx="2401887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r:id="rId10" imgW="491247" imgH="215782" progId="">
                  <p:embed/>
                </p:oleObj>
              </mc:Choice>
              <mc:Fallback>
                <p:oleObj r:id="rId10" imgW="491247" imgH="215782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3733800"/>
                        <a:ext cx="2401887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982663" y="4902200"/>
          <a:ext cx="144780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r:id="rId12" imgW="491247" imgH="215782" progId="">
                  <p:embed/>
                </p:oleObj>
              </mc:Choice>
              <mc:Fallback>
                <p:oleObj r:id="rId12" imgW="491247" imgH="215782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4902200"/>
                        <a:ext cx="144780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3132138" y="4856163"/>
          <a:ext cx="169545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1" r:id="rId14" imgW="491312" imgH="304680" progId="">
                  <p:embed/>
                </p:oleObj>
              </mc:Choice>
              <mc:Fallback>
                <p:oleObj r:id="rId14" imgW="491312" imgH="30468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856163"/>
                        <a:ext cx="169545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5757863" y="4889500"/>
          <a:ext cx="989012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2" r:id="rId16" imgW="355267" imgH="215690" progId="">
                  <p:embed/>
                </p:oleObj>
              </mc:Choice>
              <mc:Fallback>
                <p:oleObj r:id="rId16" imgW="355267" imgH="21569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4889500"/>
                        <a:ext cx="989012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" dur="500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6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Suuntajana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Jos kahta pistettä </a:t>
            </a:r>
            <a:r>
              <a:rPr lang="fi-FI" altLang="fi-FI" i="1" smtClean="0"/>
              <a:t>A </a:t>
            </a:r>
            <a:r>
              <a:rPr lang="fi-FI" altLang="fi-FI" smtClean="0"/>
              <a:t>ja </a:t>
            </a:r>
            <a:r>
              <a:rPr lang="fi-FI" altLang="fi-FI" i="1" smtClean="0"/>
              <a:t>B </a:t>
            </a:r>
            <a:r>
              <a:rPr lang="fi-FI" altLang="fi-FI" smtClean="0"/>
              <a:t>yhdistävälle janalle </a:t>
            </a:r>
            <a:r>
              <a:rPr lang="fi-FI" altLang="fi-FI" i="1" smtClean="0"/>
              <a:t>AB </a:t>
            </a:r>
            <a:r>
              <a:rPr lang="fi-FI" altLang="fi-FI" smtClean="0"/>
              <a:t>annetaan suunta niin, että</a:t>
            </a:r>
            <a:endParaRPr lang="fi-FI" altLang="fi-FI" i="1" smtClean="0"/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1949450" y="4518025"/>
            <a:ext cx="4117975" cy="1065213"/>
            <a:chOff x="1228" y="2846"/>
            <a:chExt cx="2594" cy="671"/>
          </a:xfrm>
        </p:grpSpPr>
        <p:sp>
          <p:nvSpPr>
            <p:cNvPr id="7174" name="Text Box 4"/>
            <p:cNvSpPr txBox="1">
              <a:spLocks noChangeArrowheads="1"/>
            </p:cNvSpPr>
            <p:nvPr/>
          </p:nvSpPr>
          <p:spPr bwMode="auto">
            <a:xfrm>
              <a:off x="1383" y="3286"/>
              <a:ext cx="3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7175" name="Text Box 5"/>
            <p:cNvSpPr txBox="1">
              <a:spLocks noChangeArrowheads="1"/>
            </p:cNvSpPr>
            <p:nvPr/>
          </p:nvSpPr>
          <p:spPr bwMode="auto">
            <a:xfrm>
              <a:off x="3518" y="3049"/>
              <a:ext cx="3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7176" name="Text Box 6"/>
            <p:cNvSpPr txBox="1">
              <a:spLocks noChangeArrowheads="1"/>
            </p:cNvSpPr>
            <p:nvPr/>
          </p:nvSpPr>
          <p:spPr bwMode="auto">
            <a:xfrm>
              <a:off x="1228" y="3123"/>
              <a:ext cx="3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7177" name="Text Box 7"/>
            <p:cNvSpPr txBox="1">
              <a:spLocks noChangeArrowheads="1"/>
            </p:cNvSpPr>
            <p:nvPr/>
          </p:nvSpPr>
          <p:spPr bwMode="auto">
            <a:xfrm>
              <a:off x="3362" y="2846"/>
              <a:ext cx="3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7178" name="Line 8"/>
            <p:cNvSpPr>
              <a:spLocks noChangeShapeType="1"/>
            </p:cNvSpPr>
            <p:nvPr/>
          </p:nvSpPr>
          <p:spPr bwMode="auto">
            <a:xfrm flipV="1">
              <a:off x="1477" y="3177"/>
              <a:ext cx="2134" cy="23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95338" y="4225925"/>
            <a:ext cx="26892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fi-FI" altLang="fi-FI">
                <a:solidFill>
                  <a:srgbClr val="000000"/>
                </a:solidFill>
              </a:rPr>
              <a:t>Esim. Suuntajana AB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Luvun ja vektorin tulo - jatkoa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Reaalilukujen -1 ja a tulo on luvun a vastaluku -a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Vastaavalla tavalla määrittelemme luvun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-1 ja vektorin     tulon vektorin vastavektoriksi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3292475" y="3175000"/>
            <a:ext cx="358775" cy="609600"/>
            <a:chOff x="2074" y="2000"/>
            <a:chExt cx="226" cy="384"/>
          </a:xfrm>
        </p:grpSpPr>
        <p:graphicFrame>
          <p:nvGraphicFramePr>
            <p:cNvPr id="62479" name="Object 4"/>
            <p:cNvGraphicFramePr>
              <a:graphicFrameLocks noChangeAspect="1"/>
            </p:cNvGraphicFramePr>
            <p:nvPr/>
          </p:nvGraphicFramePr>
          <p:xfrm>
            <a:off x="2074" y="2000"/>
            <a:ext cx="226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88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4" y="2000"/>
                          <a:ext cx="226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480" name="Text Box 5"/>
            <p:cNvSpPr txBox="1">
              <a:spLocks noChangeArrowheads="1"/>
            </p:cNvSpPr>
            <p:nvPr/>
          </p:nvSpPr>
          <p:spPr bwMode="auto">
            <a:xfrm>
              <a:off x="2074" y="2000"/>
              <a:ext cx="22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665538" y="3744913"/>
          <a:ext cx="178911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r:id="rId6" imgW="491336" imgH="266608" progId="">
                  <p:embed/>
                </p:oleObj>
              </mc:Choice>
              <mc:Fallback>
                <p:oleObj r:id="rId6" imgW="491336" imgH="266608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3744913"/>
                        <a:ext cx="1789112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6315075" y="3175000"/>
          <a:ext cx="3603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0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3175000"/>
                        <a:ext cx="36036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1968500" y="5080000"/>
            <a:ext cx="4572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2238375" y="4419600"/>
          <a:ext cx="3603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r:id="rId9" imgW="126805" imgH="215556" progId="">
                  <p:embed/>
                </p:oleObj>
              </mc:Choice>
              <mc:Fallback>
                <p:oleObj r:id="rId9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4419600"/>
                        <a:ext cx="36036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5110163" y="4419600"/>
          <a:ext cx="6127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2" r:id="rId10" imgW="215640" imgH="215640" progId="">
                  <p:embed/>
                </p:oleObj>
              </mc:Choice>
              <mc:Fallback>
                <p:oleObj r:id="rId10" imgW="215640" imgH="21564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163" y="4419600"/>
                        <a:ext cx="6127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5511800" y="5080000"/>
            <a:ext cx="4572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968500" y="6070600"/>
            <a:ext cx="18288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3387725" y="5435600"/>
          <a:ext cx="5762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r:id="rId12" imgW="203002" imgH="215679" progId="">
                  <p:embed/>
                </p:oleObj>
              </mc:Choice>
              <mc:Fallback>
                <p:oleObj r:id="rId12" imgW="203002" imgH="215679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5435600"/>
                        <a:ext cx="57626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5549900" y="6070600"/>
            <a:ext cx="18288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5053013" y="5435600"/>
          <a:ext cx="8286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4" r:id="rId14" imgW="291870" imgH="215729" progId="">
                  <p:embed/>
                </p:oleObj>
              </mc:Choice>
              <mc:Fallback>
                <p:oleObj r:id="rId14" imgW="291870" imgH="215729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5435600"/>
                        <a:ext cx="8286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3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8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0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9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4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 animBg="1"/>
      <p:bldP spid="37899" grpId="0" animBg="1"/>
      <p:bldP spid="37900" grpId="0" animBg="1"/>
      <p:bldP spid="3790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Luvun ja vektorin tulo - jatkoa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Yhteenveto: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Luvun r, r </a:t>
            </a:r>
            <a:r>
              <a:rPr lang="fi-FI" altLang="fi-FI" smtClean="0">
                <a:latin typeface="Symbol" panose="05050102010706020507" pitchFamily="18" charset="2"/>
              </a:rPr>
              <a:t></a:t>
            </a:r>
            <a:r>
              <a:rPr lang="fi-FI" altLang="fi-FI" smtClean="0"/>
              <a:t> 0, ja vektorin     tulo       on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vektori, jonka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Pituus on</a:t>
            </a:r>
          </a:p>
          <a:p>
            <a:pPr marL="741363" lvl="1" indent="-28416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Suunta </a:t>
            </a:r>
          </a:p>
        </p:txBody>
      </p:sp>
      <p:grpSp>
        <p:nvGrpSpPr>
          <p:cNvPr id="64516" name="Group 3"/>
          <p:cNvGrpSpPr>
            <a:grpSpLocks/>
          </p:cNvGrpSpPr>
          <p:nvPr/>
        </p:nvGrpSpPr>
        <p:grpSpPr bwMode="auto">
          <a:xfrm>
            <a:off x="5451475" y="2120900"/>
            <a:ext cx="350838" cy="596900"/>
            <a:chOff x="3434" y="1336"/>
            <a:chExt cx="221" cy="376"/>
          </a:xfrm>
        </p:grpSpPr>
        <p:graphicFrame>
          <p:nvGraphicFramePr>
            <p:cNvPr id="64521" name="Object 4"/>
            <p:cNvGraphicFramePr>
              <a:graphicFrameLocks noChangeAspect="1"/>
            </p:cNvGraphicFramePr>
            <p:nvPr/>
          </p:nvGraphicFramePr>
          <p:xfrm>
            <a:off x="3434" y="1336"/>
            <a:ext cx="221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28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4" y="1336"/>
                          <a:ext cx="221" cy="3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22" name="Text Box 5"/>
            <p:cNvSpPr txBox="1">
              <a:spLocks noChangeArrowheads="1"/>
            </p:cNvSpPr>
            <p:nvPr/>
          </p:nvSpPr>
          <p:spPr bwMode="auto">
            <a:xfrm>
              <a:off x="3434" y="1336"/>
              <a:ext cx="221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64517" name="Object 6"/>
          <p:cNvGraphicFramePr>
            <a:graphicFrameLocks noChangeAspect="1"/>
          </p:cNvGraphicFramePr>
          <p:nvPr/>
        </p:nvGraphicFramePr>
        <p:xfrm>
          <a:off x="6680200" y="2120900"/>
          <a:ext cx="56356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9" r:id="rId6" imgW="203002" imgH="215679" progId="">
                  <p:embed/>
                </p:oleObj>
              </mc:Choice>
              <mc:Fallback>
                <p:oleObj r:id="rId6" imgW="203002" imgH="21567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2120900"/>
                        <a:ext cx="563563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903538" y="3192463"/>
          <a:ext cx="18684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0" r:id="rId8" imgW="491255" imgH="304645" progId="">
                  <p:embed/>
                </p:oleObj>
              </mc:Choice>
              <mc:Fallback>
                <p:oleObj r:id="rId8" imgW="491255" imgH="30464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3192463"/>
                        <a:ext cx="1868487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522538" y="4264025"/>
          <a:ext cx="35956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1" r:id="rId10" imgW="491424" imgH="292047" progId="">
                  <p:embed/>
                </p:oleObj>
              </mc:Choice>
              <mc:Fallback>
                <p:oleObj r:id="rId10" imgW="491424" imgH="292047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4264025"/>
                        <a:ext cx="3595687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2522538" y="4873625"/>
          <a:ext cx="35956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2" r:id="rId12" imgW="491424" imgH="292047" progId="">
                  <p:embed/>
                </p:oleObj>
              </mc:Choice>
              <mc:Fallback>
                <p:oleObj r:id="rId12" imgW="491424" imgH="292047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4873625"/>
                        <a:ext cx="3595687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Line 1"/>
          <p:cNvSpPr>
            <a:spLocks noChangeShapeType="1"/>
          </p:cNvSpPr>
          <p:nvPr/>
        </p:nvSpPr>
        <p:spPr bwMode="auto">
          <a:xfrm flipV="1">
            <a:off x="4902200" y="4298950"/>
            <a:ext cx="3149600" cy="1760538"/>
          </a:xfrm>
          <a:prstGeom prst="line">
            <a:avLst/>
          </a:prstGeom>
          <a:noFill/>
          <a:ln w="28440">
            <a:solidFill>
              <a:srgbClr val="808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4902200" y="6070600"/>
            <a:ext cx="2120900" cy="1588"/>
          </a:xfrm>
          <a:prstGeom prst="line">
            <a:avLst/>
          </a:prstGeom>
          <a:noFill/>
          <a:ln w="28440">
            <a:solidFill>
              <a:srgbClr val="808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Luvun ja vektorin tulo - jatkoa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Luvun ja vektorin tulolla on voimassa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1) liitäntälaki: 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2) osittelulaki:</a:t>
            </a:r>
          </a:p>
        </p:txBody>
      </p:sp>
      <p:grpSp>
        <p:nvGrpSpPr>
          <p:cNvPr id="39941" name="Group 5"/>
          <p:cNvGrpSpPr>
            <a:grpSpLocks/>
          </p:cNvGrpSpPr>
          <p:nvPr/>
        </p:nvGrpSpPr>
        <p:grpSpPr bwMode="auto">
          <a:xfrm>
            <a:off x="3403600" y="2109788"/>
            <a:ext cx="2389188" cy="685800"/>
            <a:chOff x="2144" y="1329"/>
            <a:chExt cx="1505" cy="432"/>
          </a:xfrm>
        </p:grpSpPr>
        <p:graphicFrame>
          <p:nvGraphicFramePr>
            <p:cNvPr id="66578" name="Object 6"/>
            <p:cNvGraphicFramePr>
              <a:graphicFrameLocks noChangeAspect="1"/>
            </p:cNvGraphicFramePr>
            <p:nvPr/>
          </p:nvGraphicFramePr>
          <p:xfrm>
            <a:off x="2144" y="1329"/>
            <a:ext cx="1505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88" r:id="rId4" imgW="491400" imgH="241254" progId="">
                    <p:embed/>
                  </p:oleObj>
                </mc:Choice>
                <mc:Fallback>
                  <p:oleObj r:id="rId4" imgW="491400" imgH="241254" progId="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4" y="1329"/>
                          <a:ext cx="1505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6579" name="Text Box 7"/>
            <p:cNvSpPr txBox="1">
              <a:spLocks noChangeArrowheads="1"/>
            </p:cNvSpPr>
            <p:nvPr/>
          </p:nvSpPr>
          <p:spPr bwMode="auto">
            <a:xfrm>
              <a:off x="2144" y="1329"/>
              <a:ext cx="1505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3373438" y="2701925"/>
          <a:ext cx="3136900" cy="141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9" r:id="rId6" imgW="491416" imgH="491416" progId="">
                  <p:embed/>
                </p:oleObj>
              </mc:Choice>
              <mc:Fallback>
                <p:oleObj r:id="rId6" imgW="491416" imgH="491416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2701925"/>
                        <a:ext cx="3136900" cy="141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4902200" y="6057900"/>
            <a:ext cx="13462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V="1">
            <a:off x="6248400" y="4964113"/>
            <a:ext cx="630238" cy="10953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V="1">
            <a:off x="4902200" y="4951413"/>
            <a:ext cx="1981200" cy="11080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5891213" y="6145213"/>
          <a:ext cx="3222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0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6145213"/>
                        <a:ext cx="322262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6983413" y="4697413"/>
          <a:ext cx="3222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1" r:id="rId10" imgW="126805" imgH="215556" progId="">
                  <p:embed/>
                </p:oleObj>
              </mc:Choice>
              <mc:Fallback>
                <p:oleObj r:id="rId10" imgW="126805" imgH="215556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413" y="4697413"/>
                        <a:ext cx="322262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5846763" y="4519613"/>
          <a:ext cx="8699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2" r:id="rId12" imgW="342636" imgH="215729" progId="">
                  <p:embed/>
                </p:oleObj>
              </mc:Choice>
              <mc:Fallback>
                <p:oleObj r:id="rId12" imgW="342636" imgH="215729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4519613"/>
                        <a:ext cx="86995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7010400" y="4291013"/>
            <a:ext cx="1019175" cy="1768475"/>
          </a:xfrm>
          <a:prstGeom prst="line">
            <a:avLst/>
          </a:prstGeom>
          <a:noFill/>
          <a:ln w="28440">
            <a:solidFill>
              <a:srgbClr val="808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6748463" y="6145213"/>
          <a:ext cx="5143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3" r:id="rId14" imgW="203002" imgH="215679" progId="">
                  <p:embed/>
                </p:oleObj>
              </mc:Choice>
              <mc:Fallback>
                <p:oleObj r:id="rId14" imgW="203002" imgH="215679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463" y="6145213"/>
                        <a:ext cx="51435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8097838" y="4100513"/>
          <a:ext cx="4826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4" r:id="rId16" imgW="190353" imgH="215729" progId="">
                  <p:embed/>
                </p:oleObj>
              </mc:Choice>
              <mc:Fallback>
                <p:oleObj r:id="rId16" imgW="190353" imgH="215729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7838" y="4100513"/>
                        <a:ext cx="4826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6591300" y="3979863"/>
          <a:ext cx="12858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5" r:id="rId18" imgW="491408" imgH="241258" progId="">
                  <p:embed/>
                </p:oleObj>
              </mc:Choice>
              <mc:Fallback>
                <p:oleObj r:id="rId18" imgW="491408" imgH="241258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3979863"/>
                        <a:ext cx="12858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4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9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6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6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3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8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0" dur="500"/>
                                        <p:tgtEl>
                                          <p:spTgt spid="3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5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7" grpId="0" animBg="1"/>
      <p:bldP spid="39938" grpId="0" animBg="1"/>
      <p:bldP spid="39945" grpId="0" animBg="1"/>
      <p:bldP spid="39946" grpId="0" animBg="1"/>
      <p:bldP spid="39947" grpId="0" animBg="1"/>
      <p:bldP spid="3995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Yksikkövektori</a:t>
            </a: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Vektorin     kanssa samansuuntainen yksikkövektori     saadaan jakamalla vektori     pituudellaan: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68612" name="Group 3"/>
          <p:cNvGrpSpPr>
            <a:grpSpLocks/>
          </p:cNvGrpSpPr>
          <p:nvPr/>
        </p:nvGrpSpPr>
        <p:grpSpPr bwMode="auto">
          <a:xfrm>
            <a:off x="2463800" y="1512888"/>
            <a:ext cx="379413" cy="646112"/>
            <a:chOff x="1552" y="953"/>
            <a:chExt cx="239" cy="407"/>
          </a:xfrm>
        </p:grpSpPr>
        <p:graphicFrame>
          <p:nvGraphicFramePr>
            <p:cNvPr id="68616" name="Object 4"/>
            <p:cNvGraphicFramePr>
              <a:graphicFrameLocks noChangeAspect="1"/>
            </p:cNvGraphicFramePr>
            <p:nvPr/>
          </p:nvGraphicFramePr>
          <p:xfrm>
            <a:off x="1552" y="953"/>
            <a:ext cx="239" cy="4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22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52" y="953"/>
                          <a:ext cx="239" cy="4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17" name="Text Box 5"/>
            <p:cNvSpPr txBox="1">
              <a:spLocks noChangeArrowheads="1"/>
            </p:cNvSpPr>
            <p:nvPr/>
          </p:nvSpPr>
          <p:spPr bwMode="auto">
            <a:xfrm>
              <a:off x="1552" y="953"/>
              <a:ext cx="23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68613" name="Object 6"/>
          <p:cNvGraphicFramePr>
            <a:graphicFrameLocks noChangeAspect="1"/>
          </p:cNvGraphicFramePr>
          <p:nvPr/>
        </p:nvGraphicFramePr>
        <p:xfrm>
          <a:off x="3543300" y="2000250"/>
          <a:ext cx="4540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3" r:id="rId6" imgW="177617" imgH="241064" progId="">
                  <p:embed/>
                </p:oleObj>
              </mc:Choice>
              <mc:Fallback>
                <p:oleObj r:id="rId6" imgW="177617" imgH="241064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000250"/>
                        <a:ext cx="4540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7"/>
          <p:cNvGraphicFramePr>
            <a:graphicFrameLocks noChangeAspect="1"/>
          </p:cNvGraphicFramePr>
          <p:nvPr/>
        </p:nvGraphicFramePr>
        <p:xfrm>
          <a:off x="2159000" y="2490788"/>
          <a:ext cx="381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4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490788"/>
                        <a:ext cx="381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8"/>
          <p:cNvGraphicFramePr>
            <a:graphicFrameLocks noChangeAspect="1"/>
          </p:cNvGraphicFramePr>
          <p:nvPr/>
        </p:nvGraphicFramePr>
        <p:xfrm>
          <a:off x="1085850" y="3265488"/>
          <a:ext cx="14859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5" r:id="rId9" imgW="491295" imgH="491295" progId="">
                  <p:embed/>
                </p:oleObj>
              </mc:Choice>
              <mc:Fallback>
                <p:oleObj r:id="rId9" imgW="491295" imgH="491295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3265488"/>
                        <a:ext cx="14859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Yksikkövektori - esimerkki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Olkoon               ja             . Esitä vektorit     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	ja        vektorin      avulla, kun </a:t>
            </a:r>
            <a:r>
              <a:rPr lang="fi-FI" altLang="fi-FI" sz="2800" i="1" smtClean="0"/>
              <a:t>PA</a:t>
            </a:r>
            <a:r>
              <a:rPr lang="fi-FI" altLang="fi-FI" sz="2800" smtClean="0"/>
              <a:t> = 3 ja  </a:t>
            </a:r>
            <a:r>
              <a:rPr lang="fi-FI" altLang="fi-FI" sz="2800" i="1" smtClean="0"/>
              <a:t>PB</a:t>
            </a:r>
            <a:r>
              <a:rPr lang="fi-FI" altLang="fi-FI" sz="2800" smtClean="0"/>
              <a:t> = 5.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	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	Vektorin      suuntainen yksikkövektori on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	ja sille vastakkaissuuntainen yksikkövektori      , joten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                               ja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2144713" y="1509713"/>
            <a:ext cx="1154112" cy="515937"/>
            <a:chOff x="1351" y="951"/>
            <a:chExt cx="727" cy="325"/>
          </a:xfrm>
        </p:grpSpPr>
        <p:graphicFrame>
          <p:nvGraphicFramePr>
            <p:cNvPr id="70693" name="Object 4"/>
            <p:cNvGraphicFramePr>
              <a:graphicFrameLocks noChangeAspect="1"/>
            </p:cNvGraphicFramePr>
            <p:nvPr/>
          </p:nvGraphicFramePr>
          <p:xfrm>
            <a:off x="1351" y="951"/>
            <a:ext cx="727" cy="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708" r:id="rId4" imgW="482286" imgH="215757" progId="">
                    <p:embed/>
                  </p:oleObj>
                </mc:Choice>
                <mc:Fallback>
                  <p:oleObj r:id="rId4" imgW="482286" imgH="215757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1" y="951"/>
                          <a:ext cx="727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94" name="Text Box 5"/>
            <p:cNvSpPr txBox="1">
              <a:spLocks noChangeArrowheads="1"/>
            </p:cNvSpPr>
            <p:nvPr/>
          </p:nvSpPr>
          <p:spPr bwMode="auto">
            <a:xfrm>
              <a:off x="1351" y="951"/>
              <a:ext cx="727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865563" y="1590675"/>
          <a:ext cx="11684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9" r:id="rId6" imgW="469597" imgH="177678" progId="">
                  <p:embed/>
                </p:oleObj>
              </mc:Choice>
              <mc:Fallback>
                <p:oleObj r:id="rId6" imgW="469597" imgH="177678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1590675"/>
                        <a:ext cx="11684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7364413" y="1538288"/>
          <a:ext cx="571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0" r:id="rId8" imgW="253795" imgH="203045" progId="">
                  <p:embed/>
                </p:oleObj>
              </mc:Choice>
              <mc:Fallback>
                <p:oleObj r:id="rId8" imgW="253795" imgH="20304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4413" y="1538288"/>
                        <a:ext cx="571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1325563" y="2017713"/>
          <a:ext cx="5461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1" r:id="rId10" imgW="241159" imgH="203082" progId="">
                  <p:embed/>
                </p:oleObj>
              </mc:Choice>
              <mc:Fallback>
                <p:oleObj r:id="rId10" imgW="241159" imgH="203082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2017713"/>
                        <a:ext cx="5461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3351213" y="2009775"/>
          <a:ext cx="29368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2" r:id="rId12" imgW="126805" imgH="215556" progId="">
                  <p:embed/>
                </p:oleObj>
              </mc:Choice>
              <mc:Fallback>
                <p:oleObj r:id="rId12" imgW="126805" imgH="21555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3" y="2009775"/>
                        <a:ext cx="293687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2322513" y="3894138"/>
          <a:ext cx="292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3" r:id="rId14" imgW="126805" imgH="215556" progId="">
                  <p:embed/>
                </p:oleObj>
              </mc:Choice>
              <mc:Fallback>
                <p:oleObj r:id="rId14" imgW="126805" imgH="2155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3" y="3894138"/>
                        <a:ext cx="292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7515225" y="3767138"/>
          <a:ext cx="26828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4" r:id="rId15" imgW="152353" imgH="418969" progId="">
                  <p:embed/>
                </p:oleObj>
              </mc:Choice>
              <mc:Fallback>
                <p:oleObj r:id="rId15" imgW="152353" imgH="418969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5225" y="3767138"/>
                        <a:ext cx="26828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7731125" y="4287838"/>
          <a:ext cx="44608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5" r:id="rId17" imgW="253899" imgH="418942" progId="">
                  <p:embed/>
                </p:oleObj>
              </mc:Choice>
              <mc:Fallback>
                <p:oleObj r:id="rId17" imgW="253899" imgH="418942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25" y="4287838"/>
                        <a:ext cx="44608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997" name="Group 13"/>
          <p:cNvGrpSpPr>
            <a:grpSpLocks/>
          </p:cNvGrpSpPr>
          <p:nvPr/>
        </p:nvGrpSpPr>
        <p:grpSpPr bwMode="auto">
          <a:xfrm>
            <a:off x="2832100" y="2705100"/>
            <a:ext cx="3702050" cy="1174750"/>
            <a:chOff x="1784" y="1704"/>
            <a:chExt cx="2332" cy="740"/>
          </a:xfrm>
        </p:grpSpPr>
        <p:grpSp>
          <p:nvGrpSpPr>
            <p:cNvPr id="70671" name="Group 14"/>
            <p:cNvGrpSpPr>
              <a:grpSpLocks/>
            </p:cNvGrpSpPr>
            <p:nvPr/>
          </p:nvGrpSpPr>
          <p:grpSpPr bwMode="auto">
            <a:xfrm>
              <a:off x="1984" y="2080"/>
              <a:ext cx="1746" cy="364"/>
              <a:chOff x="1984" y="2080"/>
              <a:chExt cx="1746" cy="364"/>
            </a:xfrm>
          </p:grpSpPr>
          <p:sp>
            <p:nvSpPr>
              <p:cNvPr id="70689" name="Line 15"/>
              <p:cNvSpPr>
                <a:spLocks noChangeShapeType="1"/>
              </p:cNvSpPr>
              <p:nvPr/>
            </p:nvSpPr>
            <p:spPr bwMode="auto">
              <a:xfrm>
                <a:off x="1984" y="2224"/>
                <a:ext cx="226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90" name="Line 16"/>
              <p:cNvSpPr>
                <a:spLocks noChangeShapeType="1"/>
              </p:cNvSpPr>
              <p:nvPr/>
            </p:nvSpPr>
            <p:spPr bwMode="auto">
              <a:xfrm>
                <a:off x="3504" y="2224"/>
                <a:ext cx="226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graphicFrame>
            <p:nvGraphicFramePr>
              <p:cNvPr id="70691" name="Object 17"/>
              <p:cNvGraphicFramePr>
                <a:graphicFrameLocks noChangeAspect="1"/>
              </p:cNvGraphicFramePr>
              <p:nvPr/>
            </p:nvGraphicFramePr>
            <p:xfrm>
              <a:off x="2241" y="2088"/>
              <a:ext cx="149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716" r:id="rId19" imgW="152353" imgH="418969" progId="">
                      <p:embed/>
                    </p:oleObj>
                  </mc:Choice>
                  <mc:Fallback>
                    <p:oleObj r:id="rId19" imgW="152353" imgH="418969" progId="">
                      <p:embed/>
                      <p:pic>
                        <p:nvPicPr>
                          <p:cNvPr id="0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1" y="2088"/>
                            <a:ext cx="149" cy="3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0692" name="Object 18"/>
              <p:cNvGraphicFramePr>
                <a:graphicFrameLocks noChangeAspect="1"/>
              </p:cNvGraphicFramePr>
              <p:nvPr/>
            </p:nvGraphicFramePr>
            <p:xfrm>
              <a:off x="3239" y="2080"/>
              <a:ext cx="249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717" r:id="rId20" imgW="253899" imgH="418942" progId="">
                      <p:embed/>
                    </p:oleObj>
                  </mc:Choice>
                  <mc:Fallback>
                    <p:oleObj r:id="rId20" imgW="253899" imgH="418942" progId="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39" y="2080"/>
                            <a:ext cx="249" cy="3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70672" name="Group 19"/>
            <p:cNvGrpSpPr>
              <a:grpSpLocks/>
            </p:cNvGrpSpPr>
            <p:nvPr/>
          </p:nvGrpSpPr>
          <p:grpSpPr bwMode="auto">
            <a:xfrm>
              <a:off x="1784" y="1704"/>
              <a:ext cx="2332" cy="364"/>
              <a:chOff x="1784" y="1704"/>
              <a:chExt cx="2332" cy="364"/>
            </a:xfrm>
          </p:grpSpPr>
          <p:sp>
            <p:nvSpPr>
              <p:cNvPr id="70673" name="Line 20"/>
              <p:cNvSpPr>
                <a:spLocks noChangeShapeType="1"/>
              </p:cNvSpPr>
              <p:nvPr/>
            </p:nvSpPr>
            <p:spPr bwMode="auto">
              <a:xfrm>
                <a:off x="1976" y="1960"/>
                <a:ext cx="1890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4" name="Line 21"/>
              <p:cNvSpPr>
                <a:spLocks noChangeShapeType="1"/>
              </p:cNvSpPr>
              <p:nvPr/>
            </p:nvSpPr>
            <p:spPr bwMode="auto">
              <a:xfrm>
                <a:off x="2192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5" name="Line 22"/>
              <p:cNvSpPr>
                <a:spLocks noChangeShapeType="1"/>
              </p:cNvSpPr>
              <p:nvPr/>
            </p:nvSpPr>
            <p:spPr bwMode="auto">
              <a:xfrm>
                <a:off x="2408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6" name="Line 23"/>
              <p:cNvSpPr>
                <a:spLocks noChangeShapeType="1"/>
              </p:cNvSpPr>
              <p:nvPr/>
            </p:nvSpPr>
            <p:spPr bwMode="auto">
              <a:xfrm>
                <a:off x="2624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7" name="Line 24"/>
              <p:cNvSpPr>
                <a:spLocks noChangeShapeType="1"/>
              </p:cNvSpPr>
              <p:nvPr/>
            </p:nvSpPr>
            <p:spPr bwMode="auto">
              <a:xfrm>
                <a:off x="2840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8" name="Line 25"/>
              <p:cNvSpPr>
                <a:spLocks noChangeShapeType="1"/>
              </p:cNvSpPr>
              <p:nvPr/>
            </p:nvSpPr>
            <p:spPr bwMode="auto">
              <a:xfrm>
                <a:off x="3056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79" name="Line 26"/>
              <p:cNvSpPr>
                <a:spLocks noChangeShapeType="1"/>
              </p:cNvSpPr>
              <p:nvPr/>
            </p:nvSpPr>
            <p:spPr bwMode="auto">
              <a:xfrm>
                <a:off x="3272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80" name="Line 27"/>
              <p:cNvSpPr>
                <a:spLocks noChangeShapeType="1"/>
              </p:cNvSpPr>
              <p:nvPr/>
            </p:nvSpPr>
            <p:spPr bwMode="auto">
              <a:xfrm>
                <a:off x="3488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81" name="Line 28"/>
              <p:cNvSpPr>
                <a:spLocks noChangeShapeType="1"/>
              </p:cNvSpPr>
              <p:nvPr/>
            </p:nvSpPr>
            <p:spPr bwMode="auto">
              <a:xfrm>
                <a:off x="3704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82" name="Text Box 29"/>
              <p:cNvSpPr txBox="1">
                <a:spLocks noChangeArrowheads="1"/>
              </p:cNvSpPr>
              <p:nvPr/>
            </p:nvSpPr>
            <p:spPr bwMode="auto">
              <a:xfrm>
                <a:off x="1784" y="17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ts val="1125"/>
                  </a:spcBef>
                  <a:buClrTx/>
                  <a:buFontTx/>
                  <a:buNone/>
                </a:pPr>
                <a:r>
                  <a:rPr lang="fi-FI" altLang="fi-FI" i="1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70683" name="Line 30"/>
              <p:cNvSpPr>
                <a:spLocks noChangeShapeType="1"/>
              </p:cNvSpPr>
              <p:nvPr/>
            </p:nvSpPr>
            <p:spPr bwMode="auto">
              <a:xfrm>
                <a:off x="1984" y="1920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0684" name="Text Box 31"/>
              <p:cNvSpPr txBox="1">
                <a:spLocks noChangeArrowheads="1"/>
              </p:cNvSpPr>
              <p:nvPr/>
            </p:nvSpPr>
            <p:spPr bwMode="auto">
              <a:xfrm>
                <a:off x="2408" y="17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ts val="1125"/>
                  </a:spcBef>
                  <a:buClrTx/>
                  <a:buFontTx/>
                  <a:buNone/>
                </a:pPr>
                <a:r>
                  <a:rPr lang="fi-FI" altLang="fi-FI" i="1">
                    <a:solidFill>
                      <a:srgbClr val="000000"/>
                    </a:solidFill>
                  </a:rPr>
                  <a:t>P</a:t>
                </a:r>
              </a:p>
            </p:txBody>
          </p:sp>
          <p:sp>
            <p:nvSpPr>
              <p:cNvPr id="70685" name="Text Box 32"/>
              <p:cNvSpPr txBox="1">
                <a:spLocks noChangeArrowheads="1"/>
              </p:cNvSpPr>
              <p:nvPr/>
            </p:nvSpPr>
            <p:spPr bwMode="auto">
              <a:xfrm>
                <a:off x="3488" y="17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ts val="1125"/>
                  </a:spcBef>
                  <a:buClrTx/>
                  <a:buFontTx/>
                  <a:buNone/>
                </a:pPr>
                <a:r>
                  <a:rPr lang="fi-FI" altLang="fi-FI" i="1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70686" name="Text Box 33"/>
              <p:cNvSpPr txBox="1">
                <a:spLocks noChangeArrowheads="1"/>
              </p:cNvSpPr>
              <p:nvPr/>
            </p:nvSpPr>
            <p:spPr bwMode="auto">
              <a:xfrm>
                <a:off x="2088" y="17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ts val="1125"/>
                  </a:spcBef>
                  <a:buClrTx/>
                  <a:buFontTx/>
                  <a:buNone/>
                </a:pPr>
                <a:r>
                  <a:rPr lang="fi-FI" altLang="fi-FI" i="1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70687" name="Text Box 34"/>
              <p:cNvSpPr txBox="1">
                <a:spLocks noChangeArrowheads="1"/>
              </p:cNvSpPr>
              <p:nvPr/>
            </p:nvSpPr>
            <p:spPr bwMode="auto">
              <a:xfrm>
                <a:off x="2984" y="17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ts val="1125"/>
                  </a:spcBef>
                  <a:buClrTx/>
                  <a:buFontTx/>
                  <a:buNone/>
                </a:pPr>
                <a:r>
                  <a:rPr lang="fi-FI" altLang="fi-FI" i="1">
                    <a:solidFill>
                      <a:srgbClr val="000000"/>
                    </a:solidFill>
                  </a:rPr>
                  <a:t>5</a:t>
                </a:r>
              </a:p>
            </p:txBody>
          </p:sp>
          <p:graphicFrame>
            <p:nvGraphicFramePr>
              <p:cNvPr id="70688" name="Object 35"/>
              <p:cNvGraphicFramePr>
                <a:graphicFrameLocks noChangeAspect="1"/>
              </p:cNvGraphicFramePr>
              <p:nvPr/>
            </p:nvGraphicFramePr>
            <p:xfrm>
              <a:off x="3943" y="1773"/>
              <a:ext cx="173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0718" r:id="rId21" imgW="126805" imgH="215556" progId="">
                      <p:embed/>
                    </p:oleObj>
                  </mc:Choice>
                  <mc:Fallback>
                    <p:oleObj r:id="rId21" imgW="126805" imgH="215556" progId="">
                      <p:embed/>
                      <p:pic>
                        <p:nvPicPr>
                          <p:cNvPr id="0" name="Object 3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43" y="1773"/>
                            <a:ext cx="173" cy="29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42020" name="Object 36"/>
          <p:cNvGraphicFramePr>
            <a:graphicFrameLocks noChangeAspect="1"/>
          </p:cNvGraphicFramePr>
          <p:nvPr/>
        </p:nvGraphicFramePr>
        <p:xfrm>
          <a:off x="939800" y="5026025"/>
          <a:ext cx="23717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9" r:id="rId22" imgW="491400" imgH="419011" progId="">
                  <p:embed/>
                </p:oleObj>
              </mc:Choice>
              <mc:Fallback>
                <p:oleObj r:id="rId22" imgW="491400" imgH="419011" progId="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5026025"/>
                        <a:ext cx="23717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1" name="Object 37"/>
          <p:cNvGraphicFramePr>
            <a:graphicFrameLocks noChangeAspect="1"/>
          </p:cNvGraphicFramePr>
          <p:nvPr/>
        </p:nvGraphicFramePr>
        <p:xfrm>
          <a:off x="4222750" y="4989513"/>
          <a:ext cx="322262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0" r:id="rId24" imgW="491408" imgH="482500" progId="">
                  <p:embed/>
                </p:oleObj>
              </mc:Choice>
              <mc:Fallback>
                <p:oleObj r:id="rId24" imgW="491408" imgH="482500" progId="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4989513"/>
                        <a:ext cx="3222625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" dur="500"/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" dur="500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4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7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2" dur="500"/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5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8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z="4000" smtClean="0"/>
              <a:t>Vektorin jakaminen komponentteihin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Jos tiedetään komponenttien suunnat, voidaan resultantti (= summavektori) jakaa kahteen komponenttiin suunnikaskuvion avulla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sp>
        <p:nvSpPr>
          <p:cNvPr id="72708" name="Line 3"/>
          <p:cNvSpPr>
            <a:spLocks noChangeShapeType="1"/>
          </p:cNvSpPr>
          <p:nvPr/>
        </p:nvSpPr>
        <p:spPr bwMode="auto">
          <a:xfrm flipV="1">
            <a:off x="1384300" y="4443413"/>
            <a:ext cx="1993900" cy="11461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09" name="Line 4"/>
          <p:cNvSpPr>
            <a:spLocks noChangeShapeType="1"/>
          </p:cNvSpPr>
          <p:nvPr/>
        </p:nvSpPr>
        <p:spPr bwMode="auto">
          <a:xfrm flipH="1">
            <a:off x="1382713" y="3924300"/>
            <a:ext cx="752475" cy="16637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0" name="Line 5"/>
          <p:cNvSpPr>
            <a:spLocks noChangeShapeType="1"/>
          </p:cNvSpPr>
          <p:nvPr/>
        </p:nvSpPr>
        <p:spPr bwMode="auto">
          <a:xfrm>
            <a:off x="1384300" y="5588000"/>
            <a:ext cx="2578100" cy="431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72711" name="Group 6"/>
          <p:cNvGrpSpPr>
            <a:grpSpLocks/>
          </p:cNvGrpSpPr>
          <p:nvPr/>
        </p:nvGrpSpPr>
        <p:grpSpPr bwMode="auto">
          <a:xfrm>
            <a:off x="2714625" y="4035425"/>
            <a:ext cx="293688" cy="523875"/>
            <a:chOff x="1710" y="2542"/>
            <a:chExt cx="185" cy="330"/>
          </a:xfrm>
        </p:grpSpPr>
        <p:graphicFrame>
          <p:nvGraphicFramePr>
            <p:cNvPr id="72722" name="Object 7"/>
            <p:cNvGraphicFramePr>
              <a:graphicFrameLocks noChangeAspect="1"/>
            </p:cNvGraphicFramePr>
            <p:nvPr/>
          </p:nvGraphicFramePr>
          <p:xfrm>
            <a:off x="1710" y="2542"/>
            <a:ext cx="185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28" r:id="rId4" imgW="114176" imgH="202985" progId="">
                    <p:embed/>
                  </p:oleObj>
                </mc:Choice>
                <mc:Fallback>
                  <p:oleObj r:id="rId4" imgW="114176" imgH="202985" progId="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0" y="2542"/>
                          <a:ext cx="185" cy="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723" name="Text Box 8"/>
            <p:cNvSpPr txBox="1">
              <a:spLocks noChangeArrowheads="1"/>
            </p:cNvSpPr>
            <p:nvPr/>
          </p:nvSpPr>
          <p:spPr bwMode="auto">
            <a:xfrm>
              <a:off x="1710" y="2542"/>
              <a:ext cx="18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sp>
        <p:nvSpPr>
          <p:cNvPr id="72712" name="Line 9"/>
          <p:cNvSpPr>
            <a:spLocks noChangeShapeType="1"/>
          </p:cNvSpPr>
          <p:nvPr/>
        </p:nvSpPr>
        <p:spPr bwMode="auto">
          <a:xfrm flipV="1">
            <a:off x="4991100" y="4443413"/>
            <a:ext cx="1993900" cy="11461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3" name="Line 10"/>
          <p:cNvSpPr>
            <a:spLocks noChangeShapeType="1"/>
          </p:cNvSpPr>
          <p:nvPr/>
        </p:nvSpPr>
        <p:spPr bwMode="auto">
          <a:xfrm flipH="1">
            <a:off x="4989513" y="3924300"/>
            <a:ext cx="752475" cy="16637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4" name="Line 11"/>
          <p:cNvSpPr>
            <a:spLocks noChangeShapeType="1"/>
          </p:cNvSpPr>
          <p:nvPr/>
        </p:nvSpPr>
        <p:spPr bwMode="auto">
          <a:xfrm>
            <a:off x="4978400" y="5588000"/>
            <a:ext cx="2578100" cy="431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72715" name="Object 12"/>
          <p:cNvGraphicFramePr>
            <a:graphicFrameLocks noChangeAspect="1"/>
          </p:cNvGraphicFramePr>
          <p:nvPr/>
        </p:nvGraphicFramePr>
        <p:xfrm>
          <a:off x="6778625" y="3806825"/>
          <a:ext cx="2952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9" r:id="rId6" imgW="114176" imgH="202985" progId="">
                  <p:embed/>
                </p:oleObj>
              </mc:Choice>
              <mc:Fallback>
                <p:oleObj r:id="rId6" imgW="114176" imgH="202985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3806825"/>
                        <a:ext cx="29527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6" name="Line 13"/>
          <p:cNvSpPr>
            <a:spLocks noChangeShapeType="1"/>
          </p:cNvSpPr>
          <p:nvPr/>
        </p:nvSpPr>
        <p:spPr bwMode="auto">
          <a:xfrm>
            <a:off x="5597525" y="4203700"/>
            <a:ext cx="1365250" cy="228600"/>
          </a:xfrm>
          <a:prstGeom prst="line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7" name="Line 14"/>
          <p:cNvSpPr>
            <a:spLocks noChangeShapeType="1"/>
          </p:cNvSpPr>
          <p:nvPr/>
        </p:nvSpPr>
        <p:spPr bwMode="auto">
          <a:xfrm flipH="1">
            <a:off x="6373813" y="4432300"/>
            <a:ext cx="600075" cy="1325563"/>
          </a:xfrm>
          <a:prstGeom prst="line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8" name="Line 15"/>
          <p:cNvSpPr>
            <a:spLocks noChangeShapeType="1"/>
          </p:cNvSpPr>
          <p:nvPr/>
        </p:nvSpPr>
        <p:spPr bwMode="auto">
          <a:xfrm flipH="1">
            <a:off x="4989513" y="4186238"/>
            <a:ext cx="625475" cy="1389062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2719" name="Line 16"/>
          <p:cNvSpPr>
            <a:spLocks noChangeShapeType="1"/>
          </p:cNvSpPr>
          <p:nvPr/>
        </p:nvSpPr>
        <p:spPr bwMode="auto">
          <a:xfrm>
            <a:off x="4965700" y="5588000"/>
            <a:ext cx="1365250" cy="2286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72720" name="Object 17"/>
          <p:cNvGraphicFramePr>
            <a:graphicFrameLocks noChangeAspect="1"/>
          </p:cNvGraphicFramePr>
          <p:nvPr/>
        </p:nvGraphicFramePr>
        <p:xfrm>
          <a:off x="5162550" y="3829050"/>
          <a:ext cx="3270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0" r:id="rId7" imgW="126805" imgH="215556" progId="">
                  <p:embed/>
                </p:oleObj>
              </mc:Choice>
              <mc:Fallback>
                <p:oleObj r:id="rId7" imgW="126805" imgH="215556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3829050"/>
                        <a:ext cx="3270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21" name="Object 18"/>
          <p:cNvGraphicFramePr>
            <a:graphicFrameLocks noChangeAspect="1"/>
          </p:cNvGraphicFramePr>
          <p:nvPr/>
        </p:nvGraphicFramePr>
        <p:xfrm>
          <a:off x="6000750" y="5810250"/>
          <a:ext cx="3270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1" r:id="rId9" imgW="126805" imgH="215556" progId="">
                  <p:embed/>
                </p:oleObj>
              </mc:Choice>
              <mc:Fallback>
                <p:oleObj r:id="rId9" imgW="126805" imgH="21555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5810250"/>
                        <a:ext cx="3270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Kelkan vedossa köysi muodostaa 30˚ kulman maan pinnan kanssa. Voima F = 600 N. Komponentti 1 aiheuttaa kelkan liikkeen ja komponentti 2 ”nostaa” kelkkaa pienentäen kitkaa.</a:t>
            </a:r>
          </a:p>
        </p:txBody>
      </p:sp>
      <p:grpSp>
        <p:nvGrpSpPr>
          <p:cNvPr id="74756" name="Group 3"/>
          <p:cNvGrpSpPr>
            <a:grpSpLocks/>
          </p:cNvGrpSpPr>
          <p:nvPr/>
        </p:nvGrpSpPr>
        <p:grpSpPr bwMode="auto">
          <a:xfrm>
            <a:off x="2832100" y="4086225"/>
            <a:ext cx="3298825" cy="1997075"/>
            <a:chOff x="1784" y="2574"/>
            <a:chExt cx="2078" cy="1258"/>
          </a:xfrm>
        </p:grpSpPr>
        <p:grpSp>
          <p:nvGrpSpPr>
            <p:cNvPr id="74758" name="Group 4"/>
            <p:cNvGrpSpPr>
              <a:grpSpLocks/>
            </p:cNvGrpSpPr>
            <p:nvPr/>
          </p:nvGrpSpPr>
          <p:grpSpPr bwMode="auto">
            <a:xfrm>
              <a:off x="1784" y="3313"/>
              <a:ext cx="1407" cy="414"/>
              <a:chOff x="1784" y="3313"/>
              <a:chExt cx="1407" cy="414"/>
            </a:xfrm>
          </p:grpSpPr>
          <p:sp>
            <p:nvSpPr>
              <p:cNvPr id="74771" name="Rectangle 5"/>
              <p:cNvSpPr>
                <a:spLocks noChangeArrowheads="1"/>
              </p:cNvSpPr>
              <p:nvPr/>
            </p:nvSpPr>
            <p:spPr bwMode="auto">
              <a:xfrm>
                <a:off x="1958" y="3313"/>
                <a:ext cx="826" cy="304"/>
              </a:xfrm>
              <a:prstGeom prst="rect">
                <a:avLst/>
              </a:prstGeom>
              <a:solidFill>
                <a:srgbClr val="BBE0E3"/>
              </a:solidFill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i-FI" altLang="fi-FI"/>
              </a:p>
            </p:txBody>
          </p:sp>
          <p:sp>
            <p:nvSpPr>
              <p:cNvPr id="74772" name="Line 6"/>
              <p:cNvSpPr>
                <a:spLocks noChangeShapeType="1"/>
              </p:cNvSpPr>
              <p:nvPr/>
            </p:nvSpPr>
            <p:spPr bwMode="auto">
              <a:xfrm>
                <a:off x="2118" y="3618"/>
                <a:ext cx="0" cy="10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4773" name="Line 7"/>
              <p:cNvSpPr>
                <a:spLocks noChangeShapeType="1"/>
              </p:cNvSpPr>
              <p:nvPr/>
            </p:nvSpPr>
            <p:spPr bwMode="auto">
              <a:xfrm>
                <a:off x="2590" y="3618"/>
                <a:ext cx="0" cy="10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4774" name="Line 8"/>
              <p:cNvSpPr>
                <a:spLocks noChangeShapeType="1"/>
              </p:cNvSpPr>
              <p:nvPr/>
            </p:nvSpPr>
            <p:spPr bwMode="auto">
              <a:xfrm>
                <a:off x="1784" y="3728"/>
                <a:ext cx="1196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4775" name="Freeform 9"/>
              <p:cNvSpPr>
                <a:spLocks noChangeArrowheads="1"/>
              </p:cNvSpPr>
              <p:nvPr/>
            </p:nvSpPr>
            <p:spPr bwMode="auto">
              <a:xfrm>
                <a:off x="2981" y="3618"/>
                <a:ext cx="209" cy="109"/>
              </a:xfrm>
              <a:custGeom>
                <a:avLst/>
                <a:gdLst>
                  <a:gd name="T0" fmla="*/ 0 w 232"/>
                  <a:gd name="T1" fmla="*/ 109 h 152"/>
                  <a:gd name="T2" fmla="*/ 144 w 232"/>
                  <a:gd name="T3" fmla="*/ 69 h 152"/>
                  <a:gd name="T4" fmla="*/ 209 w 232"/>
                  <a:gd name="T5" fmla="*/ 0 h 1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2" h="152">
                    <a:moveTo>
                      <a:pt x="0" y="152"/>
                    </a:moveTo>
                    <a:cubicBezTo>
                      <a:pt x="60" y="136"/>
                      <a:pt x="121" y="121"/>
                      <a:pt x="160" y="96"/>
                    </a:cubicBezTo>
                    <a:cubicBezTo>
                      <a:pt x="199" y="71"/>
                      <a:pt x="215" y="35"/>
                      <a:pt x="232" y="0"/>
                    </a:cubicBezTo>
                  </a:path>
                </a:pathLst>
              </a:custGeom>
              <a:noFill/>
              <a:ln w="2844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</p:grpSp>
        <p:sp>
          <p:nvSpPr>
            <p:cNvPr id="74759" name="Line 10"/>
            <p:cNvSpPr>
              <a:spLocks noChangeShapeType="1"/>
            </p:cNvSpPr>
            <p:nvPr/>
          </p:nvSpPr>
          <p:spPr bwMode="auto">
            <a:xfrm flipV="1">
              <a:off x="2776" y="2935"/>
              <a:ext cx="927" cy="53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4760" name="Line 11"/>
            <p:cNvSpPr>
              <a:spLocks noChangeShapeType="1"/>
            </p:cNvSpPr>
            <p:nvPr/>
          </p:nvSpPr>
          <p:spPr bwMode="auto">
            <a:xfrm>
              <a:off x="2776" y="3472"/>
              <a:ext cx="951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4761" name="Line 12"/>
            <p:cNvSpPr>
              <a:spLocks noChangeShapeType="1"/>
            </p:cNvSpPr>
            <p:nvPr/>
          </p:nvSpPr>
          <p:spPr bwMode="auto">
            <a:xfrm flipV="1">
              <a:off x="2792" y="2919"/>
              <a:ext cx="0" cy="54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4762" name="Line 13"/>
            <p:cNvSpPr>
              <a:spLocks noChangeShapeType="1"/>
            </p:cNvSpPr>
            <p:nvPr/>
          </p:nvSpPr>
          <p:spPr bwMode="auto">
            <a:xfrm>
              <a:off x="2792" y="2912"/>
              <a:ext cx="919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4763" name="Line 14"/>
            <p:cNvSpPr>
              <a:spLocks noChangeShapeType="1"/>
            </p:cNvSpPr>
            <p:nvPr/>
          </p:nvSpPr>
          <p:spPr bwMode="auto">
            <a:xfrm flipV="1">
              <a:off x="3720" y="2903"/>
              <a:ext cx="0" cy="56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74764" name="Freeform 15"/>
            <p:cNvSpPr>
              <a:spLocks noChangeArrowheads="1"/>
            </p:cNvSpPr>
            <p:nvPr/>
          </p:nvSpPr>
          <p:spPr bwMode="auto">
            <a:xfrm>
              <a:off x="2984" y="3360"/>
              <a:ext cx="46" cy="103"/>
            </a:xfrm>
            <a:custGeom>
              <a:avLst/>
              <a:gdLst>
                <a:gd name="T0" fmla="*/ 39 w 47"/>
                <a:gd name="T1" fmla="*/ 103 h 104"/>
                <a:gd name="T2" fmla="*/ 39 w 47"/>
                <a:gd name="T3" fmla="*/ 40 h 104"/>
                <a:gd name="T4" fmla="*/ 0 w 47"/>
                <a:gd name="T5" fmla="*/ 0 h 10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7" h="104">
                  <a:moveTo>
                    <a:pt x="40" y="104"/>
                  </a:moveTo>
                  <a:cubicBezTo>
                    <a:pt x="43" y="80"/>
                    <a:pt x="47" y="57"/>
                    <a:pt x="40" y="40"/>
                  </a:cubicBezTo>
                  <a:cubicBezTo>
                    <a:pt x="33" y="23"/>
                    <a:pt x="16" y="11"/>
                    <a:pt x="0" y="0"/>
                  </a:cubicBezTo>
                </a:path>
              </a:pathLst>
            </a:custGeom>
            <a:noFill/>
            <a:ln w="2844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74765" name="Text Box 16"/>
            <p:cNvSpPr txBox="1">
              <a:spLocks noChangeArrowheads="1"/>
            </p:cNvSpPr>
            <p:nvPr/>
          </p:nvSpPr>
          <p:spPr bwMode="auto">
            <a:xfrm>
              <a:off x="2990" y="3255"/>
              <a:ext cx="4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30˚</a:t>
              </a:r>
            </a:p>
          </p:txBody>
        </p:sp>
        <p:grpSp>
          <p:nvGrpSpPr>
            <p:cNvPr id="74766" name="Group 17"/>
            <p:cNvGrpSpPr>
              <a:grpSpLocks/>
            </p:cNvGrpSpPr>
            <p:nvPr/>
          </p:nvGrpSpPr>
          <p:grpSpPr bwMode="auto">
            <a:xfrm>
              <a:off x="3592" y="3534"/>
              <a:ext cx="263" cy="298"/>
              <a:chOff x="3592" y="3534"/>
              <a:chExt cx="263" cy="298"/>
            </a:xfrm>
          </p:grpSpPr>
          <p:graphicFrame>
            <p:nvGraphicFramePr>
              <p:cNvPr id="74769" name="Object 18"/>
              <p:cNvGraphicFramePr>
                <a:graphicFrameLocks noChangeAspect="1"/>
              </p:cNvGraphicFramePr>
              <p:nvPr/>
            </p:nvGraphicFramePr>
            <p:xfrm>
              <a:off x="3592" y="3534"/>
              <a:ext cx="263" cy="2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4779" r:id="rId4" imgW="190353" imgH="215729" progId="">
                      <p:embed/>
                    </p:oleObj>
                  </mc:Choice>
                  <mc:Fallback>
                    <p:oleObj r:id="rId4" imgW="190353" imgH="215729" progId="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92" y="3534"/>
                            <a:ext cx="263" cy="29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4770" name="Text Box 19"/>
              <p:cNvSpPr txBox="1">
                <a:spLocks noChangeArrowheads="1"/>
              </p:cNvSpPr>
              <p:nvPr/>
            </p:nvSpPr>
            <p:spPr bwMode="auto">
              <a:xfrm>
                <a:off x="3592" y="3534"/>
                <a:ext cx="263" cy="2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i-FI" altLang="fi-FI"/>
              </a:p>
            </p:txBody>
          </p:sp>
        </p:grpSp>
        <p:graphicFrame>
          <p:nvGraphicFramePr>
            <p:cNvPr id="74767" name="Object 20"/>
            <p:cNvGraphicFramePr>
              <a:graphicFrameLocks noChangeAspect="1"/>
            </p:cNvGraphicFramePr>
            <p:nvPr/>
          </p:nvGraphicFramePr>
          <p:xfrm>
            <a:off x="2463" y="2758"/>
            <a:ext cx="298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80" r:id="rId6" imgW="215640" imgH="215640" progId="">
                    <p:embed/>
                  </p:oleObj>
                </mc:Choice>
                <mc:Fallback>
                  <p:oleObj r:id="rId6" imgW="215640" imgH="215640" progId="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3" y="2758"/>
                          <a:ext cx="298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4768" name="Object 21"/>
            <p:cNvGraphicFramePr>
              <a:graphicFrameLocks noChangeAspect="1"/>
            </p:cNvGraphicFramePr>
            <p:nvPr/>
          </p:nvGraphicFramePr>
          <p:xfrm>
            <a:off x="3634" y="2574"/>
            <a:ext cx="22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81" r:id="rId8" imgW="164929" imgH="202989" progId="">
                    <p:embed/>
                  </p:oleObj>
                </mc:Choice>
                <mc:Fallback>
                  <p:oleObj r:id="rId8" imgW="164929" imgH="202989" progId="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4" y="2574"/>
                          <a:ext cx="228" cy="2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4757" name="Line 23"/>
          <p:cNvSpPr>
            <a:spLocks noChangeShapeType="1"/>
          </p:cNvSpPr>
          <p:nvPr/>
        </p:nvSpPr>
        <p:spPr bwMode="auto">
          <a:xfrm>
            <a:off x="1331913" y="594995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Jatkoa…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Komponentti F</a:t>
            </a:r>
            <a:r>
              <a:rPr lang="fi-FI" altLang="fi-FI" baseline="-25000" smtClean="0"/>
              <a:t>1</a:t>
            </a:r>
            <a:r>
              <a:rPr lang="fi-FI" altLang="fi-FI" smtClean="0"/>
              <a:t> suuruus voidaan laskea: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76804" name="Group 3"/>
          <p:cNvGrpSpPr>
            <a:grpSpLocks/>
          </p:cNvGrpSpPr>
          <p:nvPr/>
        </p:nvGrpSpPr>
        <p:grpSpPr bwMode="auto">
          <a:xfrm>
            <a:off x="952500" y="2322513"/>
            <a:ext cx="1890713" cy="1092200"/>
            <a:chOff x="600" y="1463"/>
            <a:chExt cx="1191" cy="688"/>
          </a:xfrm>
        </p:grpSpPr>
        <p:graphicFrame>
          <p:nvGraphicFramePr>
            <p:cNvPr id="76807" name="Object 4"/>
            <p:cNvGraphicFramePr>
              <a:graphicFrameLocks noChangeAspect="1"/>
            </p:cNvGraphicFramePr>
            <p:nvPr/>
          </p:nvGraphicFramePr>
          <p:xfrm>
            <a:off x="600" y="1463"/>
            <a:ext cx="1191" cy="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12" r:id="rId4" imgW="491352" imgH="469759" progId="">
                    <p:embed/>
                  </p:oleObj>
                </mc:Choice>
                <mc:Fallback>
                  <p:oleObj r:id="rId4" imgW="491352" imgH="469759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1463"/>
                          <a:ext cx="1191" cy="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808" name="Text Box 5"/>
            <p:cNvSpPr txBox="1">
              <a:spLocks noChangeArrowheads="1"/>
            </p:cNvSpPr>
            <p:nvPr/>
          </p:nvSpPr>
          <p:spPr bwMode="auto">
            <a:xfrm>
              <a:off x="600" y="1463"/>
              <a:ext cx="1191" cy="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76805" name="Object 6"/>
          <p:cNvGraphicFramePr>
            <a:graphicFrameLocks noChangeAspect="1"/>
          </p:cNvGraphicFramePr>
          <p:nvPr/>
        </p:nvGraphicFramePr>
        <p:xfrm>
          <a:off x="1006475" y="3543300"/>
          <a:ext cx="2395538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3" r:id="rId6" imgW="491352" imgH="304705" progId="">
                  <p:embed/>
                </p:oleObj>
              </mc:Choice>
              <mc:Fallback>
                <p:oleObj r:id="rId6" imgW="491352" imgH="30470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543300"/>
                        <a:ext cx="2395538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6" name="Object 7"/>
          <p:cNvGraphicFramePr>
            <a:graphicFrameLocks noChangeAspect="1"/>
          </p:cNvGraphicFramePr>
          <p:nvPr/>
        </p:nvGraphicFramePr>
        <p:xfrm>
          <a:off x="1503363" y="4340225"/>
          <a:ext cx="218916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4" r:id="rId8" imgW="491320" imgH="406242" progId="">
                  <p:embed/>
                </p:oleObj>
              </mc:Choice>
              <mc:Fallback>
                <p:oleObj r:id="rId8" imgW="491320" imgH="406242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340225"/>
                        <a:ext cx="2189162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Kaltevan tason kuorma G jakaantuu kahteen komponenttiin, joista toinen F</a:t>
            </a:r>
            <a:r>
              <a:rPr lang="fi-FI" altLang="fi-FI" baseline="-25000" smtClean="0"/>
              <a:t>1 </a:t>
            </a:r>
            <a:r>
              <a:rPr lang="fi-FI" altLang="fi-FI" smtClean="0"/>
              <a:t>on tason suuntainen ja toinen F</a:t>
            </a:r>
            <a:r>
              <a:rPr lang="fi-FI" altLang="fi-FI" baseline="-25000" smtClean="0"/>
              <a:t>2 </a:t>
            </a:r>
            <a:r>
              <a:rPr lang="fi-FI" altLang="fi-FI" smtClean="0"/>
              <a:t>kohtisuoraan tasoa vastaan.</a:t>
            </a:r>
          </a:p>
        </p:txBody>
      </p:sp>
      <p:sp>
        <p:nvSpPr>
          <p:cNvPr id="78852" name="Line 3"/>
          <p:cNvSpPr>
            <a:spLocks noChangeShapeType="1"/>
          </p:cNvSpPr>
          <p:nvPr/>
        </p:nvSpPr>
        <p:spPr bwMode="auto">
          <a:xfrm flipH="1">
            <a:off x="3033713" y="4102100"/>
            <a:ext cx="2911475" cy="16383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8853" name="Oval 4"/>
          <p:cNvSpPr>
            <a:spLocks noChangeArrowheads="1"/>
          </p:cNvSpPr>
          <p:nvPr/>
        </p:nvSpPr>
        <p:spPr bwMode="auto">
          <a:xfrm>
            <a:off x="4635500" y="3987800"/>
            <a:ext cx="622300" cy="622300"/>
          </a:xfrm>
          <a:prstGeom prst="ellipse">
            <a:avLst/>
          </a:prstGeom>
          <a:solidFill>
            <a:srgbClr val="BBE0E3"/>
          </a:solidFill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78854" name="Line 5"/>
          <p:cNvSpPr>
            <a:spLocks noChangeShapeType="1"/>
          </p:cNvSpPr>
          <p:nvPr/>
        </p:nvSpPr>
        <p:spPr bwMode="auto">
          <a:xfrm>
            <a:off x="4940300" y="4305300"/>
            <a:ext cx="1588" cy="11049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8855" name="Line 6"/>
          <p:cNvSpPr>
            <a:spLocks noChangeShapeType="1"/>
          </p:cNvSpPr>
          <p:nvPr/>
        </p:nvSpPr>
        <p:spPr bwMode="auto">
          <a:xfrm flipH="1">
            <a:off x="4481513" y="4305300"/>
            <a:ext cx="460375" cy="2540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8856" name="Line 7"/>
          <p:cNvSpPr>
            <a:spLocks noChangeShapeType="1"/>
          </p:cNvSpPr>
          <p:nvPr/>
        </p:nvSpPr>
        <p:spPr bwMode="auto">
          <a:xfrm>
            <a:off x="4940300" y="4305300"/>
            <a:ext cx="469900" cy="8382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8857" name="Text Box 8"/>
          <p:cNvSpPr txBox="1">
            <a:spLocks noChangeArrowheads="1"/>
          </p:cNvSpPr>
          <p:nvPr/>
        </p:nvSpPr>
        <p:spPr bwMode="auto">
          <a:xfrm>
            <a:off x="4506913" y="5256213"/>
            <a:ext cx="3587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78858" name="Text Box 9"/>
          <p:cNvSpPr txBox="1">
            <a:spLocks noChangeArrowheads="1"/>
          </p:cNvSpPr>
          <p:nvPr/>
        </p:nvSpPr>
        <p:spPr bwMode="auto">
          <a:xfrm>
            <a:off x="5219700" y="5154613"/>
            <a:ext cx="50958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F</a:t>
            </a:r>
            <a:r>
              <a:rPr lang="fi-FI" altLang="fi-FI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8859" name="Text Box 10"/>
          <p:cNvSpPr txBox="1">
            <a:spLocks noChangeArrowheads="1"/>
          </p:cNvSpPr>
          <p:nvPr/>
        </p:nvSpPr>
        <p:spPr bwMode="auto">
          <a:xfrm>
            <a:off x="4013200" y="4430713"/>
            <a:ext cx="50958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F</a:t>
            </a:r>
            <a:r>
              <a:rPr lang="fi-FI" altLang="fi-FI" i="1" baseline="-25000">
                <a:solidFill>
                  <a:srgbClr val="000000"/>
                </a:solidFill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Jatkoa…</a:t>
            </a: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Tason jyrkkyyden lisääminen aiheuttaa sen, että liikkeen suuntainen komponentti kasvaa ja tasoa vastaan painava voima vähenee. Hiihtäjä huomaa tämän alamäessä, kun vauhti kasvaa ja kitkavoima pienenee.</a:t>
            </a:r>
          </a:p>
        </p:txBody>
      </p:sp>
      <p:sp>
        <p:nvSpPr>
          <p:cNvPr id="80900" name="Line 3"/>
          <p:cNvSpPr>
            <a:spLocks noChangeShapeType="1"/>
          </p:cNvSpPr>
          <p:nvPr/>
        </p:nvSpPr>
        <p:spPr bwMode="auto">
          <a:xfrm flipH="1">
            <a:off x="5281613" y="4403725"/>
            <a:ext cx="1817687" cy="214153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0901" name="Oval 4"/>
          <p:cNvSpPr>
            <a:spLocks noChangeArrowheads="1"/>
          </p:cNvSpPr>
          <p:nvPr/>
        </p:nvSpPr>
        <p:spPr bwMode="auto">
          <a:xfrm rot="-1260000">
            <a:off x="5919788" y="4625975"/>
            <a:ext cx="622300" cy="622300"/>
          </a:xfrm>
          <a:prstGeom prst="ellipse">
            <a:avLst/>
          </a:prstGeom>
          <a:solidFill>
            <a:srgbClr val="BBE0E3"/>
          </a:solidFill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80902" name="Line 5"/>
          <p:cNvSpPr>
            <a:spLocks noChangeShapeType="1"/>
          </p:cNvSpPr>
          <p:nvPr/>
        </p:nvSpPr>
        <p:spPr bwMode="auto">
          <a:xfrm flipH="1">
            <a:off x="6213475" y="4943475"/>
            <a:ext cx="14288" cy="112553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0903" name="Line 6"/>
          <p:cNvSpPr>
            <a:spLocks noChangeShapeType="1"/>
          </p:cNvSpPr>
          <p:nvPr/>
        </p:nvSpPr>
        <p:spPr bwMode="auto">
          <a:xfrm flipH="1">
            <a:off x="5637213" y="4941888"/>
            <a:ext cx="590550" cy="6858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0904" name="Line 7"/>
          <p:cNvSpPr>
            <a:spLocks noChangeShapeType="1"/>
          </p:cNvSpPr>
          <p:nvPr/>
        </p:nvSpPr>
        <p:spPr bwMode="auto">
          <a:xfrm>
            <a:off x="6227763" y="4943475"/>
            <a:ext cx="581025" cy="493713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0905" name="Text Box 8"/>
          <p:cNvSpPr txBox="1">
            <a:spLocks noChangeArrowheads="1"/>
          </p:cNvSpPr>
          <p:nvPr/>
        </p:nvSpPr>
        <p:spPr bwMode="auto">
          <a:xfrm>
            <a:off x="6030913" y="6043613"/>
            <a:ext cx="3587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80906" name="Text Box 9"/>
          <p:cNvSpPr txBox="1">
            <a:spLocks noChangeArrowheads="1"/>
          </p:cNvSpPr>
          <p:nvPr/>
        </p:nvSpPr>
        <p:spPr bwMode="auto">
          <a:xfrm>
            <a:off x="6819900" y="5408613"/>
            <a:ext cx="50958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F</a:t>
            </a:r>
            <a:r>
              <a:rPr lang="fi-FI" altLang="fi-FI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0907" name="Text Box 10"/>
          <p:cNvSpPr txBox="1">
            <a:spLocks noChangeArrowheads="1"/>
          </p:cNvSpPr>
          <p:nvPr/>
        </p:nvSpPr>
        <p:spPr bwMode="auto">
          <a:xfrm>
            <a:off x="5194300" y="5548313"/>
            <a:ext cx="50958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F</a:t>
            </a:r>
            <a:r>
              <a:rPr lang="fi-FI" altLang="fi-FI" i="1" baseline="-25000">
                <a:solidFill>
                  <a:srgbClr val="000000"/>
                </a:solidFill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Suuntajana - jatkoa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Piste </a:t>
            </a:r>
            <a:r>
              <a:rPr lang="fi-FI" altLang="fi-FI" sz="2800" i="1" smtClean="0"/>
              <a:t>A</a:t>
            </a:r>
            <a:r>
              <a:rPr lang="fi-FI" altLang="fi-FI" sz="2800" smtClean="0"/>
              <a:t> on suuntajanan       alkupiste ja piste </a:t>
            </a:r>
            <a:r>
              <a:rPr lang="fi-FI" altLang="fi-FI" sz="2800" i="1" smtClean="0"/>
              <a:t>B</a:t>
            </a:r>
            <a:r>
              <a:rPr lang="fi-FI" altLang="fi-FI" sz="2800" smtClean="0"/>
              <a:t> sen loppupiste eli</a:t>
            </a:r>
            <a:endParaRPr lang="fi-FI" altLang="fi-FI" sz="2800" i="1" smtClean="0"/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Jos janaan       liitetään suunta pisteestä B pisteeseen A, niin saadaan suuntajana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Suuntajanan       pituus on janan        pituus,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Kun A = B, on        nollasuuntajana</a:t>
            </a:r>
          </a:p>
          <a:p>
            <a:pPr marL="741363" lvl="1" indent="-284163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400" smtClean="0"/>
              <a:t>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 </a:t>
            </a: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4603750" y="1487488"/>
            <a:ext cx="631825" cy="538162"/>
            <a:chOff x="2900" y="937"/>
            <a:chExt cx="398" cy="339"/>
          </a:xfrm>
        </p:grpSpPr>
        <p:graphicFrame>
          <p:nvGraphicFramePr>
            <p:cNvPr id="9228" name="Object 4"/>
            <p:cNvGraphicFramePr>
              <a:graphicFrameLocks noChangeAspect="1"/>
            </p:cNvGraphicFramePr>
            <p:nvPr/>
          </p:nvGraphicFramePr>
          <p:xfrm>
            <a:off x="2900" y="937"/>
            <a:ext cx="398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8" r:id="rId4" imgW="266402" imgH="226441" progId="">
                    <p:embed/>
                  </p:oleObj>
                </mc:Choice>
                <mc:Fallback>
                  <p:oleObj r:id="rId4" imgW="266402" imgH="226441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0" y="937"/>
                          <a:ext cx="398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9" name="Text Box 5"/>
            <p:cNvSpPr txBox="1">
              <a:spLocks noChangeArrowheads="1"/>
            </p:cNvSpPr>
            <p:nvPr/>
          </p:nvSpPr>
          <p:spPr bwMode="auto">
            <a:xfrm>
              <a:off x="2900" y="937"/>
              <a:ext cx="398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643188" y="2447925"/>
          <a:ext cx="6334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r:id="rId6" imgW="283846" imgH="184509" progId="">
                  <p:embed/>
                </p:oleObj>
              </mc:Choice>
              <mc:Fallback>
                <p:oleObj r:id="rId6" imgW="283846" imgH="18450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2447925"/>
                        <a:ext cx="633412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073900" y="2746375"/>
          <a:ext cx="6016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r:id="rId8" imgW="255363" imgH="228473" progId="">
                  <p:embed/>
                </p:oleObj>
              </mc:Choice>
              <mc:Fallback>
                <p:oleObj r:id="rId8" imgW="255363" imgH="22847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3900" y="2746375"/>
                        <a:ext cx="6016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947988" y="3205163"/>
          <a:ext cx="6334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r:id="rId10" imgW="266402" imgH="226441" progId="">
                  <p:embed/>
                </p:oleObj>
              </mc:Choice>
              <mc:Fallback>
                <p:oleObj r:id="rId10" imgW="266402" imgH="226441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3205163"/>
                        <a:ext cx="6334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096000" y="3336925"/>
          <a:ext cx="6334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r:id="rId11" imgW="283846" imgH="184509" progId="">
                  <p:embed/>
                </p:oleObj>
              </mc:Choice>
              <mc:Fallback>
                <p:oleObj r:id="rId11" imgW="283846" imgH="18450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36925"/>
                        <a:ext cx="633413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852488" y="3646488"/>
          <a:ext cx="161607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r:id="rId12" imgW="457193" imgH="307144" progId="">
                  <p:embed/>
                </p:oleObj>
              </mc:Choice>
              <mc:Fallback>
                <p:oleObj r:id="rId12" imgW="457193" imgH="307144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3646488"/>
                        <a:ext cx="161607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211513" y="4133850"/>
          <a:ext cx="6334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r:id="rId14" imgW="266402" imgH="226441" progId="">
                  <p:embed/>
                </p:oleObj>
              </mc:Choice>
              <mc:Fallback>
                <p:oleObj r:id="rId14" imgW="266402" imgH="226441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4133850"/>
                        <a:ext cx="6334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6438900" y="4130675"/>
          <a:ext cx="11715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r:id="rId15" imgW="469105" imgH="228211" progId="">
                  <p:embed/>
                </p:oleObj>
              </mc:Choice>
              <mc:Fallback>
                <p:oleObj r:id="rId15" imgW="469105" imgH="228211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4130675"/>
                        <a:ext cx="11715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4" dur="5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Vektorit koordinaatistossa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Koordinaatistossa vektori ilmoitetaan yksikkövektoreiden     ja      avulla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     on x-akselin suuntainen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     on y-akselin suuntainen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Yksikkövektorin pituus on yksi yksikkö</a:t>
            </a:r>
          </a:p>
        </p:txBody>
      </p:sp>
      <p:grpSp>
        <p:nvGrpSpPr>
          <p:cNvPr id="82948" name="Group 3"/>
          <p:cNvGrpSpPr>
            <a:grpSpLocks/>
          </p:cNvGrpSpPr>
          <p:nvPr/>
        </p:nvGrpSpPr>
        <p:grpSpPr bwMode="auto">
          <a:xfrm>
            <a:off x="4454525" y="2012950"/>
            <a:ext cx="268288" cy="654050"/>
            <a:chOff x="2806" y="1268"/>
            <a:chExt cx="169" cy="412"/>
          </a:xfrm>
        </p:grpSpPr>
        <p:graphicFrame>
          <p:nvGraphicFramePr>
            <p:cNvPr id="82952" name="Object 4"/>
            <p:cNvGraphicFramePr>
              <a:graphicFrameLocks noChangeAspect="1"/>
            </p:cNvGraphicFramePr>
            <p:nvPr/>
          </p:nvGraphicFramePr>
          <p:xfrm>
            <a:off x="2806" y="1268"/>
            <a:ext cx="169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958" r:id="rId4" imgW="88730" imgH="215471" progId="">
                    <p:embed/>
                  </p:oleObj>
                </mc:Choice>
                <mc:Fallback>
                  <p:oleObj r:id="rId4" imgW="88730" imgH="215471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6" y="1268"/>
                          <a:ext cx="169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953" name="Text Box 5"/>
            <p:cNvSpPr txBox="1">
              <a:spLocks noChangeArrowheads="1"/>
            </p:cNvSpPr>
            <p:nvPr/>
          </p:nvSpPr>
          <p:spPr bwMode="auto">
            <a:xfrm>
              <a:off x="2806" y="1268"/>
              <a:ext cx="169" cy="4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82949" name="Object 6"/>
          <p:cNvGraphicFramePr>
            <a:graphicFrameLocks noChangeAspect="1"/>
          </p:cNvGraphicFramePr>
          <p:nvPr/>
        </p:nvGraphicFramePr>
        <p:xfrm>
          <a:off x="5324475" y="2012950"/>
          <a:ext cx="3857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9" r:id="rId6" imgW="126870" imgH="241048" progId="">
                  <p:embed/>
                </p:oleObj>
              </mc:Choice>
              <mc:Fallback>
                <p:oleObj r:id="rId6" imgW="126870" imgH="241048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2012950"/>
                        <a:ext cx="38576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7"/>
          <p:cNvGraphicFramePr>
            <a:graphicFrameLocks noChangeAspect="1"/>
          </p:cNvGraphicFramePr>
          <p:nvPr/>
        </p:nvGraphicFramePr>
        <p:xfrm>
          <a:off x="1431925" y="2520950"/>
          <a:ext cx="26987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0" r:id="rId8" imgW="88730" imgH="215471" progId="">
                  <p:embed/>
                </p:oleObj>
              </mc:Choice>
              <mc:Fallback>
                <p:oleObj r:id="rId8" imgW="88730" imgH="21547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2520950"/>
                        <a:ext cx="26987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" name="Object 8"/>
          <p:cNvGraphicFramePr>
            <a:graphicFrameLocks noChangeAspect="1"/>
          </p:cNvGraphicFramePr>
          <p:nvPr/>
        </p:nvGraphicFramePr>
        <p:xfrm>
          <a:off x="1349375" y="3028950"/>
          <a:ext cx="3857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1" r:id="rId9" imgW="126870" imgH="241048" progId="">
                  <p:embed/>
                </p:oleObj>
              </mc:Choice>
              <mc:Fallback>
                <p:oleObj r:id="rId9" imgW="126870" imgH="241048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3028950"/>
                        <a:ext cx="38576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grpSp>
        <p:nvGrpSpPr>
          <p:cNvPr id="84995" name="Group 2"/>
          <p:cNvGrpSpPr>
            <a:grpSpLocks/>
          </p:cNvGrpSpPr>
          <p:nvPr/>
        </p:nvGrpSpPr>
        <p:grpSpPr bwMode="auto">
          <a:xfrm>
            <a:off x="2598738" y="2387600"/>
            <a:ext cx="4333875" cy="2513013"/>
            <a:chOff x="1637" y="1504"/>
            <a:chExt cx="2730" cy="1583"/>
          </a:xfrm>
        </p:grpSpPr>
        <p:grpSp>
          <p:nvGrpSpPr>
            <p:cNvPr id="84996" name="Group 3"/>
            <p:cNvGrpSpPr>
              <a:grpSpLocks/>
            </p:cNvGrpSpPr>
            <p:nvPr/>
          </p:nvGrpSpPr>
          <p:grpSpPr bwMode="auto">
            <a:xfrm>
              <a:off x="1637" y="1509"/>
              <a:ext cx="2721" cy="1578"/>
              <a:chOff x="1637" y="1509"/>
              <a:chExt cx="2721" cy="1578"/>
            </a:xfrm>
          </p:grpSpPr>
          <p:sp>
            <p:nvSpPr>
              <p:cNvPr id="85009" name="Line 4"/>
              <p:cNvSpPr>
                <a:spLocks noChangeShapeType="1"/>
              </p:cNvSpPr>
              <p:nvPr/>
            </p:nvSpPr>
            <p:spPr bwMode="auto">
              <a:xfrm>
                <a:off x="1864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0" name="Line 5"/>
              <p:cNvSpPr>
                <a:spLocks noChangeShapeType="1"/>
              </p:cNvSpPr>
              <p:nvPr/>
            </p:nvSpPr>
            <p:spPr bwMode="auto">
              <a:xfrm>
                <a:off x="2091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1" name="Line 6"/>
              <p:cNvSpPr>
                <a:spLocks noChangeShapeType="1"/>
              </p:cNvSpPr>
              <p:nvPr/>
            </p:nvSpPr>
            <p:spPr bwMode="auto">
              <a:xfrm>
                <a:off x="2317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2" name="Line 7"/>
              <p:cNvSpPr>
                <a:spLocks noChangeShapeType="1"/>
              </p:cNvSpPr>
              <p:nvPr/>
            </p:nvSpPr>
            <p:spPr bwMode="auto">
              <a:xfrm>
                <a:off x="2544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3" name="Line 8"/>
              <p:cNvSpPr>
                <a:spLocks noChangeShapeType="1"/>
              </p:cNvSpPr>
              <p:nvPr/>
            </p:nvSpPr>
            <p:spPr bwMode="auto">
              <a:xfrm>
                <a:off x="2771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4" name="Line 9"/>
              <p:cNvSpPr>
                <a:spLocks noChangeShapeType="1"/>
              </p:cNvSpPr>
              <p:nvPr/>
            </p:nvSpPr>
            <p:spPr bwMode="auto">
              <a:xfrm>
                <a:off x="2998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5" name="Line 10"/>
              <p:cNvSpPr>
                <a:spLocks noChangeShapeType="1"/>
              </p:cNvSpPr>
              <p:nvPr/>
            </p:nvSpPr>
            <p:spPr bwMode="auto">
              <a:xfrm>
                <a:off x="3224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6" name="Line 11"/>
              <p:cNvSpPr>
                <a:spLocks noChangeShapeType="1"/>
              </p:cNvSpPr>
              <p:nvPr/>
            </p:nvSpPr>
            <p:spPr bwMode="auto">
              <a:xfrm>
                <a:off x="3451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7" name="Line 12"/>
              <p:cNvSpPr>
                <a:spLocks noChangeShapeType="1"/>
              </p:cNvSpPr>
              <p:nvPr/>
            </p:nvSpPr>
            <p:spPr bwMode="auto">
              <a:xfrm>
                <a:off x="3678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8" name="Line 13"/>
              <p:cNvSpPr>
                <a:spLocks noChangeShapeType="1"/>
              </p:cNvSpPr>
              <p:nvPr/>
            </p:nvSpPr>
            <p:spPr bwMode="auto">
              <a:xfrm>
                <a:off x="3905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19" name="Line 14"/>
              <p:cNvSpPr>
                <a:spLocks noChangeShapeType="1"/>
              </p:cNvSpPr>
              <p:nvPr/>
            </p:nvSpPr>
            <p:spPr bwMode="auto">
              <a:xfrm>
                <a:off x="4132" y="1509"/>
                <a:ext cx="0" cy="157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0" name="Line 15"/>
              <p:cNvSpPr>
                <a:spLocks noChangeShapeType="1"/>
              </p:cNvSpPr>
              <p:nvPr/>
            </p:nvSpPr>
            <p:spPr bwMode="auto">
              <a:xfrm>
                <a:off x="1637" y="2912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1" name="Line 16"/>
              <p:cNvSpPr>
                <a:spLocks noChangeShapeType="1"/>
              </p:cNvSpPr>
              <p:nvPr/>
            </p:nvSpPr>
            <p:spPr bwMode="auto">
              <a:xfrm>
                <a:off x="1637" y="2685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2" name="Line 17"/>
              <p:cNvSpPr>
                <a:spLocks noChangeShapeType="1"/>
              </p:cNvSpPr>
              <p:nvPr/>
            </p:nvSpPr>
            <p:spPr bwMode="auto">
              <a:xfrm>
                <a:off x="1637" y="2458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3" name="Line 18"/>
              <p:cNvSpPr>
                <a:spLocks noChangeShapeType="1"/>
              </p:cNvSpPr>
              <p:nvPr/>
            </p:nvSpPr>
            <p:spPr bwMode="auto">
              <a:xfrm>
                <a:off x="1637" y="2231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4" name="Line 19"/>
              <p:cNvSpPr>
                <a:spLocks noChangeShapeType="1"/>
              </p:cNvSpPr>
              <p:nvPr/>
            </p:nvSpPr>
            <p:spPr bwMode="auto">
              <a:xfrm>
                <a:off x="1637" y="2004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5" name="Line 20"/>
              <p:cNvSpPr>
                <a:spLocks noChangeShapeType="1"/>
              </p:cNvSpPr>
              <p:nvPr/>
            </p:nvSpPr>
            <p:spPr bwMode="auto">
              <a:xfrm>
                <a:off x="1637" y="1778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85026" name="Line 21"/>
              <p:cNvSpPr>
                <a:spLocks noChangeShapeType="1"/>
              </p:cNvSpPr>
              <p:nvPr/>
            </p:nvSpPr>
            <p:spPr bwMode="auto">
              <a:xfrm>
                <a:off x="1637" y="1551"/>
                <a:ext cx="27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84997" name="Line 22"/>
            <p:cNvSpPr>
              <a:spLocks noChangeShapeType="1"/>
            </p:cNvSpPr>
            <p:nvPr/>
          </p:nvSpPr>
          <p:spPr bwMode="auto">
            <a:xfrm flipV="1">
              <a:off x="3000" y="1503"/>
              <a:ext cx="0" cy="158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4998" name="Line 23"/>
            <p:cNvSpPr>
              <a:spLocks noChangeShapeType="1"/>
            </p:cNvSpPr>
            <p:nvPr/>
          </p:nvSpPr>
          <p:spPr bwMode="auto">
            <a:xfrm>
              <a:off x="1640" y="2456"/>
              <a:ext cx="2727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4999" name="Line 24"/>
            <p:cNvSpPr>
              <a:spLocks noChangeShapeType="1"/>
            </p:cNvSpPr>
            <p:nvPr/>
          </p:nvSpPr>
          <p:spPr bwMode="auto">
            <a:xfrm>
              <a:off x="2544" y="2680"/>
              <a:ext cx="239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5000" name="Line 25"/>
            <p:cNvSpPr>
              <a:spLocks noChangeShapeType="1"/>
            </p:cNvSpPr>
            <p:nvPr/>
          </p:nvSpPr>
          <p:spPr bwMode="auto">
            <a:xfrm>
              <a:off x="3440" y="2000"/>
              <a:ext cx="239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5001" name="Line 26"/>
            <p:cNvSpPr>
              <a:spLocks noChangeShapeType="1"/>
            </p:cNvSpPr>
            <p:nvPr/>
          </p:nvSpPr>
          <p:spPr bwMode="auto">
            <a:xfrm flipV="1">
              <a:off x="2776" y="2015"/>
              <a:ext cx="0" cy="24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5002" name="Line 27"/>
            <p:cNvSpPr>
              <a:spLocks noChangeShapeType="1"/>
            </p:cNvSpPr>
            <p:nvPr/>
          </p:nvSpPr>
          <p:spPr bwMode="auto">
            <a:xfrm flipV="1">
              <a:off x="3904" y="2439"/>
              <a:ext cx="0" cy="24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grpSp>
          <p:nvGrpSpPr>
            <p:cNvPr id="85003" name="Group 28"/>
            <p:cNvGrpSpPr>
              <a:grpSpLocks/>
            </p:cNvGrpSpPr>
            <p:nvPr/>
          </p:nvGrpSpPr>
          <p:grpSpPr bwMode="auto">
            <a:xfrm>
              <a:off x="3680" y="1896"/>
              <a:ext cx="141" cy="344"/>
              <a:chOff x="3680" y="1896"/>
              <a:chExt cx="141" cy="344"/>
            </a:xfrm>
          </p:grpSpPr>
          <p:graphicFrame>
            <p:nvGraphicFramePr>
              <p:cNvPr id="85007" name="Object 29"/>
              <p:cNvGraphicFramePr>
                <a:graphicFrameLocks noChangeAspect="1"/>
              </p:cNvGraphicFramePr>
              <p:nvPr/>
            </p:nvGraphicFramePr>
            <p:xfrm>
              <a:off x="3680" y="1896"/>
              <a:ext cx="141" cy="3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5031" r:id="rId4" imgW="88730" imgH="215471" progId="">
                      <p:embed/>
                    </p:oleObj>
                  </mc:Choice>
                  <mc:Fallback>
                    <p:oleObj r:id="rId4" imgW="88730" imgH="215471" progId="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80" y="1896"/>
                            <a:ext cx="141" cy="3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5008" name="Text Box 30"/>
              <p:cNvSpPr txBox="1">
                <a:spLocks noChangeArrowheads="1"/>
              </p:cNvSpPr>
              <p:nvPr/>
            </p:nvSpPr>
            <p:spPr bwMode="auto">
              <a:xfrm>
                <a:off x="3680" y="1896"/>
                <a:ext cx="141" cy="3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fi-FI" altLang="fi-FI"/>
              </a:p>
            </p:txBody>
          </p:sp>
        </p:grpSp>
        <p:graphicFrame>
          <p:nvGraphicFramePr>
            <p:cNvPr id="85004" name="Object 31"/>
            <p:cNvGraphicFramePr>
              <a:graphicFrameLocks noChangeAspect="1"/>
            </p:cNvGraphicFramePr>
            <p:nvPr/>
          </p:nvGraphicFramePr>
          <p:xfrm>
            <a:off x="2281" y="2576"/>
            <a:ext cx="283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32" r:id="rId6" imgW="177539" imgH="215584" progId="">
                    <p:embed/>
                  </p:oleObj>
                </mc:Choice>
                <mc:Fallback>
                  <p:oleObj r:id="rId6" imgW="177539" imgH="215584" progId="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1" y="2576"/>
                          <a:ext cx="283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05" name="Object 32"/>
            <p:cNvGraphicFramePr>
              <a:graphicFrameLocks noChangeAspect="1"/>
            </p:cNvGraphicFramePr>
            <p:nvPr/>
          </p:nvGraphicFramePr>
          <p:xfrm>
            <a:off x="3930" y="2452"/>
            <a:ext cx="20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33" r:id="rId8" imgW="126870" imgH="241048" progId="">
                    <p:embed/>
                  </p:oleObj>
                </mc:Choice>
                <mc:Fallback>
                  <p:oleObj r:id="rId8" imgW="126870" imgH="241048" progId="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0" y="2452"/>
                          <a:ext cx="20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06" name="Object 33"/>
            <p:cNvGraphicFramePr>
              <a:graphicFrameLocks noChangeAspect="1"/>
            </p:cNvGraphicFramePr>
            <p:nvPr/>
          </p:nvGraphicFramePr>
          <p:xfrm>
            <a:off x="2411" y="1876"/>
            <a:ext cx="345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34" r:id="rId10" imgW="215725" imgH="241115" progId="">
                    <p:embed/>
                  </p:oleObj>
                </mc:Choice>
                <mc:Fallback>
                  <p:oleObj r:id="rId10" imgW="215725" imgH="241115" progId="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" y="1876"/>
                          <a:ext cx="345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400" smtClean="0"/>
          </a:p>
          <a:p>
            <a:pPr marL="341313" indent="-341313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400" smtClean="0"/>
              <a:t>Vektoria sanotaan </a:t>
            </a:r>
            <a:r>
              <a:rPr lang="fi-FI" altLang="fi-FI" sz="2400" i="1" smtClean="0"/>
              <a:t>paikkavektoriksi</a:t>
            </a:r>
            <a:r>
              <a:rPr lang="fi-FI" altLang="fi-FI" sz="2400" smtClean="0"/>
              <a:t> silloin, kun se alkaa origosta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000" smtClean="0"/>
              <a:t>Esim. yllä vektori      , jonka komponenttien kertoimet osoittavat A:n koordinaatit (i = x-koordinaatti ja j = y-koordinaatti) eli</a:t>
            </a:r>
          </a:p>
          <a:p>
            <a:pPr marL="741363" lvl="1" indent="-284163" eaLnBrk="1" hangingPunct="1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000" smtClean="0"/>
              <a:t>	A = (2,4)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5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000" smtClean="0"/>
          </a:p>
        </p:txBody>
      </p:sp>
      <p:grpSp>
        <p:nvGrpSpPr>
          <p:cNvPr id="87044" name="Group 3"/>
          <p:cNvGrpSpPr>
            <a:grpSpLocks/>
          </p:cNvGrpSpPr>
          <p:nvPr/>
        </p:nvGrpSpPr>
        <p:grpSpPr bwMode="auto">
          <a:xfrm>
            <a:off x="5422900" y="1366838"/>
            <a:ext cx="1065213" cy="458787"/>
            <a:chOff x="3416" y="861"/>
            <a:chExt cx="671" cy="289"/>
          </a:xfrm>
        </p:grpSpPr>
        <p:graphicFrame>
          <p:nvGraphicFramePr>
            <p:cNvPr id="87073" name="Object 4"/>
            <p:cNvGraphicFramePr>
              <a:graphicFrameLocks noChangeAspect="1"/>
            </p:cNvGraphicFramePr>
            <p:nvPr/>
          </p:nvGraphicFramePr>
          <p:xfrm>
            <a:off x="3416" y="861"/>
            <a:ext cx="671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78" r:id="rId4" imgW="491392" imgH="241250" progId="">
                    <p:embed/>
                  </p:oleObj>
                </mc:Choice>
                <mc:Fallback>
                  <p:oleObj r:id="rId4" imgW="491392" imgH="24125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6" y="861"/>
                          <a:ext cx="671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7074" name="Text Box 5"/>
            <p:cNvSpPr txBox="1">
              <a:spLocks noChangeArrowheads="1"/>
            </p:cNvSpPr>
            <p:nvPr/>
          </p:nvSpPr>
          <p:spPr bwMode="auto">
            <a:xfrm>
              <a:off x="3416" y="861"/>
              <a:ext cx="67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pSp>
        <p:nvGrpSpPr>
          <p:cNvPr id="87045" name="Group 6"/>
          <p:cNvGrpSpPr>
            <a:grpSpLocks/>
          </p:cNvGrpSpPr>
          <p:nvPr/>
        </p:nvGrpSpPr>
        <p:grpSpPr bwMode="auto">
          <a:xfrm>
            <a:off x="2560638" y="1735138"/>
            <a:ext cx="4319587" cy="2505075"/>
            <a:chOff x="1613" y="1093"/>
            <a:chExt cx="2721" cy="1578"/>
          </a:xfrm>
        </p:grpSpPr>
        <p:sp>
          <p:nvSpPr>
            <p:cNvPr id="87055" name="Line 7"/>
            <p:cNvSpPr>
              <a:spLocks noChangeShapeType="1"/>
            </p:cNvSpPr>
            <p:nvPr/>
          </p:nvSpPr>
          <p:spPr bwMode="auto">
            <a:xfrm>
              <a:off x="1840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56" name="Line 8"/>
            <p:cNvSpPr>
              <a:spLocks noChangeShapeType="1"/>
            </p:cNvSpPr>
            <p:nvPr/>
          </p:nvSpPr>
          <p:spPr bwMode="auto">
            <a:xfrm>
              <a:off x="2067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57" name="Line 9"/>
            <p:cNvSpPr>
              <a:spLocks noChangeShapeType="1"/>
            </p:cNvSpPr>
            <p:nvPr/>
          </p:nvSpPr>
          <p:spPr bwMode="auto">
            <a:xfrm>
              <a:off x="2293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58" name="Line 10"/>
            <p:cNvSpPr>
              <a:spLocks noChangeShapeType="1"/>
            </p:cNvSpPr>
            <p:nvPr/>
          </p:nvSpPr>
          <p:spPr bwMode="auto">
            <a:xfrm>
              <a:off x="2520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59" name="Line 11"/>
            <p:cNvSpPr>
              <a:spLocks noChangeShapeType="1"/>
            </p:cNvSpPr>
            <p:nvPr/>
          </p:nvSpPr>
          <p:spPr bwMode="auto">
            <a:xfrm>
              <a:off x="2747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0" name="Line 12"/>
            <p:cNvSpPr>
              <a:spLocks noChangeShapeType="1"/>
            </p:cNvSpPr>
            <p:nvPr/>
          </p:nvSpPr>
          <p:spPr bwMode="auto">
            <a:xfrm>
              <a:off x="2974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1" name="Line 13"/>
            <p:cNvSpPr>
              <a:spLocks noChangeShapeType="1"/>
            </p:cNvSpPr>
            <p:nvPr/>
          </p:nvSpPr>
          <p:spPr bwMode="auto">
            <a:xfrm>
              <a:off x="3200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2" name="Line 14"/>
            <p:cNvSpPr>
              <a:spLocks noChangeShapeType="1"/>
            </p:cNvSpPr>
            <p:nvPr/>
          </p:nvSpPr>
          <p:spPr bwMode="auto">
            <a:xfrm>
              <a:off x="3427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3" name="Line 15"/>
            <p:cNvSpPr>
              <a:spLocks noChangeShapeType="1"/>
            </p:cNvSpPr>
            <p:nvPr/>
          </p:nvSpPr>
          <p:spPr bwMode="auto">
            <a:xfrm>
              <a:off x="3654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4" name="Line 16"/>
            <p:cNvSpPr>
              <a:spLocks noChangeShapeType="1"/>
            </p:cNvSpPr>
            <p:nvPr/>
          </p:nvSpPr>
          <p:spPr bwMode="auto">
            <a:xfrm>
              <a:off x="3881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5" name="Line 17"/>
            <p:cNvSpPr>
              <a:spLocks noChangeShapeType="1"/>
            </p:cNvSpPr>
            <p:nvPr/>
          </p:nvSpPr>
          <p:spPr bwMode="auto">
            <a:xfrm>
              <a:off x="4108" y="1093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6" name="Line 18"/>
            <p:cNvSpPr>
              <a:spLocks noChangeShapeType="1"/>
            </p:cNvSpPr>
            <p:nvPr/>
          </p:nvSpPr>
          <p:spPr bwMode="auto">
            <a:xfrm>
              <a:off x="1613" y="2496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7" name="Line 19"/>
            <p:cNvSpPr>
              <a:spLocks noChangeShapeType="1"/>
            </p:cNvSpPr>
            <p:nvPr/>
          </p:nvSpPr>
          <p:spPr bwMode="auto">
            <a:xfrm>
              <a:off x="1613" y="2269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8" name="Line 20"/>
            <p:cNvSpPr>
              <a:spLocks noChangeShapeType="1"/>
            </p:cNvSpPr>
            <p:nvPr/>
          </p:nvSpPr>
          <p:spPr bwMode="auto">
            <a:xfrm>
              <a:off x="1613" y="2042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69" name="Line 21"/>
            <p:cNvSpPr>
              <a:spLocks noChangeShapeType="1"/>
            </p:cNvSpPr>
            <p:nvPr/>
          </p:nvSpPr>
          <p:spPr bwMode="auto">
            <a:xfrm>
              <a:off x="1613" y="1815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70" name="Line 22"/>
            <p:cNvSpPr>
              <a:spLocks noChangeShapeType="1"/>
            </p:cNvSpPr>
            <p:nvPr/>
          </p:nvSpPr>
          <p:spPr bwMode="auto">
            <a:xfrm>
              <a:off x="1613" y="1588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71" name="Line 23"/>
            <p:cNvSpPr>
              <a:spLocks noChangeShapeType="1"/>
            </p:cNvSpPr>
            <p:nvPr/>
          </p:nvSpPr>
          <p:spPr bwMode="auto">
            <a:xfrm>
              <a:off x="1613" y="1362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7072" name="Line 24"/>
            <p:cNvSpPr>
              <a:spLocks noChangeShapeType="1"/>
            </p:cNvSpPr>
            <p:nvPr/>
          </p:nvSpPr>
          <p:spPr bwMode="auto">
            <a:xfrm>
              <a:off x="1613" y="1135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87046" name="Line 25"/>
          <p:cNvSpPr>
            <a:spLocks noChangeShapeType="1"/>
          </p:cNvSpPr>
          <p:nvPr/>
        </p:nvSpPr>
        <p:spPr bwMode="auto">
          <a:xfrm flipV="1">
            <a:off x="4724400" y="1725613"/>
            <a:ext cx="1588" cy="25177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7047" name="Line 26"/>
          <p:cNvSpPr>
            <a:spLocks noChangeShapeType="1"/>
          </p:cNvSpPr>
          <p:nvPr/>
        </p:nvSpPr>
        <p:spPr bwMode="auto">
          <a:xfrm>
            <a:off x="2565400" y="3238500"/>
            <a:ext cx="43307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7048" name="Line 27"/>
          <p:cNvSpPr>
            <a:spLocks noChangeShapeType="1"/>
          </p:cNvSpPr>
          <p:nvPr/>
        </p:nvSpPr>
        <p:spPr bwMode="auto">
          <a:xfrm flipV="1">
            <a:off x="4724400" y="1789113"/>
            <a:ext cx="711200" cy="14509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87049" name="Line 28"/>
          <p:cNvSpPr>
            <a:spLocks noChangeShapeType="1"/>
          </p:cNvSpPr>
          <p:nvPr/>
        </p:nvSpPr>
        <p:spPr bwMode="auto">
          <a:xfrm>
            <a:off x="3276600" y="2514600"/>
            <a:ext cx="355600" cy="1079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87050" name="Object 29"/>
          <p:cNvGraphicFramePr>
            <a:graphicFrameLocks noChangeAspect="1"/>
          </p:cNvGraphicFramePr>
          <p:nvPr/>
        </p:nvGraphicFramePr>
        <p:xfrm>
          <a:off x="2205038" y="2165350"/>
          <a:ext cx="9874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9" r:id="rId6" imgW="491432" imgH="241269" progId="">
                  <p:embed/>
                </p:oleObj>
              </mc:Choice>
              <mc:Fallback>
                <p:oleObj r:id="rId6" imgW="491432" imgH="241269" progId="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2165350"/>
                        <a:ext cx="9874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1" name="Text Box 30"/>
          <p:cNvSpPr txBox="1">
            <a:spLocks noChangeArrowheads="1"/>
          </p:cNvSpPr>
          <p:nvPr/>
        </p:nvSpPr>
        <p:spPr bwMode="auto">
          <a:xfrm>
            <a:off x="5408613" y="1738313"/>
            <a:ext cx="3333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fi-FI" altLang="fi-FI" i="1">
                <a:solidFill>
                  <a:srgbClr val="000000"/>
                </a:solidFill>
              </a:rPr>
              <a:t>A</a:t>
            </a:r>
          </a:p>
        </p:txBody>
      </p:sp>
      <p:grpSp>
        <p:nvGrpSpPr>
          <p:cNvPr id="87052" name="Group 31"/>
          <p:cNvGrpSpPr>
            <a:grpSpLocks/>
          </p:cNvGrpSpPr>
          <p:nvPr/>
        </p:nvGrpSpPr>
        <p:grpSpPr bwMode="auto">
          <a:xfrm>
            <a:off x="3343275" y="5116513"/>
            <a:ext cx="209550" cy="458787"/>
            <a:chOff x="2106" y="3223"/>
            <a:chExt cx="132" cy="289"/>
          </a:xfrm>
        </p:grpSpPr>
        <p:graphicFrame>
          <p:nvGraphicFramePr>
            <p:cNvPr id="87053" name="Object 32"/>
            <p:cNvGraphicFramePr>
              <a:graphicFrameLocks noChangeAspect="1"/>
            </p:cNvGraphicFramePr>
            <p:nvPr/>
          </p:nvGraphicFramePr>
          <p:xfrm>
            <a:off x="2106" y="3223"/>
            <a:ext cx="13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80" r:id="rId8" imgW="126805" imgH="215556" progId="">
                    <p:embed/>
                  </p:oleObj>
                </mc:Choice>
                <mc:Fallback>
                  <p:oleObj r:id="rId8" imgW="126805" imgH="215556" progId="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6" y="3223"/>
                          <a:ext cx="13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7054" name="Text Box 33"/>
            <p:cNvSpPr txBox="1">
              <a:spLocks noChangeArrowheads="1"/>
            </p:cNvSpPr>
            <p:nvPr/>
          </p:nvSpPr>
          <p:spPr bwMode="auto">
            <a:xfrm>
              <a:off x="2106" y="3223"/>
              <a:ext cx="132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Paikkavektorin pituus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Pisteen (x,y) paikkavektorin                   pituus on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Kaikki vektorit voidaan esittää koordinaatistossa ja niiden pituus lasketaan yo. kaavalla</a:t>
            </a: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5945188" y="1533525"/>
            <a:ext cx="1825625" cy="679450"/>
            <a:chOff x="3745" y="966"/>
            <a:chExt cx="1150" cy="428"/>
          </a:xfrm>
        </p:grpSpPr>
        <p:graphicFrame>
          <p:nvGraphicFramePr>
            <p:cNvPr id="89096" name="Object 4"/>
            <p:cNvGraphicFramePr>
              <a:graphicFrameLocks noChangeAspect="1"/>
            </p:cNvGraphicFramePr>
            <p:nvPr/>
          </p:nvGraphicFramePr>
          <p:xfrm>
            <a:off x="3745" y="966"/>
            <a:ext cx="1150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100" r:id="rId4" imgW="491416" imgH="241261" progId="">
                    <p:embed/>
                  </p:oleObj>
                </mc:Choice>
                <mc:Fallback>
                  <p:oleObj r:id="rId4" imgW="491416" imgH="241261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5" y="966"/>
                          <a:ext cx="1150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9097" name="Text Box 5"/>
            <p:cNvSpPr txBox="1">
              <a:spLocks noChangeArrowheads="1"/>
            </p:cNvSpPr>
            <p:nvPr/>
          </p:nvSpPr>
          <p:spPr bwMode="auto">
            <a:xfrm>
              <a:off x="3745" y="966"/>
              <a:ext cx="1150" cy="4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2768600" y="2470150"/>
            <a:ext cx="4037013" cy="876300"/>
            <a:chOff x="1744" y="1556"/>
            <a:chExt cx="2543" cy="552"/>
          </a:xfrm>
        </p:grpSpPr>
        <p:graphicFrame>
          <p:nvGraphicFramePr>
            <p:cNvPr id="89094" name="Object 7"/>
            <p:cNvGraphicFramePr>
              <a:graphicFrameLocks noChangeAspect="1"/>
            </p:cNvGraphicFramePr>
            <p:nvPr/>
          </p:nvGraphicFramePr>
          <p:xfrm>
            <a:off x="1744" y="1556"/>
            <a:ext cx="2543" cy="5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101" r:id="rId6" imgW="491312" imgH="317380" progId="">
                    <p:embed/>
                  </p:oleObj>
                </mc:Choice>
                <mc:Fallback>
                  <p:oleObj r:id="rId6" imgW="491312" imgH="317380" progId="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4" y="1556"/>
                          <a:ext cx="2543" cy="5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9095" name="Text Box 8"/>
            <p:cNvSpPr txBox="1">
              <a:spLocks noChangeArrowheads="1"/>
            </p:cNvSpPr>
            <p:nvPr/>
          </p:nvSpPr>
          <p:spPr bwMode="auto">
            <a:xfrm>
              <a:off x="1744" y="1556"/>
              <a:ext cx="2543" cy="5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" dur="500"/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Pisteen (-3,4) paikkavektori on -3i + 4j ja sen pituus on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	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</p:txBody>
      </p:sp>
      <p:grpSp>
        <p:nvGrpSpPr>
          <p:cNvPr id="91140" name="Group 3"/>
          <p:cNvGrpSpPr>
            <a:grpSpLocks/>
          </p:cNvGrpSpPr>
          <p:nvPr/>
        </p:nvGrpSpPr>
        <p:grpSpPr bwMode="auto">
          <a:xfrm>
            <a:off x="1600200" y="2747963"/>
            <a:ext cx="4914900" cy="638175"/>
            <a:chOff x="1008" y="1731"/>
            <a:chExt cx="3096" cy="402"/>
          </a:xfrm>
        </p:grpSpPr>
        <p:graphicFrame>
          <p:nvGraphicFramePr>
            <p:cNvPr id="91141" name="Object 4"/>
            <p:cNvGraphicFramePr>
              <a:graphicFrameLocks noChangeAspect="1"/>
            </p:cNvGraphicFramePr>
            <p:nvPr/>
          </p:nvGraphicFramePr>
          <p:xfrm>
            <a:off x="1008" y="1731"/>
            <a:ext cx="3096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44" r:id="rId4" imgW="491424" imgH="279359" progId="">
                    <p:embed/>
                  </p:oleObj>
                </mc:Choice>
                <mc:Fallback>
                  <p:oleObj r:id="rId4" imgW="491424" imgH="279359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1731"/>
                          <a:ext cx="3096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1142" name="Text Box 5"/>
            <p:cNvSpPr txBox="1">
              <a:spLocks noChangeArrowheads="1"/>
            </p:cNvSpPr>
            <p:nvPr/>
          </p:nvSpPr>
          <p:spPr bwMode="auto">
            <a:xfrm>
              <a:off x="1008" y="1731"/>
              <a:ext cx="3096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Laske koordinaatistossa olevat vektorit yhteen</a:t>
            </a:r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z="2800" smtClean="0"/>
              <a:t>Eli summavektori on 0i -3j = -3j</a:t>
            </a:r>
          </a:p>
          <a:p>
            <a:pPr marL="341313" indent="-341313" eaLnBrk="1" hangingPunct="1"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z="2800" smtClean="0"/>
          </a:p>
        </p:txBody>
      </p:sp>
      <p:grpSp>
        <p:nvGrpSpPr>
          <p:cNvPr id="93188" name="Group 3"/>
          <p:cNvGrpSpPr>
            <a:grpSpLocks/>
          </p:cNvGrpSpPr>
          <p:nvPr/>
        </p:nvGrpSpPr>
        <p:grpSpPr bwMode="auto">
          <a:xfrm>
            <a:off x="2611438" y="2416175"/>
            <a:ext cx="4319587" cy="2505075"/>
            <a:chOff x="1645" y="1522"/>
            <a:chExt cx="2721" cy="1578"/>
          </a:xfrm>
        </p:grpSpPr>
        <p:sp>
          <p:nvSpPr>
            <p:cNvPr id="93201" name="Line 4"/>
            <p:cNvSpPr>
              <a:spLocks noChangeShapeType="1"/>
            </p:cNvSpPr>
            <p:nvPr/>
          </p:nvSpPr>
          <p:spPr bwMode="auto">
            <a:xfrm>
              <a:off x="1872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2" name="Line 5"/>
            <p:cNvSpPr>
              <a:spLocks noChangeShapeType="1"/>
            </p:cNvSpPr>
            <p:nvPr/>
          </p:nvSpPr>
          <p:spPr bwMode="auto">
            <a:xfrm>
              <a:off x="2099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3" name="Line 6"/>
            <p:cNvSpPr>
              <a:spLocks noChangeShapeType="1"/>
            </p:cNvSpPr>
            <p:nvPr/>
          </p:nvSpPr>
          <p:spPr bwMode="auto">
            <a:xfrm>
              <a:off x="2325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4" name="Line 7"/>
            <p:cNvSpPr>
              <a:spLocks noChangeShapeType="1"/>
            </p:cNvSpPr>
            <p:nvPr/>
          </p:nvSpPr>
          <p:spPr bwMode="auto">
            <a:xfrm>
              <a:off x="2552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5" name="Line 8"/>
            <p:cNvSpPr>
              <a:spLocks noChangeShapeType="1"/>
            </p:cNvSpPr>
            <p:nvPr/>
          </p:nvSpPr>
          <p:spPr bwMode="auto">
            <a:xfrm>
              <a:off x="2779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6" name="Line 9"/>
            <p:cNvSpPr>
              <a:spLocks noChangeShapeType="1"/>
            </p:cNvSpPr>
            <p:nvPr/>
          </p:nvSpPr>
          <p:spPr bwMode="auto">
            <a:xfrm>
              <a:off x="3006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7" name="Line 10"/>
            <p:cNvSpPr>
              <a:spLocks noChangeShapeType="1"/>
            </p:cNvSpPr>
            <p:nvPr/>
          </p:nvSpPr>
          <p:spPr bwMode="auto">
            <a:xfrm>
              <a:off x="3232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8" name="Line 11"/>
            <p:cNvSpPr>
              <a:spLocks noChangeShapeType="1"/>
            </p:cNvSpPr>
            <p:nvPr/>
          </p:nvSpPr>
          <p:spPr bwMode="auto">
            <a:xfrm>
              <a:off x="3459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09" name="Line 12"/>
            <p:cNvSpPr>
              <a:spLocks noChangeShapeType="1"/>
            </p:cNvSpPr>
            <p:nvPr/>
          </p:nvSpPr>
          <p:spPr bwMode="auto">
            <a:xfrm>
              <a:off x="3686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0" name="Line 13"/>
            <p:cNvSpPr>
              <a:spLocks noChangeShapeType="1"/>
            </p:cNvSpPr>
            <p:nvPr/>
          </p:nvSpPr>
          <p:spPr bwMode="auto">
            <a:xfrm>
              <a:off x="3913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1" name="Line 14"/>
            <p:cNvSpPr>
              <a:spLocks noChangeShapeType="1"/>
            </p:cNvSpPr>
            <p:nvPr/>
          </p:nvSpPr>
          <p:spPr bwMode="auto">
            <a:xfrm>
              <a:off x="4140" y="1522"/>
              <a:ext cx="0" cy="157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2" name="Line 15"/>
            <p:cNvSpPr>
              <a:spLocks noChangeShapeType="1"/>
            </p:cNvSpPr>
            <p:nvPr/>
          </p:nvSpPr>
          <p:spPr bwMode="auto">
            <a:xfrm>
              <a:off x="1645" y="2925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3" name="Line 16"/>
            <p:cNvSpPr>
              <a:spLocks noChangeShapeType="1"/>
            </p:cNvSpPr>
            <p:nvPr/>
          </p:nvSpPr>
          <p:spPr bwMode="auto">
            <a:xfrm>
              <a:off x="1645" y="2698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4" name="Line 17"/>
            <p:cNvSpPr>
              <a:spLocks noChangeShapeType="1"/>
            </p:cNvSpPr>
            <p:nvPr/>
          </p:nvSpPr>
          <p:spPr bwMode="auto">
            <a:xfrm>
              <a:off x="1645" y="2471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5" name="Line 18"/>
            <p:cNvSpPr>
              <a:spLocks noChangeShapeType="1"/>
            </p:cNvSpPr>
            <p:nvPr/>
          </p:nvSpPr>
          <p:spPr bwMode="auto">
            <a:xfrm>
              <a:off x="1645" y="2244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6" name="Line 19"/>
            <p:cNvSpPr>
              <a:spLocks noChangeShapeType="1"/>
            </p:cNvSpPr>
            <p:nvPr/>
          </p:nvSpPr>
          <p:spPr bwMode="auto">
            <a:xfrm>
              <a:off x="1645" y="2017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7" name="Line 20"/>
            <p:cNvSpPr>
              <a:spLocks noChangeShapeType="1"/>
            </p:cNvSpPr>
            <p:nvPr/>
          </p:nvSpPr>
          <p:spPr bwMode="auto">
            <a:xfrm>
              <a:off x="1645" y="1791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3218" name="Line 21"/>
            <p:cNvSpPr>
              <a:spLocks noChangeShapeType="1"/>
            </p:cNvSpPr>
            <p:nvPr/>
          </p:nvSpPr>
          <p:spPr bwMode="auto">
            <a:xfrm>
              <a:off x="1645" y="1564"/>
              <a:ext cx="27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93189" name="Line 22"/>
          <p:cNvSpPr>
            <a:spLocks noChangeShapeType="1"/>
          </p:cNvSpPr>
          <p:nvPr/>
        </p:nvSpPr>
        <p:spPr bwMode="auto">
          <a:xfrm>
            <a:off x="2971800" y="2832100"/>
            <a:ext cx="355600" cy="1460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93190" name="Line 23"/>
          <p:cNvSpPr>
            <a:spLocks noChangeShapeType="1"/>
          </p:cNvSpPr>
          <p:nvPr/>
        </p:nvSpPr>
        <p:spPr bwMode="auto">
          <a:xfrm flipV="1">
            <a:off x="3683000" y="2474913"/>
            <a:ext cx="723900" cy="10826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93191" name="Line 24"/>
          <p:cNvSpPr>
            <a:spLocks noChangeShapeType="1"/>
          </p:cNvSpPr>
          <p:nvPr/>
        </p:nvSpPr>
        <p:spPr bwMode="auto">
          <a:xfrm flipH="1">
            <a:off x="3681413" y="3924300"/>
            <a:ext cx="1082675" cy="7112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93192" name="Group 25"/>
          <p:cNvGrpSpPr>
            <a:grpSpLocks/>
          </p:cNvGrpSpPr>
          <p:nvPr/>
        </p:nvGrpSpPr>
        <p:grpSpPr bwMode="auto">
          <a:xfrm>
            <a:off x="4375150" y="1952625"/>
            <a:ext cx="279400" cy="476250"/>
            <a:chOff x="2756" y="1230"/>
            <a:chExt cx="176" cy="300"/>
          </a:xfrm>
        </p:grpSpPr>
        <p:graphicFrame>
          <p:nvGraphicFramePr>
            <p:cNvPr id="93199" name="Object 26"/>
            <p:cNvGraphicFramePr>
              <a:graphicFrameLocks noChangeAspect="1"/>
            </p:cNvGraphicFramePr>
            <p:nvPr/>
          </p:nvGraphicFramePr>
          <p:xfrm>
            <a:off x="2756" y="1230"/>
            <a:ext cx="176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22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6" y="1230"/>
                          <a:ext cx="176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200" name="Text Box 27"/>
            <p:cNvSpPr txBox="1">
              <a:spLocks noChangeArrowheads="1"/>
            </p:cNvSpPr>
            <p:nvPr/>
          </p:nvSpPr>
          <p:spPr bwMode="auto">
            <a:xfrm>
              <a:off x="2756" y="1230"/>
              <a:ext cx="176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93193" name="Object 28"/>
          <p:cNvGraphicFramePr>
            <a:graphicFrameLocks noChangeAspect="1"/>
          </p:cNvGraphicFramePr>
          <p:nvPr/>
        </p:nvGraphicFramePr>
        <p:xfrm>
          <a:off x="2952750" y="4086225"/>
          <a:ext cx="2809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3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086225"/>
                        <a:ext cx="2809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4" name="Object 29"/>
          <p:cNvGraphicFramePr>
            <a:graphicFrameLocks noChangeAspect="1"/>
          </p:cNvGraphicFramePr>
          <p:nvPr/>
        </p:nvGraphicFramePr>
        <p:xfrm>
          <a:off x="3765550" y="4619625"/>
          <a:ext cx="2809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4" r:id="rId8" imgW="126805" imgH="215556" progId="">
                  <p:embed/>
                </p:oleObj>
              </mc:Choice>
              <mc:Fallback>
                <p:oleObj r:id="rId8" imgW="126805" imgH="215556" progId="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4619625"/>
                        <a:ext cx="2809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5156200" y="2832100"/>
            <a:ext cx="355600" cy="14605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 flipV="1">
            <a:off x="5511800" y="3160713"/>
            <a:ext cx="723900" cy="10826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 flipH="1">
            <a:off x="5103813" y="3213100"/>
            <a:ext cx="1082675" cy="7112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5130800" y="2832100"/>
            <a:ext cx="1588" cy="1066800"/>
          </a:xfrm>
          <a:prstGeom prst="line">
            <a:avLst/>
          </a:prstGeom>
          <a:noFill/>
          <a:ln w="2844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3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53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53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" dur="500"/>
                                        <p:tgtEl>
                                          <p:spTgt spid="53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8" grpId="0" animBg="1"/>
      <p:bldP spid="53279" grpId="0" animBg="1"/>
      <p:bldP spid="53280" grpId="0" animBg="1"/>
      <p:bldP spid="5328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Lautapeli</a:t>
            </a: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6088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Kuvan pelissä kaksi pelaajaa siirtää vuorotellen samaa pelinappulaa kohti maalia vektoreilla     ,      ja      merkityin siirroin. Se voittaa, joka vuorollaan siirtää pelinappulan maaliin.</a:t>
            </a:r>
          </a:p>
        </p:txBody>
      </p:sp>
      <p:grpSp>
        <p:nvGrpSpPr>
          <p:cNvPr id="95236" name="Group 3"/>
          <p:cNvGrpSpPr>
            <a:grpSpLocks/>
          </p:cNvGrpSpPr>
          <p:nvPr/>
        </p:nvGrpSpPr>
        <p:grpSpPr bwMode="auto">
          <a:xfrm>
            <a:off x="2451100" y="4445000"/>
            <a:ext cx="4773613" cy="1603375"/>
            <a:chOff x="1544" y="2800"/>
            <a:chExt cx="3007" cy="1010"/>
          </a:xfrm>
        </p:grpSpPr>
        <p:sp>
          <p:nvSpPr>
            <p:cNvPr id="95249" name="Line 4"/>
            <p:cNvSpPr>
              <a:spLocks noChangeShapeType="1"/>
            </p:cNvSpPr>
            <p:nvPr/>
          </p:nvSpPr>
          <p:spPr bwMode="auto">
            <a:xfrm flipV="1">
              <a:off x="1544" y="2975"/>
              <a:ext cx="359" cy="36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0" name="Line 5"/>
            <p:cNvSpPr>
              <a:spLocks noChangeShapeType="1"/>
            </p:cNvSpPr>
            <p:nvPr/>
          </p:nvSpPr>
          <p:spPr bwMode="auto">
            <a:xfrm>
              <a:off x="1544" y="3336"/>
              <a:ext cx="359" cy="35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1" name="Line 6"/>
            <p:cNvSpPr>
              <a:spLocks noChangeShapeType="1"/>
            </p:cNvSpPr>
            <p:nvPr/>
          </p:nvSpPr>
          <p:spPr bwMode="auto">
            <a:xfrm flipV="1">
              <a:off x="1912" y="2975"/>
              <a:ext cx="695" cy="69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2" name="Line 7"/>
            <p:cNvSpPr>
              <a:spLocks noChangeShapeType="1"/>
            </p:cNvSpPr>
            <p:nvPr/>
          </p:nvSpPr>
          <p:spPr bwMode="auto">
            <a:xfrm>
              <a:off x="1896" y="2960"/>
              <a:ext cx="727" cy="72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3" name="Line 8"/>
            <p:cNvSpPr>
              <a:spLocks noChangeShapeType="1"/>
            </p:cNvSpPr>
            <p:nvPr/>
          </p:nvSpPr>
          <p:spPr bwMode="auto">
            <a:xfrm>
              <a:off x="1552" y="3328"/>
              <a:ext cx="695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4" name="Line 9"/>
            <p:cNvSpPr>
              <a:spLocks noChangeShapeType="1"/>
            </p:cNvSpPr>
            <p:nvPr/>
          </p:nvSpPr>
          <p:spPr bwMode="auto">
            <a:xfrm>
              <a:off x="2600" y="2960"/>
              <a:ext cx="727" cy="72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5" name="Line 10"/>
            <p:cNvSpPr>
              <a:spLocks noChangeShapeType="1"/>
            </p:cNvSpPr>
            <p:nvPr/>
          </p:nvSpPr>
          <p:spPr bwMode="auto">
            <a:xfrm flipV="1">
              <a:off x="2632" y="2975"/>
              <a:ext cx="695" cy="69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6" name="Line 11"/>
            <p:cNvSpPr>
              <a:spLocks noChangeShapeType="1"/>
            </p:cNvSpPr>
            <p:nvPr/>
          </p:nvSpPr>
          <p:spPr bwMode="auto">
            <a:xfrm>
              <a:off x="3320" y="2960"/>
              <a:ext cx="727" cy="72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7" name="Line 12"/>
            <p:cNvSpPr>
              <a:spLocks noChangeShapeType="1"/>
            </p:cNvSpPr>
            <p:nvPr/>
          </p:nvSpPr>
          <p:spPr bwMode="auto">
            <a:xfrm flipV="1">
              <a:off x="3312" y="2975"/>
              <a:ext cx="695" cy="697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8" name="Line 13"/>
            <p:cNvSpPr>
              <a:spLocks noChangeShapeType="1"/>
            </p:cNvSpPr>
            <p:nvPr/>
          </p:nvSpPr>
          <p:spPr bwMode="auto">
            <a:xfrm>
              <a:off x="4000" y="2960"/>
              <a:ext cx="391" cy="39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59" name="Line 14"/>
            <p:cNvSpPr>
              <a:spLocks noChangeShapeType="1"/>
            </p:cNvSpPr>
            <p:nvPr/>
          </p:nvSpPr>
          <p:spPr bwMode="auto">
            <a:xfrm flipV="1">
              <a:off x="4064" y="3343"/>
              <a:ext cx="327" cy="32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95260" name="Text Box 15"/>
            <p:cNvSpPr txBox="1">
              <a:spLocks noChangeArrowheads="1"/>
            </p:cNvSpPr>
            <p:nvPr/>
          </p:nvSpPr>
          <p:spPr bwMode="auto">
            <a:xfrm>
              <a:off x="1760" y="3512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1" name="Text Box 16"/>
            <p:cNvSpPr txBox="1">
              <a:spLocks noChangeArrowheads="1"/>
            </p:cNvSpPr>
            <p:nvPr/>
          </p:nvSpPr>
          <p:spPr bwMode="auto">
            <a:xfrm>
              <a:off x="1760" y="2800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2" name="Text Box 17"/>
            <p:cNvSpPr txBox="1">
              <a:spLocks noChangeArrowheads="1"/>
            </p:cNvSpPr>
            <p:nvPr/>
          </p:nvSpPr>
          <p:spPr bwMode="auto">
            <a:xfrm>
              <a:off x="2456" y="2800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3" name="Text Box 18"/>
            <p:cNvSpPr txBox="1">
              <a:spLocks noChangeArrowheads="1"/>
            </p:cNvSpPr>
            <p:nvPr/>
          </p:nvSpPr>
          <p:spPr bwMode="auto">
            <a:xfrm>
              <a:off x="3176" y="2800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4" name="Text Box 19"/>
            <p:cNvSpPr txBox="1">
              <a:spLocks noChangeArrowheads="1"/>
            </p:cNvSpPr>
            <p:nvPr/>
          </p:nvSpPr>
          <p:spPr bwMode="auto">
            <a:xfrm>
              <a:off x="3864" y="2800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5" name="Text Box 20"/>
            <p:cNvSpPr txBox="1">
              <a:spLocks noChangeArrowheads="1"/>
            </p:cNvSpPr>
            <p:nvPr/>
          </p:nvSpPr>
          <p:spPr bwMode="auto">
            <a:xfrm>
              <a:off x="2456" y="3504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6" name="Text Box 21"/>
            <p:cNvSpPr txBox="1">
              <a:spLocks noChangeArrowheads="1"/>
            </p:cNvSpPr>
            <p:nvPr/>
          </p:nvSpPr>
          <p:spPr bwMode="auto">
            <a:xfrm>
              <a:off x="3176" y="3504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7" name="Text Box 22"/>
            <p:cNvSpPr txBox="1">
              <a:spLocks noChangeArrowheads="1"/>
            </p:cNvSpPr>
            <p:nvPr/>
          </p:nvSpPr>
          <p:spPr bwMode="auto">
            <a:xfrm>
              <a:off x="3864" y="3504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8" name="Text Box 23"/>
            <p:cNvSpPr txBox="1">
              <a:spLocks noChangeArrowheads="1"/>
            </p:cNvSpPr>
            <p:nvPr/>
          </p:nvSpPr>
          <p:spPr bwMode="auto">
            <a:xfrm>
              <a:off x="2104" y="3152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69" name="Text Box 24"/>
            <p:cNvSpPr txBox="1">
              <a:spLocks noChangeArrowheads="1"/>
            </p:cNvSpPr>
            <p:nvPr/>
          </p:nvSpPr>
          <p:spPr bwMode="auto">
            <a:xfrm>
              <a:off x="2816" y="3152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70" name="Text Box 25"/>
            <p:cNvSpPr txBox="1">
              <a:spLocks noChangeArrowheads="1"/>
            </p:cNvSpPr>
            <p:nvPr/>
          </p:nvSpPr>
          <p:spPr bwMode="auto">
            <a:xfrm>
              <a:off x="3520" y="3152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  <p:sp>
          <p:nvSpPr>
            <p:cNvPr id="95271" name="Text Box 26"/>
            <p:cNvSpPr txBox="1">
              <a:spLocks noChangeArrowheads="1"/>
            </p:cNvSpPr>
            <p:nvPr/>
          </p:nvSpPr>
          <p:spPr bwMode="auto">
            <a:xfrm>
              <a:off x="4232" y="3152"/>
              <a:ext cx="319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63"/>
                </a:spcBef>
                <a:buClrTx/>
                <a:buFontTx/>
                <a:buNone/>
              </a:pPr>
              <a:r>
                <a:rPr lang="fi-FI" altLang="fi-FI" sz="2500">
                  <a:solidFill>
                    <a:srgbClr val="000000"/>
                  </a:solidFill>
                  <a:latin typeface="Symbol" panose="05050102010706020507" pitchFamily="18" charset="2"/>
                </a:rPr>
                <a:t></a:t>
              </a:r>
            </a:p>
          </p:txBody>
        </p:sp>
      </p:grpSp>
      <p:sp>
        <p:nvSpPr>
          <p:cNvPr id="95237" name="Text Box 27"/>
          <p:cNvSpPr txBox="1">
            <a:spLocks noChangeArrowheads="1"/>
          </p:cNvSpPr>
          <p:nvPr/>
        </p:nvSpPr>
        <p:spPr bwMode="auto">
          <a:xfrm>
            <a:off x="1676400" y="5105400"/>
            <a:ext cx="8890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125"/>
              </a:spcBef>
              <a:buClrTx/>
              <a:buFontTx/>
              <a:buNone/>
            </a:pPr>
            <a:r>
              <a:rPr lang="fi-FI" altLang="fi-FI">
                <a:solidFill>
                  <a:srgbClr val="000000"/>
                </a:solidFill>
              </a:rPr>
              <a:t>lähtö</a:t>
            </a:r>
          </a:p>
        </p:txBody>
      </p:sp>
      <p:sp>
        <p:nvSpPr>
          <p:cNvPr id="95238" name="Text Box 28"/>
          <p:cNvSpPr txBox="1">
            <a:spLocks noChangeArrowheads="1"/>
          </p:cNvSpPr>
          <p:nvPr/>
        </p:nvSpPr>
        <p:spPr bwMode="auto">
          <a:xfrm>
            <a:off x="6985000" y="5105400"/>
            <a:ext cx="8890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125"/>
              </a:spcBef>
              <a:buClrTx/>
              <a:buFontTx/>
              <a:buNone/>
            </a:pPr>
            <a:r>
              <a:rPr lang="fi-FI" altLang="fi-FI">
                <a:solidFill>
                  <a:srgbClr val="000000"/>
                </a:solidFill>
              </a:rPr>
              <a:t>maali</a:t>
            </a:r>
          </a:p>
        </p:txBody>
      </p:sp>
      <p:grpSp>
        <p:nvGrpSpPr>
          <p:cNvPr id="95239" name="Group 29"/>
          <p:cNvGrpSpPr>
            <a:grpSpLocks/>
          </p:cNvGrpSpPr>
          <p:nvPr/>
        </p:nvGrpSpPr>
        <p:grpSpPr bwMode="auto">
          <a:xfrm>
            <a:off x="2530475" y="4367213"/>
            <a:ext cx="261938" cy="458787"/>
            <a:chOff x="1594" y="2751"/>
            <a:chExt cx="165" cy="289"/>
          </a:xfrm>
        </p:grpSpPr>
        <p:graphicFrame>
          <p:nvGraphicFramePr>
            <p:cNvPr id="95247" name="Object 30"/>
            <p:cNvGraphicFramePr>
              <a:graphicFrameLocks noChangeAspect="1"/>
            </p:cNvGraphicFramePr>
            <p:nvPr/>
          </p:nvGraphicFramePr>
          <p:xfrm>
            <a:off x="1594" y="2751"/>
            <a:ext cx="165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8" r:id="rId4" imgW="126805" imgH="215556" progId="">
                    <p:embed/>
                  </p:oleObj>
                </mc:Choice>
                <mc:Fallback>
                  <p:oleObj r:id="rId4" imgW="126805" imgH="215556" progId="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4" y="2751"/>
                          <a:ext cx="165" cy="2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248" name="Text Box 31"/>
            <p:cNvSpPr txBox="1">
              <a:spLocks noChangeArrowheads="1"/>
            </p:cNvSpPr>
            <p:nvPr/>
          </p:nvSpPr>
          <p:spPr bwMode="auto">
            <a:xfrm>
              <a:off x="1594" y="2751"/>
              <a:ext cx="16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95240" name="Object 32"/>
          <p:cNvGraphicFramePr>
            <a:graphicFrameLocks noChangeAspect="1"/>
          </p:cNvGraphicFramePr>
          <p:nvPr/>
        </p:nvGraphicFramePr>
        <p:xfrm>
          <a:off x="3051175" y="4862513"/>
          <a:ext cx="2635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9" r:id="rId6" imgW="126805" imgH="215556" progId="">
                  <p:embed/>
                </p:oleObj>
              </mc:Choice>
              <mc:Fallback>
                <p:oleObj r:id="rId6" imgW="126805" imgH="215556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4862513"/>
                        <a:ext cx="2635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1" name="Object 33"/>
          <p:cNvGraphicFramePr>
            <a:graphicFrameLocks noChangeAspect="1"/>
          </p:cNvGraphicFramePr>
          <p:nvPr/>
        </p:nvGraphicFramePr>
        <p:xfrm>
          <a:off x="2568575" y="5675313"/>
          <a:ext cx="2381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0" r:id="rId8" imgW="114150" imgH="215612" progId="">
                  <p:embed/>
                </p:oleObj>
              </mc:Choice>
              <mc:Fallback>
                <p:oleObj r:id="rId8" imgW="114150" imgH="215612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5" y="5675313"/>
                        <a:ext cx="2381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2" name="Line 34"/>
          <p:cNvSpPr>
            <a:spLocks noChangeShapeType="1"/>
          </p:cNvSpPr>
          <p:nvPr/>
        </p:nvSpPr>
        <p:spPr bwMode="auto">
          <a:xfrm>
            <a:off x="3048000" y="4699000"/>
            <a:ext cx="3314700" cy="1588"/>
          </a:xfrm>
          <a:prstGeom prst="line">
            <a:avLst/>
          </a:prstGeom>
          <a:noFill/>
          <a:ln w="2844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95243" name="Line 35"/>
          <p:cNvSpPr>
            <a:spLocks noChangeShapeType="1"/>
          </p:cNvSpPr>
          <p:nvPr/>
        </p:nvSpPr>
        <p:spPr bwMode="auto">
          <a:xfrm>
            <a:off x="3048000" y="5854700"/>
            <a:ext cx="3314700" cy="1588"/>
          </a:xfrm>
          <a:prstGeom prst="line">
            <a:avLst/>
          </a:prstGeom>
          <a:noFill/>
          <a:ln w="2844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graphicFrame>
        <p:nvGraphicFramePr>
          <p:cNvPr id="95244" name="Object 36"/>
          <p:cNvGraphicFramePr>
            <a:graphicFrameLocks noChangeAspect="1"/>
          </p:cNvGraphicFramePr>
          <p:nvPr/>
        </p:nvGraphicFramePr>
        <p:xfrm>
          <a:off x="4117975" y="2566988"/>
          <a:ext cx="314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1" r:id="rId10" imgW="126805" imgH="215556" progId="">
                  <p:embed/>
                </p:oleObj>
              </mc:Choice>
              <mc:Fallback>
                <p:oleObj r:id="rId10" imgW="126805" imgH="215556" progId="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975" y="2566988"/>
                        <a:ext cx="314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5" name="Object 37"/>
          <p:cNvGraphicFramePr>
            <a:graphicFrameLocks noChangeAspect="1"/>
          </p:cNvGraphicFramePr>
          <p:nvPr/>
        </p:nvGraphicFramePr>
        <p:xfrm>
          <a:off x="4918075" y="2566988"/>
          <a:ext cx="314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2" r:id="rId11" imgW="126805" imgH="215556" progId="">
                  <p:embed/>
                </p:oleObj>
              </mc:Choice>
              <mc:Fallback>
                <p:oleObj r:id="rId11" imgW="126805" imgH="215556" progId="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2566988"/>
                        <a:ext cx="314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6" name="Object 38"/>
          <p:cNvGraphicFramePr>
            <a:graphicFrameLocks noChangeAspect="1"/>
          </p:cNvGraphicFramePr>
          <p:nvPr/>
        </p:nvGraphicFramePr>
        <p:xfrm>
          <a:off x="5911850" y="2566988"/>
          <a:ext cx="2825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3" r:id="rId12" imgW="114150" imgH="215612" progId="">
                  <p:embed/>
                </p:oleObj>
              </mc:Choice>
              <mc:Fallback>
                <p:oleObj r:id="rId12" imgW="114150" imgH="215612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2566988"/>
                        <a:ext cx="2825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Yhdensuuntaiset vektorit</a:t>
            </a: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Yhdensuuntaisuusehto:</a:t>
            </a:r>
          </a:p>
          <a:p>
            <a:pPr indent="-341313" eaLnBrk="1" hangingPunct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”Jos vektori kerrotaan luvulla, niin tulokseksi saatu vektori on yhdensuuntainen alkuperäisen vektorin kanssa”</a:t>
            </a:r>
          </a:p>
          <a:p>
            <a:pPr indent="-341313" eaLnBrk="1" hangingPunct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Sama käänteisesti: ”Jos kaksi vektoria ovat yhdensuuntaiset, niin toinen niistä saadaan toisesta luvulla kertomalla”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Olkoon         ,           ja          . Tällöin on </a:t>
            </a:r>
          </a:p>
          <a:p>
            <a:pPr indent="-341313" eaLnBrk="1" hangingPunct="1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i-FI" altLang="fi-FI" smtClean="0"/>
              <a:t>           , joten        ja edelleen          ja           . </a:t>
            </a:r>
          </a:p>
        </p:txBody>
      </p:sp>
      <p:grpSp>
        <p:nvGrpSpPr>
          <p:cNvPr id="57347" name="Group 3"/>
          <p:cNvGrpSpPr>
            <a:grpSpLocks/>
          </p:cNvGrpSpPr>
          <p:nvPr/>
        </p:nvGrpSpPr>
        <p:grpSpPr bwMode="auto">
          <a:xfrm>
            <a:off x="1919288" y="1581150"/>
            <a:ext cx="928687" cy="717550"/>
            <a:chOff x="1209" y="996"/>
            <a:chExt cx="585" cy="452"/>
          </a:xfrm>
        </p:grpSpPr>
        <p:graphicFrame>
          <p:nvGraphicFramePr>
            <p:cNvPr id="99371" name="Object 4"/>
            <p:cNvGraphicFramePr>
              <a:graphicFrameLocks noChangeAspect="1"/>
            </p:cNvGraphicFramePr>
            <p:nvPr/>
          </p:nvGraphicFramePr>
          <p:xfrm>
            <a:off x="1209" y="996"/>
            <a:ext cx="585" cy="4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84" r:id="rId4" imgW="393440" imgH="304595" progId="">
                    <p:embed/>
                  </p:oleObj>
                </mc:Choice>
                <mc:Fallback>
                  <p:oleObj r:id="rId4" imgW="393440" imgH="304595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9" y="996"/>
                          <a:ext cx="585" cy="4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9372" name="Text Box 5"/>
            <p:cNvSpPr txBox="1">
              <a:spLocks noChangeArrowheads="1"/>
            </p:cNvSpPr>
            <p:nvPr/>
          </p:nvSpPr>
          <p:spPr bwMode="auto">
            <a:xfrm>
              <a:off x="1209" y="996"/>
              <a:ext cx="585" cy="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3113088" y="1581150"/>
          <a:ext cx="9302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5" r:id="rId6" imgW="393440" imgH="304595" progId="">
                  <p:embed/>
                </p:oleObj>
              </mc:Choice>
              <mc:Fallback>
                <p:oleObj r:id="rId6" imgW="393440" imgH="30459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581150"/>
                        <a:ext cx="9302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4616450" y="1622425"/>
          <a:ext cx="10493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6" r:id="rId8" imgW="444153" imgH="215729" progId="">
                  <p:embed/>
                </p:oleObj>
              </mc:Choice>
              <mc:Fallback>
                <p:oleObj r:id="rId8" imgW="444153" imgH="21572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1622425"/>
                        <a:ext cx="10493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723900" y="2176463"/>
          <a:ext cx="11112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7" r:id="rId10" imgW="469766" imgH="241234" progId="">
                  <p:embed/>
                </p:oleObj>
              </mc:Choice>
              <mc:Fallback>
                <p:oleObj r:id="rId10" imgW="469766" imgH="24123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176463"/>
                        <a:ext cx="11112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2944813" y="2119313"/>
          <a:ext cx="728662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8" r:id="rId12" imgW="406208" imgH="418908" progId="">
                  <p:embed/>
                </p:oleObj>
              </mc:Choice>
              <mc:Fallback>
                <p:oleObj r:id="rId12" imgW="406208" imgH="41890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2119313"/>
                        <a:ext cx="728662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5834063" y="2116138"/>
          <a:ext cx="9493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9" r:id="rId14" imgW="469728" imgH="393557" progId="">
                  <p:embed/>
                </p:oleObj>
              </mc:Choice>
              <mc:Fallback>
                <p:oleObj r:id="rId14" imgW="469728" imgH="393557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063" y="2116138"/>
                        <a:ext cx="94932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7294563" y="2116138"/>
          <a:ext cx="9493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90" r:id="rId16" imgW="469728" imgH="393557" progId="">
                  <p:embed/>
                </p:oleObj>
              </mc:Choice>
              <mc:Fallback>
                <p:oleObj r:id="rId16" imgW="469728" imgH="393557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563" y="2116138"/>
                        <a:ext cx="94932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356" name="Group 12"/>
          <p:cNvGrpSpPr>
            <a:grpSpLocks/>
          </p:cNvGrpSpPr>
          <p:nvPr/>
        </p:nvGrpSpPr>
        <p:grpSpPr bwMode="auto">
          <a:xfrm>
            <a:off x="1524000" y="2916238"/>
            <a:ext cx="1835150" cy="600075"/>
            <a:chOff x="960" y="1837"/>
            <a:chExt cx="1156" cy="378"/>
          </a:xfrm>
        </p:grpSpPr>
        <p:grpSp>
          <p:nvGrpSpPr>
            <p:cNvPr id="99362" name="Group 13"/>
            <p:cNvGrpSpPr>
              <a:grpSpLocks/>
            </p:cNvGrpSpPr>
            <p:nvPr/>
          </p:nvGrpSpPr>
          <p:grpSpPr bwMode="auto">
            <a:xfrm>
              <a:off x="960" y="2136"/>
              <a:ext cx="1098" cy="79"/>
              <a:chOff x="960" y="2136"/>
              <a:chExt cx="1098" cy="79"/>
            </a:xfrm>
          </p:grpSpPr>
          <p:sp>
            <p:nvSpPr>
              <p:cNvPr id="99365" name="Line 14"/>
              <p:cNvSpPr>
                <a:spLocks noChangeShapeType="1"/>
              </p:cNvSpPr>
              <p:nvPr/>
            </p:nvSpPr>
            <p:spPr bwMode="auto">
              <a:xfrm>
                <a:off x="960" y="2176"/>
                <a:ext cx="1098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66" name="Line 15"/>
              <p:cNvSpPr>
                <a:spLocks noChangeShapeType="1"/>
              </p:cNvSpPr>
              <p:nvPr/>
            </p:nvSpPr>
            <p:spPr bwMode="auto">
              <a:xfrm>
                <a:off x="1176" y="213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67" name="Line 16"/>
              <p:cNvSpPr>
                <a:spLocks noChangeShapeType="1"/>
              </p:cNvSpPr>
              <p:nvPr/>
            </p:nvSpPr>
            <p:spPr bwMode="auto">
              <a:xfrm>
                <a:off x="1392" y="213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68" name="Line 17"/>
              <p:cNvSpPr>
                <a:spLocks noChangeShapeType="1"/>
              </p:cNvSpPr>
              <p:nvPr/>
            </p:nvSpPr>
            <p:spPr bwMode="auto">
              <a:xfrm>
                <a:off x="1608" y="213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69" name="Line 18"/>
              <p:cNvSpPr>
                <a:spLocks noChangeShapeType="1"/>
              </p:cNvSpPr>
              <p:nvPr/>
            </p:nvSpPr>
            <p:spPr bwMode="auto">
              <a:xfrm>
                <a:off x="1824" y="213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70" name="Line 19"/>
              <p:cNvSpPr>
                <a:spLocks noChangeShapeType="1"/>
              </p:cNvSpPr>
              <p:nvPr/>
            </p:nvSpPr>
            <p:spPr bwMode="auto">
              <a:xfrm>
                <a:off x="968" y="213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99363" name="Text Box 20"/>
            <p:cNvSpPr txBox="1">
              <a:spLocks noChangeArrowheads="1"/>
            </p:cNvSpPr>
            <p:nvPr/>
          </p:nvSpPr>
          <p:spPr bwMode="auto">
            <a:xfrm>
              <a:off x="1280" y="1920"/>
              <a:ext cx="4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5</a:t>
              </a:r>
            </a:p>
          </p:txBody>
        </p:sp>
        <p:graphicFrame>
          <p:nvGraphicFramePr>
            <p:cNvPr id="99364" name="Object 21"/>
            <p:cNvGraphicFramePr>
              <a:graphicFrameLocks noChangeAspect="1"/>
            </p:cNvGraphicFramePr>
            <p:nvPr/>
          </p:nvGraphicFramePr>
          <p:xfrm>
            <a:off x="1943" y="1837"/>
            <a:ext cx="173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91" r:id="rId18" imgW="126805" imgH="215556" progId="">
                    <p:embed/>
                  </p:oleObj>
                </mc:Choice>
                <mc:Fallback>
                  <p:oleObj r:id="rId18" imgW="126805" imgH="215556" progId="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3" y="1837"/>
                          <a:ext cx="173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366" name="Group 22"/>
          <p:cNvGrpSpPr>
            <a:grpSpLocks/>
          </p:cNvGrpSpPr>
          <p:nvPr/>
        </p:nvGrpSpPr>
        <p:grpSpPr bwMode="auto">
          <a:xfrm>
            <a:off x="1536700" y="3619500"/>
            <a:ext cx="1346200" cy="757238"/>
            <a:chOff x="968" y="2280"/>
            <a:chExt cx="848" cy="477"/>
          </a:xfrm>
        </p:grpSpPr>
        <p:graphicFrame>
          <p:nvGraphicFramePr>
            <p:cNvPr id="99358" name="Object 23"/>
            <p:cNvGraphicFramePr>
              <a:graphicFrameLocks noChangeAspect="1"/>
            </p:cNvGraphicFramePr>
            <p:nvPr/>
          </p:nvGraphicFramePr>
          <p:xfrm>
            <a:off x="1248" y="2280"/>
            <a:ext cx="56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92" r:id="rId20" imgW="431692" imgH="418990" progId="">
                    <p:embed/>
                  </p:oleObj>
                </mc:Choice>
                <mc:Fallback>
                  <p:oleObj r:id="rId20" imgW="431692" imgH="418990" progId="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8" y="2280"/>
                          <a:ext cx="568" cy="4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9359" name="Group 24"/>
            <p:cNvGrpSpPr>
              <a:grpSpLocks/>
            </p:cNvGrpSpPr>
            <p:nvPr/>
          </p:nvGrpSpPr>
          <p:grpSpPr bwMode="auto">
            <a:xfrm>
              <a:off x="968" y="2512"/>
              <a:ext cx="226" cy="79"/>
              <a:chOff x="968" y="2512"/>
              <a:chExt cx="226" cy="79"/>
            </a:xfrm>
          </p:grpSpPr>
          <p:sp>
            <p:nvSpPr>
              <p:cNvPr id="99360" name="Line 25"/>
              <p:cNvSpPr>
                <a:spLocks noChangeShapeType="1"/>
              </p:cNvSpPr>
              <p:nvPr/>
            </p:nvSpPr>
            <p:spPr bwMode="auto">
              <a:xfrm>
                <a:off x="968" y="2552"/>
                <a:ext cx="226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61" name="Line 26"/>
              <p:cNvSpPr>
                <a:spLocks noChangeShapeType="1"/>
              </p:cNvSpPr>
              <p:nvPr/>
            </p:nvSpPr>
            <p:spPr bwMode="auto">
              <a:xfrm>
                <a:off x="968" y="2512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</p:grpSp>
      <p:grpSp>
        <p:nvGrpSpPr>
          <p:cNvPr id="57371" name="Group 27"/>
          <p:cNvGrpSpPr>
            <a:grpSpLocks/>
          </p:cNvGrpSpPr>
          <p:nvPr/>
        </p:nvGrpSpPr>
        <p:grpSpPr bwMode="auto">
          <a:xfrm>
            <a:off x="1536700" y="5118100"/>
            <a:ext cx="1333500" cy="757238"/>
            <a:chOff x="968" y="3224"/>
            <a:chExt cx="840" cy="477"/>
          </a:xfrm>
        </p:grpSpPr>
        <p:grpSp>
          <p:nvGrpSpPr>
            <p:cNvPr id="99354" name="Group 28"/>
            <p:cNvGrpSpPr>
              <a:grpSpLocks/>
            </p:cNvGrpSpPr>
            <p:nvPr/>
          </p:nvGrpSpPr>
          <p:grpSpPr bwMode="auto">
            <a:xfrm>
              <a:off x="968" y="3432"/>
              <a:ext cx="226" cy="79"/>
              <a:chOff x="968" y="3432"/>
              <a:chExt cx="226" cy="79"/>
            </a:xfrm>
          </p:grpSpPr>
          <p:sp>
            <p:nvSpPr>
              <p:cNvPr id="99356" name="Line 29"/>
              <p:cNvSpPr>
                <a:spLocks noChangeShapeType="1"/>
              </p:cNvSpPr>
              <p:nvPr/>
            </p:nvSpPr>
            <p:spPr bwMode="auto">
              <a:xfrm>
                <a:off x="968" y="3472"/>
                <a:ext cx="226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57" name="Line 30"/>
              <p:cNvSpPr>
                <a:spLocks noChangeShapeType="1"/>
              </p:cNvSpPr>
              <p:nvPr/>
            </p:nvSpPr>
            <p:spPr bwMode="auto">
              <a:xfrm>
                <a:off x="968" y="3432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aphicFrame>
          <p:nvGraphicFramePr>
            <p:cNvPr id="99355" name="Object 31"/>
            <p:cNvGraphicFramePr>
              <a:graphicFrameLocks noChangeAspect="1"/>
            </p:cNvGraphicFramePr>
            <p:nvPr/>
          </p:nvGraphicFramePr>
          <p:xfrm>
            <a:off x="1256" y="3224"/>
            <a:ext cx="552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93" r:id="rId22" imgW="419038" imgH="419038" progId="">
                    <p:embed/>
                  </p:oleObj>
                </mc:Choice>
                <mc:Fallback>
                  <p:oleObj r:id="rId22" imgW="419038" imgH="419038" progId="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6" y="3224"/>
                          <a:ext cx="552" cy="4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376" name="Group 32"/>
          <p:cNvGrpSpPr>
            <a:grpSpLocks/>
          </p:cNvGrpSpPr>
          <p:nvPr/>
        </p:nvGrpSpPr>
        <p:grpSpPr bwMode="auto">
          <a:xfrm>
            <a:off x="1524000" y="4300538"/>
            <a:ext cx="2482850" cy="612775"/>
            <a:chOff x="960" y="2709"/>
            <a:chExt cx="1564" cy="386"/>
          </a:xfrm>
        </p:grpSpPr>
        <p:grpSp>
          <p:nvGrpSpPr>
            <p:cNvPr id="99343" name="Group 33"/>
            <p:cNvGrpSpPr>
              <a:grpSpLocks/>
            </p:cNvGrpSpPr>
            <p:nvPr/>
          </p:nvGrpSpPr>
          <p:grpSpPr bwMode="auto">
            <a:xfrm>
              <a:off x="960" y="3016"/>
              <a:ext cx="1514" cy="79"/>
              <a:chOff x="960" y="3016"/>
              <a:chExt cx="1514" cy="79"/>
            </a:xfrm>
          </p:grpSpPr>
          <p:sp>
            <p:nvSpPr>
              <p:cNvPr id="99346" name="Line 34"/>
              <p:cNvSpPr>
                <a:spLocks noChangeShapeType="1"/>
              </p:cNvSpPr>
              <p:nvPr/>
            </p:nvSpPr>
            <p:spPr bwMode="auto">
              <a:xfrm>
                <a:off x="960" y="3056"/>
                <a:ext cx="1514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47" name="Line 35"/>
              <p:cNvSpPr>
                <a:spLocks noChangeShapeType="1"/>
              </p:cNvSpPr>
              <p:nvPr/>
            </p:nvSpPr>
            <p:spPr bwMode="auto">
              <a:xfrm>
                <a:off x="1176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48" name="Line 36"/>
              <p:cNvSpPr>
                <a:spLocks noChangeShapeType="1"/>
              </p:cNvSpPr>
              <p:nvPr/>
            </p:nvSpPr>
            <p:spPr bwMode="auto">
              <a:xfrm>
                <a:off x="960" y="3016"/>
                <a:ext cx="0" cy="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49" name="Line 37"/>
              <p:cNvSpPr>
                <a:spLocks noChangeShapeType="1"/>
              </p:cNvSpPr>
              <p:nvPr/>
            </p:nvSpPr>
            <p:spPr bwMode="auto">
              <a:xfrm>
                <a:off x="1392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50" name="Line 38"/>
              <p:cNvSpPr>
                <a:spLocks noChangeShapeType="1"/>
              </p:cNvSpPr>
              <p:nvPr/>
            </p:nvSpPr>
            <p:spPr bwMode="auto">
              <a:xfrm>
                <a:off x="1608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51" name="Line 39"/>
              <p:cNvSpPr>
                <a:spLocks noChangeShapeType="1"/>
              </p:cNvSpPr>
              <p:nvPr/>
            </p:nvSpPr>
            <p:spPr bwMode="auto">
              <a:xfrm>
                <a:off x="1824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52" name="Line 40"/>
              <p:cNvSpPr>
                <a:spLocks noChangeShapeType="1"/>
              </p:cNvSpPr>
              <p:nvPr/>
            </p:nvSpPr>
            <p:spPr bwMode="auto">
              <a:xfrm>
                <a:off x="2040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99353" name="Line 41"/>
              <p:cNvSpPr>
                <a:spLocks noChangeShapeType="1"/>
              </p:cNvSpPr>
              <p:nvPr/>
            </p:nvSpPr>
            <p:spPr bwMode="auto">
              <a:xfrm>
                <a:off x="2256" y="3024"/>
                <a:ext cx="0" cy="6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99344" name="Text Box 42"/>
            <p:cNvSpPr txBox="1">
              <a:spLocks noChangeArrowheads="1"/>
            </p:cNvSpPr>
            <p:nvPr/>
          </p:nvSpPr>
          <p:spPr bwMode="auto">
            <a:xfrm>
              <a:off x="1280" y="2816"/>
              <a:ext cx="4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7</a:t>
              </a:r>
            </a:p>
          </p:txBody>
        </p:sp>
        <p:graphicFrame>
          <p:nvGraphicFramePr>
            <p:cNvPr id="99345" name="Object 43"/>
            <p:cNvGraphicFramePr>
              <a:graphicFrameLocks noChangeAspect="1"/>
            </p:cNvGraphicFramePr>
            <p:nvPr/>
          </p:nvGraphicFramePr>
          <p:xfrm>
            <a:off x="2351" y="2709"/>
            <a:ext cx="173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394" r:id="rId24" imgW="126805" imgH="215556" progId="">
                    <p:embed/>
                  </p:oleObj>
                </mc:Choice>
                <mc:Fallback>
                  <p:oleObj r:id="rId24" imgW="126805" imgH="215556" progId="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1" y="2709"/>
                          <a:ext cx="173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8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57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57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2" dur="5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9" dur="5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Suuntajana - jatkoa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Suuntajanat ovat yhdensuuntaiset || tai erisuuntaiset || sen mukaan, ovatko suuntajanojen määräämät suorat yhdensuuntaiset vai eivät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Yhdensuuntaiset suuntajanat ovat joko </a:t>
            </a:r>
            <a:r>
              <a:rPr lang="fi-FI" altLang="fi-FI" i="1" smtClean="0"/>
              <a:t>samansuuntaiset </a:t>
            </a:r>
            <a:r>
              <a:rPr lang="fi-FI" altLang="fi-FI" smtClean="0"/>
              <a:t>↑↑ tai </a:t>
            </a:r>
            <a:r>
              <a:rPr lang="fi-FI" altLang="fi-FI" i="1" smtClean="0"/>
              <a:t>vastakkaissuuntaiset</a:t>
            </a:r>
            <a:r>
              <a:rPr lang="fi-FI" altLang="fi-FI" smtClean="0"/>
              <a:t> ↑↓</a:t>
            </a:r>
          </a:p>
        </p:txBody>
      </p:sp>
      <p:sp>
        <p:nvSpPr>
          <p:cNvPr id="11268" name="Line 3"/>
          <p:cNvSpPr>
            <a:spLocks noChangeShapeType="1"/>
          </p:cNvSpPr>
          <p:nvPr/>
        </p:nvSpPr>
        <p:spPr bwMode="auto">
          <a:xfrm flipH="1">
            <a:off x="3286125" y="2281238"/>
            <a:ext cx="219075" cy="279400"/>
          </a:xfrm>
          <a:prstGeom prst="line">
            <a:avLst/>
          </a:prstGeom>
          <a:noFill/>
          <a:ln w="1908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Tehtävä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Mitkä kuvan suuntajanoista ovat keskenään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Yhdensuuntaiset?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Samansuuntaiset?</a:t>
            </a:r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Vastakkaissuuntaiset?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1795463" y="4645025"/>
            <a:ext cx="4708525" cy="1593850"/>
            <a:chOff x="1131" y="2926"/>
            <a:chExt cx="2966" cy="1004"/>
          </a:xfrm>
        </p:grpSpPr>
        <p:grpSp>
          <p:nvGrpSpPr>
            <p:cNvPr id="13317" name="Group 4"/>
            <p:cNvGrpSpPr>
              <a:grpSpLocks/>
            </p:cNvGrpSpPr>
            <p:nvPr/>
          </p:nvGrpSpPr>
          <p:grpSpPr bwMode="auto">
            <a:xfrm>
              <a:off x="1410" y="3036"/>
              <a:ext cx="716" cy="222"/>
              <a:chOff x="1410" y="3036"/>
              <a:chExt cx="716" cy="222"/>
            </a:xfrm>
          </p:grpSpPr>
          <p:sp>
            <p:nvSpPr>
              <p:cNvPr id="13335" name="Line 5"/>
              <p:cNvSpPr>
                <a:spLocks noChangeShapeType="1"/>
              </p:cNvSpPr>
              <p:nvPr/>
            </p:nvSpPr>
            <p:spPr bwMode="auto">
              <a:xfrm>
                <a:off x="1420" y="3060"/>
                <a:ext cx="706" cy="19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36" name="Line 6"/>
              <p:cNvSpPr>
                <a:spLocks noChangeShapeType="1"/>
              </p:cNvSpPr>
              <p:nvPr/>
            </p:nvSpPr>
            <p:spPr bwMode="auto">
              <a:xfrm flipH="1">
                <a:off x="1409" y="3036"/>
                <a:ext cx="16" cy="35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13318" name="Group 7"/>
            <p:cNvGrpSpPr>
              <a:grpSpLocks/>
            </p:cNvGrpSpPr>
            <p:nvPr/>
          </p:nvGrpSpPr>
          <p:grpSpPr bwMode="auto">
            <a:xfrm>
              <a:off x="1410" y="3531"/>
              <a:ext cx="716" cy="222"/>
              <a:chOff x="1410" y="3531"/>
              <a:chExt cx="716" cy="222"/>
            </a:xfrm>
          </p:grpSpPr>
          <p:sp>
            <p:nvSpPr>
              <p:cNvPr id="13333" name="Line 8"/>
              <p:cNvSpPr>
                <a:spLocks noChangeShapeType="1"/>
              </p:cNvSpPr>
              <p:nvPr/>
            </p:nvSpPr>
            <p:spPr bwMode="auto">
              <a:xfrm flipV="1">
                <a:off x="1420" y="3530"/>
                <a:ext cx="706" cy="20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34" name="Line 9"/>
              <p:cNvSpPr>
                <a:spLocks noChangeShapeType="1"/>
              </p:cNvSpPr>
              <p:nvPr/>
            </p:nvSpPr>
            <p:spPr bwMode="auto">
              <a:xfrm flipH="1" flipV="1">
                <a:off x="1409" y="3717"/>
                <a:ext cx="16" cy="37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13319" name="Group 10"/>
            <p:cNvGrpSpPr>
              <a:grpSpLocks/>
            </p:cNvGrpSpPr>
            <p:nvPr/>
          </p:nvGrpSpPr>
          <p:grpSpPr bwMode="auto">
            <a:xfrm>
              <a:off x="2610" y="3117"/>
              <a:ext cx="716" cy="222"/>
              <a:chOff x="2610" y="3117"/>
              <a:chExt cx="716" cy="222"/>
            </a:xfrm>
          </p:grpSpPr>
          <p:sp>
            <p:nvSpPr>
              <p:cNvPr id="13331" name="Line 11"/>
              <p:cNvSpPr>
                <a:spLocks noChangeShapeType="1"/>
              </p:cNvSpPr>
              <p:nvPr/>
            </p:nvSpPr>
            <p:spPr bwMode="auto">
              <a:xfrm flipH="1">
                <a:off x="2609" y="3141"/>
                <a:ext cx="708" cy="198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32" name="Line 12"/>
              <p:cNvSpPr>
                <a:spLocks noChangeShapeType="1"/>
              </p:cNvSpPr>
              <p:nvPr/>
            </p:nvSpPr>
            <p:spPr bwMode="auto">
              <a:xfrm>
                <a:off x="3312" y="3117"/>
                <a:ext cx="14" cy="35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13320" name="Group 13"/>
            <p:cNvGrpSpPr>
              <a:grpSpLocks/>
            </p:cNvGrpSpPr>
            <p:nvPr/>
          </p:nvGrpSpPr>
          <p:grpSpPr bwMode="auto">
            <a:xfrm>
              <a:off x="2765" y="3321"/>
              <a:ext cx="1066" cy="331"/>
              <a:chOff x="2765" y="3321"/>
              <a:chExt cx="1066" cy="331"/>
            </a:xfrm>
          </p:grpSpPr>
          <p:sp>
            <p:nvSpPr>
              <p:cNvPr id="13329" name="Line 14"/>
              <p:cNvSpPr>
                <a:spLocks noChangeShapeType="1"/>
              </p:cNvSpPr>
              <p:nvPr/>
            </p:nvSpPr>
            <p:spPr bwMode="auto">
              <a:xfrm flipV="1">
                <a:off x="2780" y="3320"/>
                <a:ext cx="1051" cy="297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30" name="Line 15"/>
              <p:cNvSpPr>
                <a:spLocks noChangeShapeType="1"/>
              </p:cNvSpPr>
              <p:nvPr/>
            </p:nvSpPr>
            <p:spPr bwMode="auto">
              <a:xfrm flipH="1" flipV="1">
                <a:off x="2764" y="3599"/>
                <a:ext cx="24" cy="54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13321" name="Text Box 16"/>
            <p:cNvSpPr txBox="1">
              <a:spLocks noChangeArrowheads="1"/>
            </p:cNvSpPr>
            <p:nvPr/>
          </p:nvSpPr>
          <p:spPr bwMode="auto">
            <a:xfrm>
              <a:off x="1131" y="2968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G</a:t>
              </a:r>
            </a:p>
          </p:txBody>
        </p:sp>
        <p:sp>
          <p:nvSpPr>
            <p:cNvPr id="13322" name="Text Box 17"/>
            <p:cNvSpPr txBox="1">
              <a:spLocks noChangeArrowheads="1"/>
            </p:cNvSpPr>
            <p:nvPr/>
          </p:nvSpPr>
          <p:spPr bwMode="auto">
            <a:xfrm>
              <a:off x="1951" y="3008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13323" name="Text Box 18"/>
            <p:cNvSpPr txBox="1">
              <a:spLocks noChangeArrowheads="1"/>
            </p:cNvSpPr>
            <p:nvPr/>
          </p:nvSpPr>
          <p:spPr bwMode="auto">
            <a:xfrm>
              <a:off x="1165" y="3699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3324" name="Text Box 19"/>
            <p:cNvSpPr txBox="1">
              <a:spLocks noChangeArrowheads="1"/>
            </p:cNvSpPr>
            <p:nvPr/>
          </p:nvSpPr>
          <p:spPr bwMode="auto">
            <a:xfrm>
              <a:off x="1964" y="3509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3325" name="Text Box 20"/>
            <p:cNvSpPr txBox="1">
              <a:spLocks noChangeArrowheads="1"/>
            </p:cNvSpPr>
            <p:nvPr/>
          </p:nvSpPr>
          <p:spPr bwMode="auto">
            <a:xfrm>
              <a:off x="2398" y="3109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3326" name="Text Box 21"/>
            <p:cNvSpPr txBox="1">
              <a:spLocks noChangeArrowheads="1"/>
            </p:cNvSpPr>
            <p:nvPr/>
          </p:nvSpPr>
          <p:spPr bwMode="auto">
            <a:xfrm>
              <a:off x="3102" y="2926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3327" name="Text Box 22"/>
            <p:cNvSpPr txBox="1">
              <a:spLocks noChangeArrowheads="1"/>
            </p:cNvSpPr>
            <p:nvPr/>
          </p:nvSpPr>
          <p:spPr bwMode="auto">
            <a:xfrm>
              <a:off x="3705" y="3239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3328" name="Text Box 23"/>
            <p:cNvSpPr txBox="1">
              <a:spLocks noChangeArrowheads="1"/>
            </p:cNvSpPr>
            <p:nvPr/>
          </p:nvSpPr>
          <p:spPr bwMode="auto">
            <a:xfrm>
              <a:off x="2648" y="3612"/>
              <a:ext cx="3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fi-FI" altLang="fi-FI" i="1">
                  <a:solidFill>
                    <a:srgbClr val="000000"/>
                  </a:solidFill>
                </a:rPr>
                <a:t>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Esimerkki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Puolisuunnikkaassa </a:t>
            </a:r>
            <a:r>
              <a:rPr lang="fi-FI" altLang="fi-FI" i="1" smtClean="0"/>
              <a:t>ABCD</a:t>
            </a:r>
            <a:r>
              <a:rPr lang="fi-FI" altLang="fi-FI" smtClean="0"/>
              <a:t> sivut AB ja DC ovat yhdensuuntaiset, joten</a:t>
            </a:r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altLang="fi-FI" smtClean="0"/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smtClean="0"/>
              <a:t>Silloin		        ,                   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altLang="fi-FI" i="1" smtClean="0"/>
              <a:t>	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2243138" y="3176588"/>
            <a:ext cx="1736725" cy="547687"/>
            <a:chOff x="1413" y="2001"/>
            <a:chExt cx="1094" cy="345"/>
          </a:xfrm>
        </p:grpSpPr>
        <p:graphicFrame>
          <p:nvGraphicFramePr>
            <p:cNvPr id="15376" name="Object 4"/>
            <p:cNvGraphicFramePr>
              <a:graphicFrameLocks noChangeAspect="1"/>
            </p:cNvGraphicFramePr>
            <p:nvPr/>
          </p:nvGraphicFramePr>
          <p:xfrm>
            <a:off x="1413" y="2001"/>
            <a:ext cx="1094" cy="3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0" r:id="rId4" imgW="474257" imgH="220578" progId="">
                    <p:embed/>
                  </p:oleObj>
                </mc:Choice>
                <mc:Fallback>
                  <p:oleObj r:id="rId4" imgW="474257" imgH="220578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" y="2001"/>
                          <a:ext cx="1094" cy="3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7" name="Text Box 5"/>
            <p:cNvSpPr txBox="1">
              <a:spLocks noChangeArrowheads="1"/>
            </p:cNvSpPr>
            <p:nvPr/>
          </p:nvSpPr>
          <p:spPr bwMode="auto">
            <a:xfrm>
              <a:off x="1413" y="2001"/>
              <a:ext cx="1094" cy="3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260850" y="3154363"/>
          <a:ext cx="14906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r:id="rId6" imgW="469405" imgH="242575" progId="">
                  <p:embed/>
                </p:oleObj>
              </mc:Choice>
              <mc:Fallback>
                <p:oleObj r:id="rId6" imgW="469405" imgH="24257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3154363"/>
                        <a:ext cx="1490663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6" name="Group 7"/>
          <p:cNvGrpSpPr>
            <a:grpSpLocks/>
          </p:cNvGrpSpPr>
          <p:nvPr/>
        </p:nvGrpSpPr>
        <p:grpSpPr bwMode="auto">
          <a:xfrm>
            <a:off x="1797050" y="3981450"/>
            <a:ext cx="3665538" cy="2297113"/>
            <a:chOff x="1132" y="2508"/>
            <a:chExt cx="2309" cy="1447"/>
          </a:xfrm>
        </p:grpSpPr>
        <p:grpSp>
          <p:nvGrpSpPr>
            <p:cNvPr id="15367" name="Group 8"/>
            <p:cNvGrpSpPr>
              <a:grpSpLocks/>
            </p:cNvGrpSpPr>
            <p:nvPr/>
          </p:nvGrpSpPr>
          <p:grpSpPr bwMode="auto">
            <a:xfrm>
              <a:off x="1416" y="2772"/>
              <a:ext cx="1721" cy="927"/>
              <a:chOff x="1416" y="2772"/>
              <a:chExt cx="1721" cy="927"/>
            </a:xfrm>
          </p:grpSpPr>
          <p:sp>
            <p:nvSpPr>
              <p:cNvPr id="15372" name="Line 9"/>
              <p:cNvSpPr>
                <a:spLocks noChangeShapeType="1"/>
              </p:cNvSpPr>
              <p:nvPr/>
            </p:nvSpPr>
            <p:spPr bwMode="auto">
              <a:xfrm flipV="1">
                <a:off x="1416" y="2777"/>
                <a:ext cx="531" cy="923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373" name="Line 10"/>
              <p:cNvSpPr>
                <a:spLocks noChangeShapeType="1"/>
              </p:cNvSpPr>
              <p:nvPr/>
            </p:nvSpPr>
            <p:spPr bwMode="auto">
              <a:xfrm>
                <a:off x="1945" y="2778"/>
                <a:ext cx="975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374" name="Line 11"/>
              <p:cNvSpPr>
                <a:spLocks noChangeShapeType="1"/>
              </p:cNvSpPr>
              <p:nvPr/>
            </p:nvSpPr>
            <p:spPr bwMode="auto">
              <a:xfrm>
                <a:off x="1423" y="3700"/>
                <a:ext cx="1713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375" name="Line 12"/>
              <p:cNvSpPr>
                <a:spLocks noChangeShapeType="1"/>
              </p:cNvSpPr>
              <p:nvPr/>
            </p:nvSpPr>
            <p:spPr bwMode="auto">
              <a:xfrm flipH="1" flipV="1">
                <a:off x="2913" y="2771"/>
                <a:ext cx="225" cy="92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15368" name="Text Box 13"/>
            <p:cNvSpPr txBox="1">
              <a:spLocks noChangeArrowheads="1"/>
            </p:cNvSpPr>
            <p:nvPr/>
          </p:nvSpPr>
          <p:spPr bwMode="auto">
            <a:xfrm>
              <a:off x="1661" y="2508"/>
              <a:ext cx="4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fi-FI" altLang="fi-FI" sz="2400" i="1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5369" name="Text Box 14"/>
            <p:cNvSpPr txBox="1">
              <a:spLocks noChangeArrowheads="1"/>
            </p:cNvSpPr>
            <p:nvPr/>
          </p:nvSpPr>
          <p:spPr bwMode="auto">
            <a:xfrm>
              <a:off x="2792" y="2508"/>
              <a:ext cx="4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fi-FI" altLang="fi-FI" sz="2400" i="1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15370" name="Text Box 15"/>
            <p:cNvSpPr txBox="1">
              <a:spLocks noChangeArrowheads="1"/>
            </p:cNvSpPr>
            <p:nvPr/>
          </p:nvSpPr>
          <p:spPr bwMode="auto">
            <a:xfrm>
              <a:off x="1132" y="3667"/>
              <a:ext cx="4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fi-FI" altLang="fi-FI" sz="2400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5371" name="Text Box 16"/>
            <p:cNvSpPr txBox="1">
              <a:spLocks noChangeArrowheads="1"/>
            </p:cNvSpPr>
            <p:nvPr/>
          </p:nvSpPr>
          <p:spPr bwMode="auto">
            <a:xfrm>
              <a:off x="3041" y="3667"/>
              <a:ext cx="40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fi-FI" altLang="fi-FI" sz="2400" i="1">
                  <a:solidFill>
                    <a:srgbClr val="000000"/>
                  </a:solidFill>
                </a:rPr>
                <a:t>B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Vektori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Kaksiulotteisessa tasossa tai kolmiulotteisessa avaruudessa  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i="1" dirty="0" smtClean="0"/>
          </a:p>
          <a:p>
            <a:pPr marL="0" indent="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i="1" dirty="0" smtClean="0"/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Jokainen suuntajanoista on kyseisen </a:t>
            </a:r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Suuntajanan </a:t>
            </a:r>
            <a:r>
              <a:rPr lang="fi-FI" altLang="fi-FI" i="1" dirty="0" smtClean="0"/>
              <a:t>AB </a:t>
            </a:r>
            <a:r>
              <a:rPr lang="fi-FI" altLang="fi-FI" dirty="0" smtClean="0"/>
              <a:t>määräämää vektoria merkitään</a:t>
            </a:r>
          </a:p>
          <a:p>
            <a:pPr marL="341313" indent="-34131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  <a:p>
            <a:pPr marL="341313" indent="-34131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2698750" y="5503863"/>
            <a:ext cx="588963" cy="500062"/>
            <a:chOff x="1811" y="3196"/>
            <a:chExt cx="371" cy="315"/>
          </a:xfrm>
        </p:grpSpPr>
        <p:graphicFrame>
          <p:nvGraphicFramePr>
            <p:cNvPr id="17413" name="Object 4"/>
            <p:cNvGraphicFramePr>
              <a:graphicFrameLocks noChangeAspect="1"/>
            </p:cNvGraphicFramePr>
            <p:nvPr/>
          </p:nvGraphicFramePr>
          <p:xfrm>
            <a:off x="1811" y="3196"/>
            <a:ext cx="371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6" r:id="rId4" imgW="266402" imgH="226441" progId="">
                    <p:embed/>
                  </p:oleObj>
                </mc:Choice>
                <mc:Fallback>
                  <p:oleObj r:id="rId4" imgW="266402" imgH="226441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1" y="3196"/>
                          <a:ext cx="371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14" name="Text Box 5"/>
            <p:cNvSpPr txBox="1">
              <a:spLocks noChangeArrowheads="1"/>
            </p:cNvSpPr>
            <p:nvPr/>
          </p:nvSpPr>
          <p:spPr bwMode="auto">
            <a:xfrm>
              <a:off x="1811" y="3196"/>
              <a:ext cx="371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altLang="fi-FI" smtClean="0"/>
              <a:t>Merkintä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1313" indent="-341313" eaLnBrk="1" hangingPunct="1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Vektoreita merkitään myös yhdellä symbolilla joko siten, että symbolin päälle kirjoitetaan</a:t>
            </a:r>
          </a:p>
          <a:p>
            <a:pPr marL="0" indent="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Esimerkiksi:</a:t>
            </a:r>
          </a:p>
          <a:p>
            <a:pPr marL="741363" lvl="1" indent="-284163" eaLnBrk="1" hangingPunct="1"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fi-FI" altLang="fi-FI" dirty="0" smtClean="0"/>
          </a:p>
          <a:p>
            <a:pPr marL="741363" lvl="1" indent="-284163" eaLnBrk="1" hangingPunct="1"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Me käytämme merkintää </a:t>
            </a:r>
          </a:p>
          <a:p>
            <a:pPr marL="741363" lvl="1" indent="-284163" eaLnBrk="1" hangingPunct="1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fi-FI" altLang="fi-FI" dirty="0" smtClean="0"/>
              <a:t>				</a:t>
            </a:r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1257300" y="4059238"/>
            <a:ext cx="2470150" cy="588962"/>
            <a:chOff x="792" y="2557"/>
            <a:chExt cx="1556" cy="371"/>
          </a:xfrm>
        </p:grpSpPr>
        <p:graphicFrame>
          <p:nvGraphicFramePr>
            <p:cNvPr id="19462" name="Object 4"/>
            <p:cNvGraphicFramePr>
              <a:graphicFrameLocks noChangeAspect="1"/>
            </p:cNvGraphicFramePr>
            <p:nvPr/>
          </p:nvGraphicFramePr>
          <p:xfrm>
            <a:off x="792" y="2557"/>
            <a:ext cx="1556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6" r:id="rId4" imgW="473852" imgH="220390" progId="">
                    <p:embed/>
                  </p:oleObj>
                </mc:Choice>
                <mc:Fallback>
                  <p:oleObj r:id="rId4" imgW="473852" imgH="22039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" y="2557"/>
                          <a:ext cx="1556" cy="3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3" name="Text Box 5"/>
            <p:cNvSpPr txBox="1">
              <a:spLocks noChangeArrowheads="1"/>
            </p:cNvSpPr>
            <p:nvPr/>
          </p:nvSpPr>
          <p:spPr bwMode="auto">
            <a:xfrm>
              <a:off x="792" y="2557"/>
              <a:ext cx="1556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i-FI" altLang="fi-FI"/>
            </a:p>
          </p:txBody>
        </p:sp>
      </p:grpSp>
      <p:graphicFrame>
        <p:nvGraphicFramePr>
          <p:cNvPr id="19461" name="Object 6"/>
          <p:cNvGraphicFramePr>
            <a:graphicFrameLocks noChangeAspect="1"/>
          </p:cNvGraphicFramePr>
          <p:nvPr/>
        </p:nvGraphicFramePr>
        <p:xfrm>
          <a:off x="1277938" y="5199063"/>
          <a:ext cx="128905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r:id="rId6" imgW="480750" imgH="227726" progId="">
                  <p:embed/>
                </p:oleObj>
              </mc:Choice>
              <mc:Fallback>
                <p:oleObj r:id="rId6" imgW="480750" imgH="227726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5199063"/>
                        <a:ext cx="1289050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" dur="5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-te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em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985</Words>
  <Application>Microsoft Office PowerPoint</Application>
  <PresentationFormat>Näytössä katseltava diaesitys (4:3)</PresentationFormat>
  <Paragraphs>331</Paragraphs>
  <Slides>48</Slides>
  <Notes>48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0</vt:i4>
      </vt:variant>
      <vt:variant>
        <vt:lpstr>Dian otsikot</vt:lpstr>
      </vt:variant>
      <vt:variant>
        <vt:i4>48</vt:i4>
      </vt:variant>
    </vt:vector>
  </HeadingPairs>
  <TitlesOfParts>
    <vt:vector size="52" baseType="lpstr">
      <vt:lpstr>Arial</vt:lpstr>
      <vt:lpstr>Symbol</vt:lpstr>
      <vt:lpstr>Times New Roman</vt:lpstr>
      <vt:lpstr>Office-teema</vt:lpstr>
      <vt:lpstr>Vektorit</vt:lpstr>
      <vt:lpstr>Johdantoa</vt:lpstr>
      <vt:lpstr>Suuntajana</vt:lpstr>
      <vt:lpstr>Suuntajana - jatkoa</vt:lpstr>
      <vt:lpstr>Suuntajana - jatkoa</vt:lpstr>
      <vt:lpstr>Tehtävä</vt:lpstr>
      <vt:lpstr>Esimerkki</vt:lpstr>
      <vt:lpstr>Vektori</vt:lpstr>
      <vt:lpstr>Merkintä</vt:lpstr>
      <vt:lpstr>Pituus</vt:lpstr>
      <vt:lpstr>Samat vektorit</vt:lpstr>
      <vt:lpstr>Yksikkövektori ja vastavektori</vt:lpstr>
      <vt:lpstr>Yksikkö- ja vastavektori jatkoa…</vt:lpstr>
      <vt:lpstr>Harjoitustehtäviä</vt:lpstr>
      <vt:lpstr>Harjoitustehtäviä</vt:lpstr>
      <vt:lpstr>PowerPoint-esitys</vt:lpstr>
      <vt:lpstr>PowerPoint-esitys</vt:lpstr>
      <vt:lpstr>Vektorien laskutoimitukset</vt:lpstr>
      <vt:lpstr>YHTEENLASKU - jatkoa</vt:lpstr>
      <vt:lpstr>Yhteenlaskun ominaisuuksia</vt:lpstr>
      <vt:lpstr>Vektorin ja vastavektorin summa</vt:lpstr>
      <vt:lpstr>Vaihdantalaki</vt:lpstr>
      <vt:lpstr>Liitäntälaki</vt:lpstr>
      <vt:lpstr>Liitäntälaki</vt:lpstr>
      <vt:lpstr>Esimerkkejä</vt:lpstr>
      <vt:lpstr>Esimerkkejä</vt:lpstr>
      <vt:lpstr>Vektorien vähennyslasku</vt:lpstr>
      <vt:lpstr>Esimerkki</vt:lpstr>
      <vt:lpstr>Luvun ja vektorin tulo</vt:lpstr>
      <vt:lpstr>Luvun ja vektorin tulo - jatkoa</vt:lpstr>
      <vt:lpstr>Luvun ja vektorin tulo - jatkoa</vt:lpstr>
      <vt:lpstr>Luvun ja vektorin tulo - jatkoa</vt:lpstr>
      <vt:lpstr>Yksikkövektori</vt:lpstr>
      <vt:lpstr>Yksikkövektori - esimerkki</vt:lpstr>
      <vt:lpstr>Vektorin jakaminen komponentteihin</vt:lpstr>
      <vt:lpstr>Esimerkki</vt:lpstr>
      <vt:lpstr>Jatkoa…</vt:lpstr>
      <vt:lpstr>Esimerkki</vt:lpstr>
      <vt:lpstr>Jatkoa…</vt:lpstr>
      <vt:lpstr>Vektorit koordinaatistossa</vt:lpstr>
      <vt:lpstr>Esimerkki</vt:lpstr>
      <vt:lpstr>Esimerkki</vt:lpstr>
      <vt:lpstr>Paikkavektorin pituus</vt:lpstr>
      <vt:lpstr>Esimerkki</vt:lpstr>
      <vt:lpstr>Esimerkki</vt:lpstr>
      <vt:lpstr>Lautapeli</vt:lpstr>
      <vt:lpstr>Yhdensuuntaiset vektorit</vt:lpstr>
      <vt:lpstr>Esimerkki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Vektorit</dc:title>
  <dc:creator>Ari Kinnunen</dc:creator>
  <cp:lastModifiedBy>Ari Kinnunen</cp:lastModifiedBy>
  <cp:revision>150</cp:revision>
  <cp:lastPrinted>1601-01-01T00:00:00Z</cp:lastPrinted>
  <dcterms:created xsi:type="dcterms:W3CDTF">2008-01-09T07:25:08Z</dcterms:created>
  <dcterms:modified xsi:type="dcterms:W3CDTF">2016-01-18T08:26:07Z</dcterms:modified>
</cp:coreProperties>
</file>