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49C48-625B-42C9-9510-E8D10D12E3BC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352B0-AA0B-4121-BF01-4F5C0635A6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17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8645D0-5BF5-47AF-B29F-4040439F854E}" type="slidenum">
              <a:rPr lang="fi-FI" altLang="fi-FI"/>
              <a:pPr/>
              <a:t>1</a:t>
            </a:fld>
            <a:endParaRPr lang="fi-FI" altLang="fi-FI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8645D0-5BF5-47AF-B29F-4040439F854E}" type="slidenum">
              <a:rPr lang="fi-FI" altLang="fi-FI"/>
              <a:pPr/>
              <a:t>2</a:t>
            </a:fld>
            <a:endParaRPr lang="fi-FI" altLang="fi-FI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95A64F-0E37-47C4-9D99-8AE1945E2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A016B8-9BF9-4C3E-90DB-1DED5EF12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DB3E59-2014-4118-9B12-4DA5096F4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469A46-FFF9-4FEF-8AF8-9368DDEE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FF0C62-7390-46AC-A0A2-3652E9800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290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448496-E8F0-4681-8047-863D71572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56B4AD4-6969-4010-B8CE-3D0C461CC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E0C5F3-2F0A-41F2-85C7-985D34D8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827B0C-F258-4152-92E3-76C11534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89DC39-947E-447C-A135-91AE8C67E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3075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85CBF8-14C3-4E6B-90B5-2ECE59B13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8798F0-BCAE-4F43-A746-1F4F9A536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B5CB86-F5D4-40F9-A6D1-771792694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D820AB-42BD-44C0-AD30-C126744D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BC8AE0-82F0-4954-8C85-524C4A52C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3543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DCA336-C162-43BB-A162-B012519A7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77CE62-F8A3-48FD-8F77-FE678CB68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9AD944-85B4-4021-9A27-290FF56E8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3CB6DC-8B5A-4915-8490-48532A09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0FE000-0116-4D83-AC44-9AB8CBA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7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9529EF-C0D2-4382-91E7-E27E6DDE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2BB3AF-7D7D-4DB2-A70D-72B76E303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E97462-9AC4-4AB5-BA58-60BFF6F5D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F2ACEE-2A75-4B55-8BC9-17FF655C0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0A9562-698E-4DFB-BAFD-C8455DE9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80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CCDB86-C6F2-40A0-B39E-D0F5A044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4A4ADB-5462-4ADE-8695-F189139B8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DC0836-9D6D-40A6-B30E-F26173BE4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F88737-6892-4789-80D1-D6450460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FF66C32-FBE7-45F9-9DB2-3A2A6708D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E622626-9A29-41E1-9A52-8B8911F44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92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3A4F2A-45C1-42EB-AC80-163A495AE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7973FD-C0C9-437E-B061-9D7BB4E19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DEDDFC8-42B4-445F-B2F5-271796252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4A13A7-F9FA-4C08-9277-436602CA8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BBDF97-DC0C-4C96-A92F-EB98800B5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D1451B9-F80B-483F-B5CC-564FBCFB6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97AF125-995A-44F9-9ACD-A05498C3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FF78A8D-FFA8-4182-BD57-7BFE5772C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052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570221-B692-4C86-B864-514CF7B21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DCDD2CA-137D-4C37-8B27-CF214B482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7E99A8B-6D5E-47A0-97BF-A8D13697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73BFBAB-4546-4D49-8990-EF19ECF1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62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879AED6-9261-4C7D-99F9-1EED165E8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57CBE25-AF2D-4529-8E12-0D4BD9AD5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55CF7DD-88DD-4BFF-B6E1-91A44375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5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701DF5-F5FF-466A-8A88-5A21D0BAD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75C4A8-E056-4672-8DD9-64F01DBB9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87281F-EA29-4BC3-AFDE-0ADC97F11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33F8396-80BF-4E5E-AF28-25671ED0B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FBCBA46-5372-4E9C-9F03-03FEF32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1C3063-16DC-48DC-8415-46680E8D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48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742DE-F7AA-4527-90B5-1A57DD363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2CA95F-EF3D-43AC-BEC4-8D81A0138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F3DBB1-741E-427E-8893-996475690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DBD96E-8E5F-4CB7-8843-EB854F89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35EBA6-47A4-429B-807E-82618CF4B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7FE051-AABD-4C5F-A7CD-37A04DE0F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073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595831-1357-49DF-AF60-7DACF981E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ECF06A-FB87-4CBB-AD14-741831449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2ACA6E-1FA2-41B9-99DE-92989AFD2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496E1-39E9-4CB4-B968-7584AF6B5248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0B0CA2-828E-4DED-8545-D9361FB69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437F83-5ABB-4288-97FF-B6A30984C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5D611-8A98-4C98-AE07-ACBBDDF53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724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uora nuoliyhdysviiva 10"/>
          <p:cNvCxnSpPr/>
          <p:nvPr/>
        </p:nvCxnSpPr>
        <p:spPr>
          <a:xfrm>
            <a:off x="3359151" y="4005263"/>
            <a:ext cx="11113" cy="493712"/>
          </a:xfrm>
          <a:prstGeom prst="straightConnector1">
            <a:avLst/>
          </a:prstGeom>
          <a:ln w="1905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998290" y="525464"/>
            <a:ext cx="9110591" cy="1004888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3200" b="1" u="sng" dirty="0">
                <a:latin typeface="Calibri" pitchFamily="34" charset="0"/>
                <a:ea typeface="Arial" pitchFamily="34" charset="0"/>
                <a:cs typeface="Calibri" pitchFamily="34" charset="0"/>
              </a:rPr>
              <a:t>Suomalaisten vastarinta ja 1. sortokauden päättyminen</a:t>
            </a:r>
            <a:endParaRPr lang="fi-FI" altLang="fi-FI" sz="1400" b="1" u="sng" dirty="0">
              <a:latin typeface="Calibri" pitchFamily="34" charset="0"/>
              <a:ea typeface="Arial" pitchFamily="34" charset="0"/>
              <a:cs typeface="Calibri" pitchFamily="34" charset="0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998290" y="1746251"/>
            <a:ext cx="9223623" cy="142478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fi-FI" altLang="fi-FI" dirty="0">
                <a:latin typeface="Calibri" pitchFamily="34" charset="0"/>
                <a:ea typeface="Arial" pitchFamily="34" charset="0"/>
                <a:cs typeface="Calibri" pitchFamily="34" charset="0"/>
              </a:rPr>
              <a:t>- Suomalaiset kokivat Bobrikovin toimet uhaksi autonomialle, mutta eivät olleet yksimielisiä siitä, miten tulisi toimia.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400" dirty="0">
              <a:solidFill>
                <a:srgbClr val="FF0000"/>
              </a:solidFill>
              <a:latin typeface="Calibri" pitchFamily="34" charset="0"/>
              <a:ea typeface="Arial" pitchFamily="34" charset="0"/>
              <a:cs typeface="Calibri" pitchFamily="34" charset="0"/>
            </a:endParaRPr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2279651" y="3284538"/>
            <a:ext cx="2422525" cy="755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i-FI" altLang="fi-FI" sz="2000" b="1">
                <a:latin typeface="Calibri" pitchFamily="34" charset="0"/>
                <a:ea typeface="Arial" pitchFamily="34" charset="0"/>
              </a:rPr>
              <a:t>Myöntyväisyyssuunta</a:t>
            </a:r>
          </a:p>
        </p:txBody>
      </p:sp>
      <p:sp>
        <p:nvSpPr>
          <p:cNvPr id="12295" name="Oval 5"/>
          <p:cNvSpPr>
            <a:spLocks noChangeArrowheads="1"/>
          </p:cNvSpPr>
          <p:nvPr/>
        </p:nvSpPr>
        <p:spPr bwMode="auto">
          <a:xfrm>
            <a:off x="5170489" y="3275013"/>
            <a:ext cx="2422525" cy="7921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i-FI" altLang="fi-FI" sz="2000" b="1">
                <a:latin typeface="Calibri" pitchFamily="34" charset="0"/>
                <a:ea typeface="Arial" pitchFamily="34" charset="0"/>
              </a:rPr>
              <a:t>Perustuslailliset </a:t>
            </a:r>
          </a:p>
        </p:txBody>
      </p:sp>
      <p:sp>
        <p:nvSpPr>
          <p:cNvPr id="12296" name="Oval 6"/>
          <p:cNvSpPr>
            <a:spLocks noChangeArrowheads="1"/>
          </p:cNvSpPr>
          <p:nvPr/>
        </p:nvSpPr>
        <p:spPr bwMode="auto">
          <a:xfrm>
            <a:off x="8050213" y="3275013"/>
            <a:ext cx="2305050" cy="7921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i-FI" altLang="fi-FI" sz="2000" b="1">
                <a:latin typeface="Calibri" pitchFamily="34" charset="0"/>
                <a:ea typeface="Arial" pitchFamily="34" charset="0"/>
              </a:rPr>
              <a:t>Aktivistit </a:t>
            </a:r>
          </a:p>
        </p:txBody>
      </p:sp>
      <p:cxnSp>
        <p:nvCxnSpPr>
          <p:cNvPr id="15" name="Suora nuoliyhdysviiva 14"/>
          <p:cNvCxnSpPr/>
          <p:nvPr/>
        </p:nvCxnSpPr>
        <p:spPr>
          <a:xfrm>
            <a:off x="6394450" y="4067175"/>
            <a:ext cx="0" cy="431800"/>
          </a:xfrm>
          <a:prstGeom prst="straightConnector1">
            <a:avLst/>
          </a:prstGeom>
          <a:ln w="1905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9274175" y="4067175"/>
            <a:ext cx="0" cy="431800"/>
          </a:xfrm>
          <a:prstGeom prst="straightConnector1">
            <a:avLst/>
          </a:prstGeom>
          <a:ln w="1905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kehys 16"/>
          <p:cNvSpPr txBox="1">
            <a:spLocks noChangeArrowheads="1"/>
          </p:cNvSpPr>
          <p:nvPr/>
        </p:nvSpPr>
        <p:spPr bwMode="auto">
          <a:xfrm>
            <a:off x="1992313" y="4498975"/>
            <a:ext cx="295116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000">
                <a:latin typeface="Calibri" pitchFamily="34" charset="0"/>
                <a:ea typeface="Arial" pitchFamily="34" charset="0"/>
              </a:rPr>
              <a:t>Suostuivat sortokauden aikaisiin venäläistämistoimiin, jotta tilanne ei muuttuisi pahemmaksi.  </a:t>
            </a:r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auto">
          <a:xfrm>
            <a:off x="5386388" y="4498976"/>
            <a:ext cx="208756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000" dirty="0">
                <a:latin typeface="Calibri" pitchFamily="34" charset="0"/>
                <a:ea typeface="Arial" pitchFamily="34" charset="0"/>
              </a:rPr>
              <a:t>Kieltäytyivät noudattamasta venäläistämiseen johtavia käskyjä.  </a:t>
            </a:r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auto">
          <a:xfrm>
            <a:off x="7896225" y="4498976"/>
            <a:ext cx="2592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000">
                <a:latin typeface="Calibri" pitchFamily="34" charset="0"/>
                <a:ea typeface="Arial" pitchFamily="34" charset="0"/>
              </a:rPr>
              <a:t>Vastustivat sortotoimia aktiivisesti, osa hyväksyi jopa terroriteot.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295" grpId="0" animBg="1"/>
      <p:bldP spid="12296" grpId="0" animBg="1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838899" y="764739"/>
            <a:ext cx="9450126" cy="446160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altLang="fi-FI" dirty="0">
                <a:latin typeface="Calibri" pitchFamily="34" charset="0"/>
                <a:ea typeface="Arial" pitchFamily="34" charset="0"/>
                <a:cs typeface="Calibri" pitchFamily="34" charset="0"/>
              </a:rPr>
              <a:t>Venäjä häviää sodan Japania vastaan v. 1905.</a:t>
            </a:r>
          </a:p>
          <a:p>
            <a:pPr>
              <a:buFontTx/>
              <a:buChar char="-"/>
            </a:pPr>
            <a:r>
              <a:rPr lang="fi-FI" altLang="fi-FI" dirty="0">
                <a:latin typeface="Calibri" pitchFamily="34" charset="0"/>
                <a:ea typeface="Arial" pitchFamily="34" charset="0"/>
                <a:cs typeface="Calibri" pitchFamily="34" charset="0"/>
                <a:sym typeface="Wingdings" pitchFamily="2" charset="2"/>
              </a:rPr>
              <a:t>Venäjällä puhkesi rajuja levottomuuksia </a:t>
            </a:r>
            <a:r>
              <a:rPr lang="fi-FI" altLang="fi-FI" dirty="0">
                <a:solidFill>
                  <a:srgbClr val="92D050"/>
                </a:solidFill>
                <a:latin typeface="Calibri" pitchFamily="34" charset="0"/>
                <a:ea typeface="Arial" pitchFamily="34" charset="0"/>
                <a:cs typeface="Calibri" pitchFamily="34" charset="0"/>
                <a:sym typeface="Wingdings" pitchFamily="2" charset="2"/>
              </a:rPr>
              <a:t></a:t>
            </a:r>
            <a:r>
              <a:rPr lang="fi-FI" altLang="fi-FI" dirty="0">
                <a:latin typeface="Calibri" pitchFamily="34" charset="0"/>
                <a:ea typeface="Arial" pitchFamily="34" charset="0"/>
                <a:cs typeface="Calibri" pitchFamily="34" charset="0"/>
                <a:sym typeface="Wingdings" pitchFamily="2" charset="2"/>
              </a:rPr>
              <a:t> myös Suomessa alkoi suurlakko.</a:t>
            </a:r>
          </a:p>
          <a:p>
            <a:pPr>
              <a:buFontTx/>
              <a:buChar char="-"/>
            </a:pPr>
            <a:r>
              <a:rPr lang="fi-FI" altLang="fi-FI" dirty="0">
                <a:latin typeface="Calibri" pitchFamily="34" charset="0"/>
                <a:ea typeface="Arial" pitchFamily="34" charset="0"/>
                <a:cs typeface="Calibri" pitchFamily="34" charset="0"/>
                <a:sym typeface="Wingdings" pitchFamily="2" charset="2"/>
              </a:rPr>
              <a:t>Keisari joutuu taipumaan uudistuksiin sekä Venäjällä että Suomessa.</a:t>
            </a:r>
          </a:p>
          <a:p>
            <a:pPr>
              <a:buNone/>
            </a:pPr>
            <a:r>
              <a:rPr lang="fi-FI" altLang="fi-FI" dirty="0">
                <a:solidFill>
                  <a:srgbClr val="92D050"/>
                </a:solidFill>
                <a:latin typeface="Calibri" pitchFamily="34" charset="0"/>
                <a:ea typeface="Arial" pitchFamily="34" charset="0"/>
                <a:cs typeface="Calibri" pitchFamily="34" charset="0"/>
                <a:sym typeface="Wingdings" pitchFamily="2" charset="2"/>
              </a:rPr>
              <a:t></a:t>
            </a:r>
            <a:r>
              <a:rPr lang="fi-FI" altLang="fi-FI" dirty="0">
                <a:latin typeface="Calibri" pitchFamily="34" charset="0"/>
                <a:ea typeface="Arial" pitchFamily="34" charset="0"/>
                <a:cs typeface="Calibri" pitchFamily="34" charset="0"/>
                <a:sym typeface="Wingdings" pitchFamily="2" charset="2"/>
              </a:rPr>
              <a:t> Sortotoimenpiteet lopetettiin marraskuussa 1905.</a:t>
            </a:r>
          </a:p>
          <a:p>
            <a:pPr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>
              <a:buNone/>
            </a:pPr>
            <a:r>
              <a:rPr lang="fi-FI" altLang="fi-FI" sz="1600" dirty="0">
                <a:latin typeface="Calibri" pitchFamily="34" charset="0"/>
                <a:ea typeface="Arial" pitchFamily="34" charset="0"/>
                <a:cs typeface="Calibri" pitchFamily="34" charset="0"/>
              </a:rPr>
              <a:t>(Ei tarvitse kirjoittaa: muistuta mieleesi Venäjän tilanne 1900-luvun alussa, kpl 23 ja vihkomuistiinpano.)</a:t>
            </a: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400" dirty="0">
              <a:solidFill>
                <a:srgbClr val="FF0000"/>
              </a:solidFill>
              <a:latin typeface="Calibri" pitchFamily="34" charset="0"/>
              <a:ea typeface="Arial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107</Words>
  <Application>Microsoft Office PowerPoint</Application>
  <PresentationFormat>Laajakuva</PresentationFormat>
  <Paragraphs>22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Suomalaisten vastarinta ja 1. sortokauden päättyminen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Suomalaisten vastarinta ja 1. sortokauden päättyminen</dc:title>
  <dc:creator>Maiju Vesa</dc:creator>
  <cp:lastModifiedBy>Maiju Vesa</cp:lastModifiedBy>
  <cp:revision>3</cp:revision>
  <dcterms:created xsi:type="dcterms:W3CDTF">2020-04-28T12:03:55Z</dcterms:created>
  <dcterms:modified xsi:type="dcterms:W3CDTF">2020-04-28T12:15:41Z</dcterms:modified>
</cp:coreProperties>
</file>