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66" r:id="rId3"/>
    <p:sldId id="261" r:id="rId4"/>
    <p:sldId id="262" r:id="rId5"/>
    <p:sldId id="267" r:id="rId6"/>
    <p:sldId id="263" r:id="rId7"/>
    <p:sldId id="264" r:id="rId8"/>
    <p:sldId id="265" r:id="rId9"/>
    <p:sldId id="268" r:id="rId10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jRjWp1+1LRGrOtgi4sJxmew8AhA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äänänen Ann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5"/>
  </p:normalViewPr>
  <p:slideViewPr>
    <p:cSldViewPr snapToGrid="0">
      <p:cViewPr varScale="1">
        <p:scale>
          <a:sx n="55" d="100"/>
          <a:sy n="55" d="100"/>
        </p:scale>
        <p:origin x="6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3:17:25.980" idx="1">
    <p:pos x="45" y="10"/>
    <p:text>Voit vaihtaa aloitusdian värin:  Muotoile &gt; Dian tausta &gt; Värit. Käytettävänäsi on digituotteiden jaksovärit Teeman värit ja Viimeksi käytetyt värit kohdissa.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LtHcHYY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Manner 1 Luku 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10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Manner 1 Luku 2</a:t>
            </a:r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1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Manner 1 Luku 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2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Manner 1 Luku 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Manner 1 Luku 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4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4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Manner 1 Luku 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Manner 1 Luku 2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Q2LaaotpK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Luku 2. Sijainti vaikuttaa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GE 1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Manner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C34D2A-9764-CE47-BEA1-F6CDEA0DD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MN" dirty="0"/>
              <a:t>Video koordinaattien käytöstä</a:t>
            </a:r>
            <a:r>
              <a:rPr lang="fi-MN" dirty="0">
                <a:sym typeface="Wingdings" pitchFamily="2" charset="2"/>
              </a:rPr>
              <a:t></a:t>
            </a:r>
            <a:endParaRPr lang="fi-MN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039DE9E-CC32-9443-9DC1-1328623043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https://www.youtube.com/watch?v=OQ2LaaotpKM</a:t>
            </a: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5074DED-D75F-724F-8131-586B8A01EB6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Manner 1 Luku 2</a:t>
            </a:r>
          </a:p>
        </p:txBody>
      </p:sp>
    </p:spTree>
    <p:extLst>
      <p:ext uri="{BB962C8B-B14F-4D97-AF65-F5344CB8AC3E}">
        <p14:creationId xmlns:p14="http://schemas.microsoft.com/office/powerpoint/2010/main" val="505267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6227674C-6BE9-43DE-B328-98ED61A360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8737" y="4333839"/>
            <a:ext cx="14175263" cy="5962721"/>
          </a:xfrm>
          <a:prstGeom prst="rect">
            <a:avLst/>
          </a:prstGeom>
        </p:spPr>
      </p:pic>
      <p:sp>
        <p:nvSpPr>
          <p:cNvPr id="16" name="Title 15">
            <a:extLst>
              <a:ext uri="{FF2B5EF4-FFF2-40B4-BE49-F238E27FC236}">
                <a16:creationId xmlns:a16="http://schemas.microsoft.com/office/drawing/2014/main" id="{38E375ED-73FA-499E-91D0-F8B6D59C0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Sijainti</a:t>
            </a:r>
            <a:r>
              <a:rPr lang="fi" b="1" dirty="0"/>
              <a:t> </a:t>
            </a:r>
            <a:r>
              <a:rPr lang="fi" dirty="0"/>
              <a:t>vaikuttaa</a:t>
            </a:r>
            <a:endParaRPr lang="fi-FI" dirty="0"/>
          </a:p>
        </p:txBody>
      </p:sp>
      <p:sp>
        <p:nvSpPr>
          <p:cNvPr id="23" name="Google Shape;101;p20">
            <a:extLst>
              <a:ext uri="{FF2B5EF4-FFF2-40B4-BE49-F238E27FC236}">
                <a16:creationId xmlns:a16="http://schemas.microsoft.com/office/drawing/2014/main" id="{60F84B7C-100B-4943-BCB2-3A5375AD6B9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72020" y="3463499"/>
            <a:ext cx="9974656" cy="9522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4800" dirty="0">
                <a:solidFill>
                  <a:srgbClr val="000000"/>
                </a:solidFill>
              </a:rPr>
              <a:t>Koordinaatit kertovat pisteen </a:t>
            </a:r>
            <a:r>
              <a:rPr lang="fi" sz="4800" i="1" dirty="0">
                <a:solidFill>
                  <a:schemeClr val="dk1"/>
                </a:solidFill>
              </a:rPr>
              <a:t>sijainnin</a:t>
            </a:r>
            <a:r>
              <a:rPr lang="fi" sz="4800" dirty="0">
                <a:solidFill>
                  <a:srgbClr val="000000"/>
                </a:solidFill>
              </a:rPr>
              <a:t> maapallon pinnalla </a:t>
            </a:r>
            <a:br>
              <a:rPr lang="fi" sz="4800" dirty="0">
                <a:solidFill>
                  <a:srgbClr val="000000"/>
                </a:solidFill>
              </a:rPr>
            </a:br>
            <a:endParaRPr sz="4800" dirty="0">
              <a:solidFill>
                <a:srgbClr val="000000"/>
              </a:solidFill>
            </a:endParaRPr>
          </a:p>
          <a:p>
            <a:pPr marL="457200" lvl="0" indent="-408536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i" sz="4800" i="1" dirty="0">
                <a:solidFill>
                  <a:srgbClr val="000000"/>
                </a:solidFill>
              </a:rPr>
              <a:t> absoluuttinen</a:t>
            </a:r>
            <a:r>
              <a:rPr lang="fi" sz="4800" dirty="0">
                <a:solidFill>
                  <a:srgbClr val="000000"/>
                </a:solidFill>
              </a:rPr>
              <a:t> </a:t>
            </a:r>
            <a:r>
              <a:rPr lang="fi" sz="4800" i="1" dirty="0">
                <a:solidFill>
                  <a:srgbClr val="000000"/>
                </a:solidFill>
              </a:rPr>
              <a:t>sijainti</a:t>
            </a:r>
            <a:endParaRPr sz="4800" i="1" dirty="0">
              <a:solidFill>
                <a:srgbClr val="000000"/>
              </a:solidFill>
            </a:endParaRPr>
          </a:p>
          <a:p>
            <a:pPr marL="1013864" lvl="1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" sz="4800" dirty="0">
                <a:solidFill>
                  <a:srgbClr val="000000"/>
                </a:solidFill>
              </a:rPr>
              <a:t>ilmoitetaan leveys- ja pituusasteina</a:t>
            </a:r>
            <a:endParaRPr sz="4800" dirty="0">
              <a:solidFill>
                <a:srgbClr val="000000"/>
              </a:solidFill>
            </a:endParaRPr>
          </a:p>
          <a:p>
            <a:pPr marL="1013864" lvl="1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" sz="4800" dirty="0">
                <a:solidFill>
                  <a:srgbClr val="000000"/>
                </a:solidFill>
              </a:rPr>
              <a:t>esimerkiksi 10°S, 35°E</a:t>
            </a:r>
            <a:endParaRPr sz="4800" dirty="0">
              <a:solidFill>
                <a:srgbClr val="000000"/>
              </a:solidFill>
            </a:endParaRPr>
          </a:p>
          <a:p>
            <a:pPr marL="1013864" lvl="1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" sz="4800" dirty="0">
                <a:solidFill>
                  <a:srgbClr val="000000"/>
                </a:solidFill>
              </a:rPr>
              <a:t>0-meridiaani ja päiväntasaaja jakavat maapallon neljään osaan</a:t>
            </a:r>
            <a:br>
              <a:rPr lang="fi" sz="4800" dirty="0">
                <a:solidFill>
                  <a:srgbClr val="000000"/>
                </a:solidFill>
              </a:rPr>
            </a:br>
            <a:endParaRPr sz="4800" dirty="0">
              <a:solidFill>
                <a:srgbClr val="000000"/>
              </a:solidFill>
            </a:endParaRPr>
          </a:p>
          <a:p>
            <a:pPr marL="457200" lvl="0" indent="-357736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fi" sz="4800" i="1" dirty="0">
                <a:solidFill>
                  <a:srgbClr val="000000"/>
                </a:solidFill>
              </a:rPr>
              <a:t> suhteellinen</a:t>
            </a:r>
            <a:r>
              <a:rPr lang="fi" sz="4800" dirty="0">
                <a:solidFill>
                  <a:srgbClr val="000000"/>
                </a:solidFill>
              </a:rPr>
              <a:t> </a:t>
            </a:r>
            <a:r>
              <a:rPr lang="fi" sz="4800" i="1" dirty="0">
                <a:solidFill>
                  <a:srgbClr val="000000"/>
                </a:solidFill>
              </a:rPr>
              <a:t>sijainti</a:t>
            </a:r>
            <a:r>
              <a:rPr lang="fi" sz="4800" dirty="0">
                <a:solidFill>
                  <a:srgbClr val="000000"/>
                </a:solidFill>
              </a:rPr>
              <a:t> kerrotaan suhteessa lähistöllä oleviin alueisiin tai kohteisiin.</a:t>
            </a:r>
            <a:endParaRPr sz="4800" dirty="0">
              <a:solidFill>
                <a:srgbClr val="000000"/>
              </a:solidFill>
            </a:endParaRPr>
          </a:p>
          <a:p>
            <a:pPr marL="742950" lvl="0" indent="0" algn="l" rtl="0">
              <a:spcBef>
                <a:spcPts val="560"/>
              </a:spcBef>
              <a:spcAft>
                <a:spcPts val="1200"/>
              </a:spcAft>
              <a:buNone/>
            </a:pPr>
            <a:endParaRPr sz="4400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B1F2B74-2C92-4E2E-A349-E773949CD7C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Manner 1 Luku 2</a:t>
            </a:r>
          </a:p>
        </p:txBody>
      </p:sp>
    </p:spTree>
    <p:extLst>
      <p:ext uri="{BB962C8B-B14F-4D97-AF65-F5344CB8AC3E}">
        <p14:creationId xmlns:p14="http://schemas.microsoft.com/office/powerpoint/2010/main" val="421663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D1BCC-4AD9-4BDF-B312-B1C6B7509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Espanja kartalla ja koordinaatit</a:t>
            </a:r>
            <a:endParaRPr lang="fi-FI" dirty="0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5173E795-52BA-4889-84A3-1A908AEE4193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20000"/>
          </a:bodyPr>
          <a:lstStyle/>
          <a:p>
            <a:pPr marL="1085850" indent="-857250">
              <a:buFont typeface="Arial" panose="020B0604020202020204" pitchFamily="34" charset="0"/>
              <a:buChar char="•"/>
            </a:pPr>
            <a:r>
              <a:rPr lang="fi-FI" sz="5600" dirty="0"/>
              <a:t>Sijainti määritetään aina käytettävän koordinaattijärjestelmän perusteella. </a:t>
            </a:r>
          </a:p>
          <a:p>
            <a:pPr marL="1085850" indent="-857250">
              <a:buFont typeface="Arial" panose="020B0604020202020204" pitchFamily="34" charset="0"/>
              <a:buChar char="•"/>
            </a:pPr>
            <a:r>
              <a:rPr lang="fi-FI" sz="5600" dirty="0"/>
              <a:t>Käytettäessä maantieteellisiä koordinaatteja ilmoitetaan sijainti käyttämällä ilmansuuntia sekä asteita suhteessa päiväntasaajaan ja Greenwichin nollameridiaanin. </a:t>
            </a:r>
          </a:p>
          <a:p>
            <a:pPr marL="1085850" indent="-857250">
              <a:buFont typeface="Arial" panose="020B0604020202020204" pitchFamily="34" charset="0"/>
              <a:buChar char="•"/>
            </a:pPr>
            <a:r>
              <a:rPr lang="fi-FI" sz="5600" dirty="0"/>
              <a:t>Leveysaste ilmoitetaan aina ensin.</a:t>
            </a:r>
          </a:p>
          <a:p>
            <a:endParaRPr lang="fi-FI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B388489-3F09-4B11-A28A-DF427AC5E89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Manner 1 Luku 2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2546601D-A98B-477C-AAB8-9BB747D2CA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82" y="3208465"/>
            <a:ext cx="12600668" cy="6895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424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95C673-446A-BC4A-BEA3-5DFF7165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MN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825214A-3562-9248-AA7D-8FC3752E45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MN" dirty="0"/>
              <a:t>Tehtävät 4.b &amp; 5.f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74F3495-2B27-AA43-A434-4E78E085EB3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Manner 1 Luku 2</a:t>
            </a:r>
          </a:p>
        </p:txBody>
      </p:sp>
    </p:spTree>
    <p:extLst>
      <p:ext uri="{BB962C8B-B14F-4D97-AF65-F5344CB8AC3E}">
        <p14:creationId xmlns:p14="http://schemas.microsoft.com/office/powerpoint/2010/main" val="3251740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C40B4-4676-4AE4-8E77-46239EEC4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" dirty="0"/>
              <a:t>Paikkatieto ja paikantaminen maastossa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9283A1-DBF4-4008-A2A9-F1B0357767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66675" lvl="0" indent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5200" dirty="0">
                <a:solidFill>
                  <a:srgbClr val="000000"/>
                </a:solidFill>
              </a:rPr>
              <a:t>Paikkatieto on sijaintitiedon ja ominaisuustiedon muodostama kokonaisuus.</a:t>
            </a:r>
          </a:p>
          <a:p>
            <a:pPr marL="1156097" lvl="1" indent="-685800">
              <a:spcBef>
                <a:spcPts val="0"/>
              </a:spcBef>
              <a:buClr>
                <a:srgbClr val="000000"/>
              </a:buClr>
              <a:buSzPct val="87499"/>
            </a:pPr>
            <a:r>
              <a:rPr lang="fi-FI" sz="5200" b="1" dirty="0">
                <a:solidFill>
                  <a:srgbClr val="000000"/>
                </a:solidFill>
              </a:rPr>
              <a:t>sijaintitieto</a:t>
            </a:r>
            <a:r>
              <a:rPr lang="fi-FI" sz="5200" dirty="0">
                <a:solidFill>
                  <a:srgbClr val="000000"/>
                </a:solidFill>
              </a:rPr>
              <a:t> - usein koordinaatit, mutta voi olla myös esim. osoite</a:t>
            </a:r>
          </a:p>
          <a:p>
            <a:pPr marL="1156097" lvl="1" indent="-685800">
              <a:spcBef>
                <a:spcPts val="0"/>
              </a:spcBef>
              <a:buClr>
                <a:srgbClr val="000000"/>
              </a:buClr>
              <a:buSzPct val="87499"/>
            </a:pPr>
            <a:r>
              <a:rPr lang="fi-FI" sz="5200" b="1" dirty="0">
                <a:solidFill>
                  <a:srgbClr val="000000"/>
                </a:solidFill>
              </a:rPr>
              <a:t>ominaisuustieto</a:t>
            </a:r>
            <a:r>
              <a:rPr lang="fi-FI" sz="5200" dirty="0">
                <a:solidFill>
                  <a:srgbClr val="000000"/>
                </a:solidFill>
              </a:rPr>
              <a:t> - esim. talon katon väri tai talon rakennusvuosi, mikä hyvänsä tarkentava tieto.</a:t>
            </a:r>
          </a:p>
          <a:p>
            <a:endParaRPr lang="fi-FI" sz="11500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D048AC1-C350-4333-B860-FF525595904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Manner 1 Luku 2</a:t>
            </a:r>
          </a:p>
        </p:txBody>
      </p:sp>
    </p:spTree>
    <p:extLst>
      <p:ext uri="{BB962C8B-B14F-4D97-AF65-F5344CB8AC3E}">
        <p14:creationId xmlns:p14="http://schemas.microsoft.com/office/powerpoint/2010/main" val="401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7BEFF-988A-4949-B0CA-72B0868E0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Sijainti vaikuttaa luonnonoloihin, kääntöpiirit</a:t>
            </a:r>
            <a:endParaRPr lang="fi-FI" dirty="0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D10C9FC9-10CE-4956-B907-B36434DBE460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914400" indent="-685800">
              <a:buFont typeface="Arial" panose="020B0604020202020204" pitchFamily="34" charset="0"/>
              <a:buChar char="•"/>
            </a:pPr>
            <a:r>
              <a:rPr lang="fi-FI" sz="5400" dirty="0"/>
              <a:t>Mitä kauemmas pohjoiseen tai etelään päivätasaajalta siirrytään, sitä suuremmalle pinta-alalle auringon säteily jakautuu. </a:t>
            </a:r>
          </a:p>
          <a:p>
            <a:pPr marL="914400" indent="-685800">
              <a:buFont typeface="Arial" panose="020B0604020202020204" pitchFamily="34" charset="0"/>
              <a:buChar char="•"/>
            </a:pPr>
            <a:r>
              <a:rPr lang="fi-FI" sz="5400" dirty="0"/>
              <a:t>Säteilyn teho on silloin heikompi.</a:t>
            </a:r>
          </a:p>
          <a:p>
            <a:endParaRPr lang="fi-FI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8F6C4FA-BD66-429E-86BB-3A7B19C023C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Manner 1 Luku 2</a:t>
            </a:r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50AC8B39-35A8-4719-BF8E-6F8DDE8D7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10" y="3173986"/>
            <a:ext cx="12531129" cy="6990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974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30;p24">
            <a:extLst>
              <a:ext uri="{FF2B5EF4-FFF2-40B4-BE49-F238E27FC236}">
                <a16:creationId xmlns:a16="http://schemas.microsoft.com/office/drawing/2014/main" id="{17F50289-FA05-43E2-AE65-2A173D979D7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dirty="0"/>
              <a:t>Sijainti vaikuttaa luonnonoloihin, lämpövyöhykkeet</a:t>
            </a:r>
            <a:endParaRPr dirty="0"/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B02F5A92-4A6D-440F-9261-79B3F7867C33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fi-FI" sz="6000" dirty="0">
                <a:solidFill>
                  <a:schemeClr val="dk1"/>
                </a:solidFill>
              </a:rPr>
              <a:t>Lämpövyöhykkeiden rajoihin vaikuttavat muun muassa tuulet, merivirrat, maan pinnanmuodot ja kasvillisuuden määrä.</a:t>
            </a:r>
            <a:endParaRPr lang="fi-FI" sz="4800" dirty="0"/>
          </a:p>
          <a:p>
            <a:endParaRPr lang="fi-FI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96A6ADB-69EB-4195-AD50-E17A2F72A62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Manner 1 Luku 2</a:t>
            </a:r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6A9020B4-6B1E-46DA-994D-3E26EA6F8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895" y="3061052"/>
            <a:ext cx="12284244" cy="6763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39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93C9B6-3F4B-A64D-9ACA-5C169D57F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MN" dirty="0"/>
              <a:t>Tunti- ja kotitehtäviä</a:t>
            </a:r>
            <a:r>
              <a:rPr lang="fi-MN" dirty="0">
                <a:sym typeface="Wingdings" pitchFamily="2" charset="2"/>
              </a:rPr>
              <a:t></a:t>
            </a:r>
            <a:endParaRPr lang="fi-MN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A1C3167-664E-514E-AF53-1FB19547F0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MN" dirty="0"/>
              <a:t>s. 22-23 teht. 1-3 + 4 ja 5 loppuun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61E45DE-6874-0C48-813C-A3B13807B22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Manner 1 Luku 2</a:t>
            </a:r>
          </a:p>
        </p:txBody>
      </p:sp>
    </p:spTree>
    <p:extLst>
      <p:ext uri="{BB962C8B-B14F-4D97-AF65-F5344CB8AC3E}">
        <p14:creationId xmlns:p14="http://schemas.microsoft.com/office/powerpoint/2010/main" val="101754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240</Words>
  <Application>Microsoft Macintosh PowerPoint</Application>
  <PresentationFormat>Mukautettu</PresentationFormat>
  <Paragraphs>36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Office-teema</vt:lpstr>
      <vt:lpstr>Luku 2. Sijainti vaikuttaa</vt:lpstr>
      <vt:lpstr>Video koordinaattien käytöstä</vt:lpstr>
      <vt:lpstr>Sijainti vaikuttaa</vt:lpstr>
      <vt:lpstr>Espanja kartalla ja koordinaatit</vt:lpstr>
      <vt:lpstr>PowerPoint-esitys</vt:lpstr>
      <vt:lpstr>Paikkatieto ja paikantaminen maastossa</vt:lpstr>
      <vt:lpstr>Sijainti vaikuttaa luonnonoloihin, kääntöpiirit</vt:lpstr>
      <vt:lpstr>Sijainti vaikuttaa luonnonoloihin, lämpövyöhykkeet</vt:lpstr>
      <vt:lpstr>Tunti- ja kotitehtäviä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&lt;tähän luvun numero ja nimi&gt;</dc:title>
  <dc:creator>Väänänen Anna</dc:creator>
  <cp:lastModifiedBy>Niiranen Kerttu Pauliina</cp:lastModifiedBy>
  <cp:revision>13</cp:revision>
  <dcterms:created xsi:type="dcterms:W3CDTF">2020-05-05T09:10:38Z</dcterms:created>
  <dcterms:modified xsi:type="dcterms:W3CDTF">2022-11-29T18:29:33Z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0x010100E0385AE73BA4B34DAC1EFBEFAAD46A70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