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60" r:id="rId5"/>
    <p:sldId id="261" r:id="rId6"/>
    <p:sldId id="265" r:id="rId7"/>
    <p:sldId id="266" r:id="rId8"/>
    <p:sldId id="267" r:id="rId9"/>
    <p:sldId id="268" r:id="rId10"/>
    <p:sldId id="263" r:id="rId11"/>
    <p:sldId id="262" r:id="rId12"/>
    <p:sldId id="269" r:id="rId13"/>
    <p:sldId id="270" r:id="rId14"/>
    <p:sldId id="274" r:id="rId15"/>
    <p:sldId id="276" r:id="rId16"/>
    <p:sldId id="277" r:id="rId17"/>
    <p:sldId id="280" r:id="rId18"/>
    <p:sldId id="275" r:id="rId19"/>
    <p:sldId id="273" r:id="rId20"/>
    <p:sldId id="278" r:id="rId21"/>
    <p:sldId id="271" r:id="rId22"/>
    <p:sldId id="279" r:id="rId23"/>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D7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snapToGrid="0">
      <p:cViewPr varScale="1">
        <p:scale>
          <a:sx n="87" d="100"/>
          <a:sy n="87" d="100"/>
        </p:scale>
        <p:origin x="696" y="90"/>
      </p:cViewPr>
      <p:guideLst/>
    </p:cSldViewPr>
  </p:slideViewPr>
  <p:notesTextViewPr>
    <p:cViewPr>
      <p:scale>
        <a:sx n="1" d="1"/>
        <a:sy n="1" d="1"/>
      </p:scale>
      <p:origin x="0" y="0"/>
    </p:cViewPr>
  </p:notesTextViewPr>
  <p:notesViewPr>
    <p:cSldViewPr snapToGrid="0">
      <p:cViewPr varScale="1">
        <p:scale>
          <a:sx n="70" d="100"/>
          <a:sy n="70" d="100"/>
        </p:scale>
        <p:origin x="324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B2270A-C2C3-4564-BF68-22A96F44AA6D}" type="datetimeFigureOut">
              <a:rPr lang="fi-FI" smtClean="0"/>
              <a:t>7.9.2015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13466-DF67-4288-B53C-6AFEF54C5FBD}" type="slidenum">
              <a:rPr lang="fi-FI" smtClean="0"/>
              <a:t>‹#›</a:t>
            </a:fld>
            <a:endParaRPr lang="fi-FI"/>
          </a:p>
        </p:txBody>
      </p:sp>
    </p:spTree>
    <p:extLst>
      <p:ext uri="{BB962C8B-B14F-4D97-AF65-F5344CB8AC3E}">
        <p14:creationId xmlns:p14="http://schemas.microsoft.com/office/powerpoint/2010/main" val="2826533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5D013466-DF67-4288-B53C-6AFEF54C5FBD}" type="slidenum">
              <a:rPr lang="fi-FI" smtClean="0"/>
              <a:t>1</a:t>
            </a:fld>
            <a:endParaRPr lang="fi-FI"/>
          </a:p>
        </p:txBody>
      </p:sp>
    </p:spTree>
    <p:extLst>
      <p:ext uri="{BB962C8B-B14F-4D97-AF65-F5344CB8AC3E}">
        <p14:creationId xmlns:p14="http://schemas.microsoft.com/office/powerpoint/2010/main" val="3739708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Tx/>
              <a:buChar char="-"/>
            </a:pPr>
            <a:endParaRPr lang="fi-FI" dirty="0"/>
          </a:p>
        </p:txBody>
      </p:sp>
      <p:sp>
        <p:nvSpPr>
          <p:cNvPr id="4" name="Dian numeron paikkamerkki 3"/>
          <p:cNvSpPr>
            <a:spLocks noGrp="1"/>
          </p:cNvSpPr>
          <p:nvPr>
            <p:ph type="sldNum" sz="quarter" idx="10"/>
          </p:nvPr>
        </p:nvSpPr>
        <p:spPr/>
        <p:txBody>
          <a:bodyPr/>
          <a:lstStyle/>
          <a:p>
            <a:fld id="{7BA0631F-B535-484B-B6E9-F0EB6DF3982B}" type="slidenum">
              <a:rPr lang="fi-FI" smtClean="0"/>
              <a:t>14</a:t>
            </a:fld>
            <a:endParaRPr lang="fi-FI"/>
          </a:p>
        </p:txBody>
      </p:sp>
    </p:spTree>
    <p:extLst>
      <p:ext uri="{BB962C8B-B14F-4D97-AF65-F5344CB8AC3E}">
        <p14:creationId xmlns:p14="http://schemas.microsoft.com/office/powerpoint/2010/main" val="195369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7BA0631F-B535-484B-B6E9-F0EB6DF3982B}" type="slidenum">
              <a:rPr lang="fi-FI" smtClean="0"/>
              <a:t>21</a:t>
            </a:fld>
            <a:endParaRPr lang="fi-FI"/>
          </a:p>
        </p:txBody>
      </p:sp>
    </p:spTree>
    <p:extLst>
      <p:ext uri="{BB962C8B-B14F-4D97-AF65-F5344CB8AC3E}">
        <p14:creationId xmlns:p14="http://schemas.microsoft.com/office/powerpoint/2010/main" val="2630557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baseline="0" dirty="0" smtClean="0"/>
          </a:p>
        </p:txBody>
      </p:sp>
      <p:sp>
        <p:nvSpPr>
          <p:cNvPr id="4" name="Dian numeron paikkamerkki 3"/>
          <p:cNvSpPr>
            <a:spLocks noGrp="1"/>
          </p:cNvSpPr>
          <p:nvPr>
            <p:ph type="sldNum" sz="quarter" idx="10"/>
          </p:nvPr>
        </p:nvSpPr>
        <p:spPr/>
        <p:txBody>
          <a:bodyPr/>
          <a:lstStyle/>
          <a:p>
            <a:fld id="{7BA0631F-B535-484B-B6E9-F0EB6DF3982B}" type="slidenum">
              <a:rPr lang="fi-FI" smtClean="0"/>
              <a:t>22</a:t>
            </a:fld>
            <a:endParaRPr lang="fi-FI"/>
          </a:p>
        </p:txBody>
      </p:sp>
    </p:spTree>
    <p:extLst>
      <p:ext uri="{BB962C8B-B14F-4D97-AF65-F5344CB8AC3E}">
        <p14:creationId xmlns:p14="http://schemas.microsoft.com/office/powerpoint/2010/main" val="1368859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smtClean="0"/>
              <a:t>Muokkaa perustyyl. napsautt.</a:t>
            </a:r>
            <a:endParaRPr lang="fi-FI"/>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fld id="{46AC0E6F-F80C-4895-B856-AFF687F1E4B0}" type="datetimeFigureOut">
              <a:rPr lang="fi-FI" smtClean="0"/>
              <a:t>7.9.2015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A183C94-70E3-4799-AC36-3B110C7A99B2}" type="slidenum">
              <a:rPr lang="fi-FI" smtClean="0"/>
              <a:t>‹#›</a:t>
            </a:fld>
            <a:endParaRPr lang="fi-FI"/>
          </a:p>
        </p:txBody>
      </p:sp>
    </p:spTree>
    <p:extLst>
      <p:ext uri="{BB962C8B-B14F-4D97-AF65-F5344CB8AC3E}">
        <p14:creationId xmlns:p14="http://schemas.microsoft.com/office/powerpoint/2010/main" val="4073192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46AC0E6F-F80C-4895-B856-AFF687F1E4B0}" type="datetimeFigureOut">
              <a:rPr lang="fi-FI" smtClean="0"/>
              <a:t>7.9.2015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A183C94-70E3-4799-AC36-3B110C7A99B2}" type="slidenum">
              <a:rPr lang="fi-FI" smtClean="0"/>
              <a:t>‹#›</a:t>
            </a:fld>
            <a:endParaRPr lang="fi-FI"/>
          </a:p>
        </p:txBody>
      </p:sp>
    </p:spTree>
    <p:extLst>
      <p:ext uri="{BB962C8B-B14F-4D97-AF65-F5344CB8AC3E}">
        <p14:creationId xmlns:p14="http://schemas.microsoft.com/office/powerpoint/2010/main" val="981050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46AC0E6F-F80C-4895-B856-AFF687F1E4B0}" type="datetimeFigureOut">
              <a:rPr lang="fi-FI" smtClean="0"/>
              <a:t>7.9.2015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A183C94-70E3-4799-AC36-3B110C7A99B2}" type="slidenum">
              <a:rPr lang="fi-FI" smtClean="0"/>
              <a:t>‹#›</a:t>
            </a:fld>
            <a:endParaRPr lang="fi-FI"/>
          </a:p>
        </p:txBody>
      </p:sp>
    </p:spTree>
    <p:extLst>
      <p:ext uri="{BB962C8B-B14F-4D97-AF65-F5344CB8AC3E}">
        <p14:creationId xmlns:p14="http://schemas.microsoft.com/office/powerpoint/2010/main" val="2686589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46AC0E6F-F80C-4895-B856-AFF687F1E4B0}" type="datetimeFigureOut">
              <a:rPr lang="fi-FI" smtClean="0"/>
              <a:t>7.9.2015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A183C94-70E3-4799-AC36-3B110C7A99B2}" type="slidenum">
              <a:rPr lang="fi-FI" smtClean="0"/>
              <a:t>‹#›</a:t>
            </a:fld>
            <a:endParaRPr lang="fi-FI"/>
          </a:p>
        </p:txBody>
      </p:sp>
    </p:spTree>
    <p:extLst>
      <p:ext uri="{BB962C8B-B14F-4D97-AF65-F5344CB8AC3E}">
        <p14:creationId xmlns:p14="http://schemas.microsoft.com/office/powerpoint/2010/main" val="461639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smtClean="0"/>
              <a:t>Muokkaa perustyyl. napsautt.</a:t>
            </a:r>
            <a:endParaRPr lang="fi-FI"/>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p>
            <a:fld id="{46AC0E6F-F80C-4895-B856-AFF687F1E4B0}" type="datetimeFigureOut">
              <a:rPr lang="fi-FI" smtClean="0"/>
              <a:t>7.9.2015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A183C94-70E3-4799-AC36-3B110C7A99B2}" type="slidenum">
              <a:rPr lang="fi-FI" smtClean="0"/>
              <a:t>‹#›</a:t>
            </a:fld>
            <a:endParaRPr lang="fi-FI"/>
          </a:p>
        </p:txBody>
      </p:sp>
    </p:spTree>
    <p:extLst>
      <p:ext uri="{BB962C8B-B14F-4D97-AF65-F5344CB8AC3E}">
        <p14:creationId xmlns:p14="http://schemas.microsoft.com/office/powerpoint/2010/main" val="2945925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838200" y="1825625"/>
            <a:ext cx="5181600" cy="435133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6172200" y="1825625"/>
            <a:ext cx="5181600" cy="435133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fld id="{46AC0E6F-F80C-4895-B856-AFF687F1E4B0}" type="datetimeFigureOut">
              <a:rPr lang="fi-FI" smtClean="0"/>
              <a:t>7.9.2015</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6A183C94-70E3-4799-AC36-3B110C7A99B2}" type="slidenum">
              <a:rPr lang="fi-FI" smtClean="0"/>
              <a:t>‹#›</a:t>
            </a:fld>
            <a:endParaRPr lang="fi-FI"/>
          </a:p>
        </p:txBody>
      </p:sp>
    </p:spTree>
    <p:extLst>
      <p:ext uri="{BB962C8B-B14F-4D97-AF65-F5344CB8AC3E}">
        <p14:creationId xmlns:p14="http://schemas.microsoft.com/office/powerpoint/2010/main" val="955129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smtClean="0"/>
              <a:t>Muokkaa perustyyl. napsautt.</a:t>
            </a:r>
            <a:endParaRPr lang="fi-FI"/>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839788" y="2505075"/>
            <a:ext cx="5157787" cy="36845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6172200" y="2505075"/>
            <a:ext cx="5183188" cy="36845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fld id="{46AC0E6F-F80C-4895-B856-AFF687F1E4B0}" type="datetimeFigureOut">
              <a:rPr lang="fi-FI" smtClean="0"/>
              <a:t>7.9.2015</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6A183C94-70E3-4799-AC36-3B110C7A99B2}" type="slidenum">
              <a:rPr lang="fi-FI" smtClean="0"/>
              <a:t>‹#›</a:t>
            </a:fld>
            <a:endParaRPr lang="fi-FI"/>
          </a:p>
        </p:txBody>
      </p:sp>
    </p:spTree>
    <p:extLst>
      <p:ext uri="{BB962C8B-B14F-4D97-AF65-F5344CB8AC3E}">
        <p14:creationId xmlns:p14="http://schemas.microsoft.com/office/powerpoint/2010/main" val="3489485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46AC0E6F-F80C-4895-B856-AFF687F1E4B0}" type="datetimeFigureOut">
              <a:rPr lang="fi-FI" smtClean="0"/>
              <a:t>7.9.2015</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6A183C94-70E3-4799-AC36-3B110C7A99B2}" type="slidenum">
              <a:rPr lang="fi-FI" smtClean="0"/>
              <a:t>‹#›</a:t>
            </a:fld>
            <a:endParaRPr lang="fi-FI"/>
          </a:p>
        </p:txBody>
      </p:sp>
    </p:spTree>
    <p:extLst>
      <p:ext uri="{BB962C8B-B14F-4D97-AF65-F5344CB8AC3E}">
        <p14:creationId xmlns:p14="http://schemas.microsoft.com/office/powerpoint/2010/main" val="1433018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46AC0E6F-F80C-4895-B856-AFF687F1E4B0}" type="datetimeFigureOut">
              <a:rPr lang="fi-FI" smtClean="0"/>
              <a:t>7.9.2015</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6A183C94-70E3-4799-AC36-3B110C7A99B2}" type="slidenum">
              <a:rPr lang="fi-FI" smtClean="0"/>
              <a:t>‹#›</a:t>
            </a:fld>
            <a:endParaRPr lang="fi-FI"/>
          </a:p>
        </p:txBody>
      </p:sp>
    </p:spTree>
    <p:extLst>
      <p:ext uri="{BB962C8B-B14F-4D97-AF65-F5344CB8AC3E}">
        <p14:creationId xmlns:p14="http://schemas.microsoft.com/office/powerpoint/2010/main" val="1913288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smtClean="0"/>
              <a:t>Muokkaa perustyyl. napsautt.</a:t>
            </a:r>
            <a:endParaRPr lang="fi-FI"/>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46AC0E6F-F80C-4895-B856-AFF687F1E4B0}" type="datetimeFigureOut">
              <a:rPr lang="fi-FI" smtClean="0"/>
              <a:t>7.9.2015</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6A183C94-70E3-4799-AC36-3B110C7A99B2}" type="slidenum">
              <a:rPr lang="fi-FI" smtClean="0"/>
              <a:t>‹#›</a:t>
            </a:fld>
            <a:endParaRPr lang="fi-FI"/>
          </a:p>
        </p:txBody>
      </p:sp>
    </p:spTree>
    <p:extLst>
      <p:ext uri="{BB962C8B-B14F-4D97-AF65-F5344CB8AC3E}">
        <p14:creationId xmlns:p14="http://schemas.microsoft.com/office/powerpoint/2010/main" val="1571775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smtClean="0"/>
              <a:t>Muokkaa perustyyl. napsautt.</a:t>
            </a:r>
            <a:endParaRPr lang="fi-FI"/>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46AC0E6F-F80C-4895-B856-AFF687F1E4B0}" type="datetimeFigureOut">
              <a:rPr lang="fi-FI" smtClean="0"/>
              <a:t>7.9.2015</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6A183C94-70E3-4799-AC36-3B110C7A99B2}" type="slidenum">
              <a:rPr lang="fi-FI" smtClean="0"/>
              <a:t>‹#›</a:t>
            </a:fld>
            <a:endParaRPr lang="fi-FI"/>
          </a:p>
        </p:txBody>
      </p:sp>
    </p:spTree>
    <p:extLst>
      <p:ext uri="{BB962C8B-B14F-4D97-AF65-F5344CB8AC3E}">
        <p14:creationId xmlns:p14="http://schemas.microsoft.com/office/powerpoint/2010/main" val="2765632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smtClean="0"/>
              <a:t>Muokkaa perustyyl. napsautt.</a:t>
            </a:r>
            <a:endParaRPr lang="fi-FI"/>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AC0E6F-F80C-4895-B856-AFF687F1E4B0}" type="datetimeFigureOut">
              <a:rPr lang="fi-FI" smtClean="0"/>
              <a:t>7.9.2015</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183C94-70E3-4799-AC36-3B110C7A99B2}" type="slidenum">
              <a:rPr lang="fi-FI" smtClean="0"/>
              <a:t>‹#›</a:t>
            </a:fld>
            <a:endParaRPr lang="fi-FI"/>
          </a:p>
        </p:txBody>
      </p:sp>
    </p:spTree>
    <p:extLst>
      <p:ext uri="{BB962C8B-B14F-4D97-AF65-F5344CB8AC3E}">
        <p14:creationId xmlns:p14="http://schemas.microsoft.com/office/powerpoint/2010/main" val="2011495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www.hel.fi/wps/wcm/connect/c6aaf1804b55a9bcb544f78fcc181101/tietoyhteiskuntakehityksen+strateginen+johtajuus.pdf?MOD=AJPERES&amp;lmod=1934169621"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prezi.com/8f-s_5f70ygl/oppimisymparisto/"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www.oph.fi/download/144415_Laatua_e-oppimateriaaleihin_2.pdf" TargetMode="External"/><Relationship Id="rId5" Type="http://schemas.openxmlformats.org/officeDocument/2006/relationships/hyperlink" Target="http://www.hel.fi/wps/wcm/connect/66101d804a15b6dfb959fdb546fc4d01/Johtajuudella+toimintakulttuurin+muutokseen.pdf?MOD=AJPERES&amp;CACHEID=66101d804a15b6dfb959fdb546fc4d01" TargetMode="External"/><Relationship Id="rId4" Type="http://schemas.openxmlformats.org/officeDocument/2006/relationships/hyperlink" Target="http://www.hel.fi/wps/wcm/connect/c6aaf1804b55a9bcb544f78fcc181101/tietoyhteiskuntakehityksen+strateginen+johtajuus.pdf?MOD=AJPERES&amp;lmod=1934169621"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4.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 Id="rId1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SÄHKÖISET</a:t>
            </a:r>
            <a:br>
              <a:rPr lang="fi-FI" dirty="0" smtClean="0"/>
            </a:br>
            <a:r>
              <a:rPr lang="fi-FI" dirty="0" smtClean="0"/>
              <a:t>OPPIMISYMPÄRISTÖT</a:t>
            </a:r>
            <a:endParaRPr lang="fi-FI" dirty="0"/>
          </a:p>
        </p:txBody>
      </p:sp>
      <p:sp>
        <p:nvSpPr>
          <p:cNvPr id="3" name="Alaotsikko 2"/>
          <p:cNvSpPr>
            <a:spLocks noGrp="1"/>
          </p:cNvSpPr>
          <p:nvPr>
            <p:ph type="subTitle" idx="1"/>
          </p:nvPr>
        </p:nvSpPr>
        <p:spPr/>
        <p:txBody>
          <a:bodyPr/>
          <a:lstStyle/>
          <a:p>
            <a:r>
              <a:rPr lang="fi-FI" dirty="0" smtClean="0"/>
              <a:t>8.9.2015</a:t>
            </a:r>
          </a:p>
          <a:p>
            <a:endParaRPr lang="fi-FI" dirty="0"/>
          </a:p>
        </p:txBody>
      </p:sp>
      <p:grpSp>
        <p:nvGrpSpPr>
          <p:cNvPr id="6" name="Ryhmä 5"/>
          <p:cNvGrpSpPr/>
          <p:nvPr/>
        </p:nvGrpSpPr>
        <p:grpSpPr>
          <a:xfrm>
            <a:off x="349827" y="4925292"/>
            <a:ext cx="3422073" cy="1678620"/>
            <a:chOff x="381000" y="5349875"/>
            <a:chExt cx="2658341" cy="1346111"/>
          </a:xfrm>
        </p:grpSpPr>
        <p:pic>
          <p:nvPicPr>
            <p:cNvPr id="4" name="Kuva 3"/>
            <p:cNvPicPr>
              <a:picLocks noChangeAspect="1"/>
            </p:cNvPicPr>
            <p:nvPr/>
          </p:nvPicPr>
          <p:blipFill>
            <a:blip r:embed="rId3" cstate="print">
              <a:clrChange>
                <a:clrFrom>
                  <a:srgbClr val="FFFEF9"/>
                </a:clrFrom>
                <a:clrTo>
                  <a:srgbClr val="FFFEF9">
                    <a:alpha val="0"/>
                  </a:srgbClr>
                </a:clrTo>
              </a:clrChange>
              <a:extLst>
                <a:ext uri="{28A0092B-C50C-407E-A947-70E740481C1C}">
                  <a14:useLocalDpi xmlns:a14="http://schemas.microsoft.com/office/drawing/2010/main" val="0"/>
                </a:ext>
              </a:extLst>
            </a:blip>
            <a:stretch>
              <a:fillRect/>
            </a:stretch>
          </p:blipFill>
          <p:spPr>
            <a:xfrm>
              <a:off x="381000" y="5349875"/>
              <a:ext cx="1801091" cy="1080654"/>
            </a:xfrm>
            <a:prstGeom prst="rect">
              <a:avLst/>
            </a:prstGeom>
          </p:spPr>
        </p:pic>
        <p:sp>
          <p:nvSpPr>
            <p:cNvPr id="5" name="Tekstiruutu 4"/>
            <p:cNvSpPr txBox="1"/>
            <p:nvPr/>
          </p:nvSpPr>
          <p:spPr>
            <a:xfrm>
              <a:off x="1096241" y="6165071"/>
              <a:ext cx="1943100" cy="530915"/>
            </a:xfrm>
            <a:prstGeom prst="rect">
              <a:avLst/>
            </a:prstGeom>
            <a:noFill/>
          </p:spPr>
          <p:txBody>
            <a:bodyPr wrap="square" rtlCol="0">
              <a:spAutoFit/>
            </a:bodyPr>
            <a:lstStyle/>
            <a:p>
              <a:r>
                <a:rPr lang="fi-FI" sz="1050" dirty="0" smtClean="0"/>
                <a:t>LEON100-HANKE</a:t>
              </a:r>
            </a:p>
            <a:p>
              <a:endParaRPr lang="fi-FI" dirty="0"/>
            </a:p>
          </p:txBody>
        </p:sp>
      </p:grpSp>
    </p:spTree>
    <p:extLst>
      <p:ext uri="{BB962C8B-B14F-4D97-AF65-F5344CB8AC3E}">
        <p14:creationId xmlns:p14="http://schemas.microsoft.com/office/powerpoint/2010/main" val="6339244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Ryhmä 4"/>
          <p:cNvGrpSpPr/>
          <p:nvPr/>
        </p:nvGrpSpPr>
        <p:grpSpPr>
          <a:xfrm>
            <a:off x="103909" y="5428761"/>
            <a:ext cx="2658341" cy="1346111"/>
            <a:chOff x="381000" y="5349875"/>
            <a:chExt cx="2658341" cy="1346111"/>
          </a:xfrm>
        </p:grpSpPr>
        <p:pic>
          <p:nvPicPr>
            <p:cNvPr id="6" name="Kuva 5"/>
            <p:cNvPicPr>
              <a:picLocks noChangeAspect="1"/>
            </p:cNvPicPr>
            <p:nvPr/>
          </p:nvPicPr>
          <p:blipFill>
            <a:blip r:embed="rId2" cstate="print">
              <a:clrChange>
                <a:clrFrom>
                  <a:srgbClr val="FFFEF9"/>
                </a:clrFrom>
                <a:clrTo>
                  <a:srgbClr val="FFFEF9">
                    <a:alpha val="0"/>
                  </a:srgbClr>
                </a:clrTo>
              </a:clrChange>
              <a:extLst>
                <a:ext uri="{28A0092B-C50C-407E-A947-70E740481C1C}">
                  <a14:useLocalDpi xmlns:a14="http://schemas.microsoft.com/office/drawing/2010/main" val="0"/>
                </a:ext>
              </a:extLst>
            </a:blip>
            <a:stretch>
              <a:fillRect/>
            </a:stretch>
          </p:blipFill>
          <p:spPr>
            <a:xfrm>
              <a:off x="381000" y="5349875"/>
              <a:ext cx="1801091" cy="1080654"/>
            </a:xfrm>
            <a:prstGeom prst="rect">
              <a:avLst/>
            </a:prstGeom>
          </p:spPr>
        </p:pic>
        <p:sp>
          <p:nvSpPr>
            <p:cNvPr id="7" name="Tekstiruutu 6"/>
            <p:cNvSpPr txBox="1"/>
            <p:nvPr/>
          </p:nvSpPr>
          <p:spPr>
            <a:xfrm>
              <a:off x="1096241" y="6165071"/>
              <a:ext cx="1943100" cy="530915"/>
            </a:xfrm>
            <a:prstGeom prst="rect">
              <a:avLst/>
            </a:prstGeom>
            <a:noFill/>
          </p:spPr>
          <p:txBody>
            <a:bodyPr wrap="square" rtlCol="0">
              <a:spAutoFit/>
            </a:bodyPr>
            <a:lstStyle/>
            <a:p>
              <a:r>
                <a:rPr lang="fi-FI" sz="1050" dirty="0" smtClean="0"/>
                <a:t>LEON100-HANKE</a:t>
              </a:r>
            </a:p>
            <a:p>
              <a:endParaRPr lang="fi-FI" dirty="0"/>
            </a:p>
          </p:txBody>
        </p:sp>
      </p:grpSp>
      <p:sp>
        <p:nvSpPr>
          <p:cNvPr id="8" name="Otsikko 7"/>
          <p:cNvSpPr>
            <a:spLocks noGrp="1"/>
          </p:cNvSpPr>
          <p:nvPr>
            <p:ph type="title"/>
          </p:nvPr>
        </p:nvSpPr>
        <p:spPr/>
        <p:txBody>
          <a:bodyPr/>
          <a:lstStyle/>
          <a:p>
            <a:r>
              <a:rPr lang="fi-FI" dirty="0" smtClean="0"/>
              <a:t>JÄRJESTELMIEN YHTEISKÄYTTÖ</a:t>
            </a:r>
            <a:endParaRPr lang="fi-FI" dirty="0"/>
          </a:p>
        </p:txBody>
      </p:sp>
      <p:sp>
        <p:nvSpPr>
          <p:cNvPr id="9" name="Sisällön paikkamerkki 8"/>
          <p:cNvSpPr>
            <a:spLocks noGrp="1"/>
          </p:cNvSpPr>
          <p:nvPr>
            <p:ph idx="1"/>
          </p:nvPr>
        </p:nvSpPr>
        <p:spPr/>
        <p:txBody>
          <a:bodyPr/>
          <a:lstStyle/>
          <a:p>
            <a:pPr marL="0" indent="0">
              <a:buNone/>
            </a:pPr>
            <a:r>
              <a:rPr lang="fi-FI" dirty="0" smtClean="0"/>
              <a:t>Toimiviksi havaittuja käyttötapoja</a:t>
            </a:r>
          </a:p>
          <a:p>
            <a:r>
              <a:rPr lang="fi-FI" dirty="0" smtClean="0"/>
              <a:t>PEDANET ja O365:n </a:t>
            </a:r>
            <a:r>
              <a:rPr lang="fi-FI" dirty="0" err="1" smtClean="0"/>
              <a:t>OneDrive</a:t>
            </a:r>
            <a:endParaRPr lang="fi-FI" dirty="0" smtClean="0"/>
          </a:p>
          <a:p>
            <a:r>
              <a:rPr lang="fi-FI" dirty="0" smtClean="0"/>
              <a:t>PEDANET ja </a:t>
            </a:r>
            <a:r>
              <a:rPr lang="fi-FI" dirty="0" err="1" smtClean="0"/>
              <a:t>GAFE:n</a:t>
            </a:r>
            <a:r>
              <a:rPr lang="fi-FI" dirty="0" smtClean="0"/>
              <a:t> </a:t>
            </a:r>
            <a:r>
              <a:rPr lang="fi-FI" dirty="0" err="1" smtClean="0"/>
              <a:t>Drive</a:t>
            </a:r>
            <a:endParaRPr lang="fi-FI" dirty="0" smtClean="0"/>
          </a:p>
          <a:p>
            <a:r>
              <a:rPr lang="fi-FI" dirty="0" smtClean="0"/>
              <a:t>Moodle ja O365:n </a:t>
            </a:r>
            <a:r>
              <a:rPr lang="fi-FI" dirty="0" err="1" smtClean="0"/>
              <a:t>OneDrive</a:t>
            </a:r>
            <a:endParaRPr lang="fi-FI" dirty="0" smtClean="0"/>
          </a:p>
          <a:p>
            <a:r>
              <a:rPr lang="fi-FI" dirty="0" smtClean="0"/>
              <a:t>PEDANET ja </a:t>
            </a:r>
            <a:r>
              <a:rPr lang="fi-FI" dirty="0" err="1" smtClean="0"/>
              <a:t>Socrative</a:t>
            </a:r>
            <a:r>
              <a:rPr lang="fi-FI" dirty="0" smtClean="0"/>
              <a:t> ja/tai </a:t>
            </a:r>
            <a:r>
              <a:rPr lang="fi-FI" dirty="0" err="1" smtClean="0"/>
              <a:t>Quizlet</a:t>
            </a:r>
            <a:endParaRPr lang="fi-FI" dirty="0" smtClean="0"/>
          </a:p>
          <a:p>
            <a:r>
              <a:rPr lang="fi-FI" dirty="0" smtClean="0"/>
              <a:t>Moodle ja </a:t>
            </a:r>
            <a:r>
              <a:rPr lang="fi-FI" dirty="0" err="1" smtClean="0"/>
              <a:t>Socrative</a:t>
            </a:r>
            <a:r>
              <a:rPr lang="fi-FI" dirty="0" smtClean="0"/>
              <a:t> ja/tai </a:t>
            </a:r>
            <a:r>
              <a:rPr lang="fi-FI" dirty="0" err="1" smtClean="0"/>
              <a:t>Quizlet</a:t>
            </a:r>
            <a:endParaRPr lang="fi-FI" dirty="0"/>
          </a:p>
          <a:p>
            <a:r>
              <a:rPr lang="fi-FI" dirty="0" smtClean="0"/>
              <a:t>O365:n SWAY tutustumisen arvoinen ja upotusmahdollisuus toimii yhteen todennäköisesti molempiin.</a:t>
            </a:r>
          </a:p>
          <a:p>
            <a:pPr marL="0" indent="0">
              <a:buNone/>
            </a:pPr>
            <a:endParaRPr lang="fi-FI" dirty="0" smtClean="0"/>
          </a:p>
          <a:p>
            <a:endParaRPr lang="fi-FI" dirty="0"/>
          </a:p>
        </p:txBody>
      </p:sp>
    </p:spTree>
    <p:extLst>
      <p:ext uri="{BB962C8B-B14F-4D97-AF65-F5344CB8AC3E}">
        <p14:creationId xmlns:p14="http://schemas.microsoft.com/office/powerpoint/2010/main" val="16029028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Ryhmä 4"/>
          <p:cNvGrpSpPr/>
          <p:nvPr/>
        </p:nvGrpSpPr>
        <p:grpSpPr>
          <a:xfrm>
            <a:off x="103909" y="5428761"/>
            <a:ext cx="2658341" cy="1346111"/>
            <a:chOff x="381000" y="5349875"/>
            <a:chExt cx="2658341" cy="1346111"/>
          </a:xfrm>
        </p:grpSpPr>
        <p:pic>
          <p:nvPicPr>
            <p:cNvPr id="6" name="Kuva 5"/>
            <p:cNvPicPr>
              <a:picLocks noChangeAspect="1"/>
            </p:cNvPicPr>
            <p:nvPr/>
          </p:nvPicPr>
          <p:blipFill>
            <a:blip r:embed="rId2" cstate="print">
              <a:clrChange>
                <a:clrFrom>
                  <a:srgbClr val="FFFEF9"/>
                </a:clrFrom>
                <a:clrTo>
                  <a:srgbClr val="FFFEF9">
                    <a:alpha val="0"/>
                  </a:srgbClr>
                </a:clrTo>
              </a:clrChange>
              <a:extLst>
                <a:ext uri="{28A0092B-C50C-407E-A947-70E740481C1C}">
                  <a14:useLocalDpi xmlns:a14="http://schemas.microsoft.com/office/drawing/2010/main" val="0"/>
                </a:ext>
              </a:extLst>
            </a:blip>
            <a:stretch>
              <a:fillRect/>
            </a:stretch>
          </p:blipFill>
          <p:spPr>
            <a:xfrm>
              <a:off x="381000" y="5349875"/>
              <a:ext cx="1801091" cy="1080654"/>
            </a:xfrm>
            <a:prstGeom prst="rect">
              <a:avLst/>
            </a:prstGeom>
          </p:spPr>
        </p:pic>
        <p:sp>
          <p:nvSpPr>
            <p:cNvPr id="7" name="Tekstiruutu 6"/>
            <p:cNvSpPr txBox="1"/>
            <p:nvPr/>
          </p:nvSpPr>
          <p:spPr>
            <a:xfrm>
              <a:off x="1096241" y="6165071"/>
              <a:ext cx="1943100" cy="530915"/>
            </a:xfrm>
            <a:prstGeom prst="rect">
              <a:avLst/>
            </a:prstGeom>
            <a:noFill/>
          </p:spPr>
          <p:txBody>
            <a:bodyPr wrap="square" rtlCol="0">
              <a:spAutoFit/>
            </a:bodyPr>
            <a:lstStyle/>
            <a:p>
              <a:r>
                <a:rPr lang="fi-FI" sz="1050" dirty="0" smtClean="0"/>
                <a:t>LEON100-HANKE</a:t>
              </a:r>
            </a:p>
            <a:p>
              <a:endParaRPr lang="fi-FI" dirty="0"/>
            </a:p>
          </p:txBody>
        </p:sp>
      </p:grpSp>
      <p:sp>
        <p:nvSpPr>
          <p:cNvPr id="8" name="Otsikko 7"/>
          <p:cNvSpPr>
            <a:spLocks noGrp="1"/>
          </p:cNvSpPr>
          <p:nvPr>
            <p:ph type="title"/>
          </p:nvPr>
        </p:nvSpPr>
        <p:spPr/>
        <p:txBody>
          <a:bodyPr>
            <a:normAutofit/>
          </a:bodyPr>
          <a:lstStyle/>
          <a:p>
            <a:r>
              <a:rPr lang="fi-FI" dirty="0" smtClean="0"/>
              <a:t>TOIMINTAKULTTUURI</a:t>
            </a:r>
            <a:endParaRPr lang="fi-FI" dirty="0"/>
          </a:p>
        </p:txBody>
      </p:sp>
      <p:sp>
        <p:nvSpPr>
          <p:cNvPr id="9" name="Sisällön paikkamerkki 8"/>
          <p:cNvSpPr>
            <a:spLocks noGrp="1"/>
          </p:cNvSpPr>
          <p:nvPr>
            <p:ph idx="1"/>
          </p:nvPr>
        </p:nvSpPr>
        <p:spPr/>
        <p:txBody>
          <a:bodyPr/>
          <a:lstStyle/>
          <a:p>
            <a:r>
              <a:rPr lang="fi-FI" dirty="0" smtClean="0"/>
              <a:t>Esimerkiksi TVT-ryhmä ja rehtori miettivät yhdessä, mihin järjestelmiin omassa koulussa keskitytään. Tarvittaessa rooleja jaetaan, kuten lukioissa on tehty digitutoreiden kohdalla.</a:t>
            </a:r>
          </a:p>
          <a:p>
            <a:r>
              <a:rPr lang="fi-FI" dirty="0" smtClean="0"/>
              <a:t>Koulutukset, joita tilataan/toivotaan/järjestetään tulee linkittää koulun valitsemiin keskeisiin järjestelmiin.</a:t>
            </a:r>
          </a:p>
          <a:p>
            <a:r>
              <a:rPr lang="fi-FI" dirty="0" smtClean="0"/>
              <a:t>Lähtökohtaisesti uuden järjestelmän käyttöönottokoulutukset tulee järjestää koululla esimerkiksi </a:t>
            </a:r>
            <a:r>
              <a:rPr lang="fi-FI" dirty="0" err="1" smtClean="0"/>
              <a:t>vesopäivänä</a:t>
            </a:r>
            <a:r>
              <a:rPr lang="fi-FI" dirty="0" smtClean="0"/>
              <a:t>, jolloin koulun koko henkilökunta on paikalla.</a:t>
            </a:r>
            <a:endParaRPr lang="fi-FI" dirty="0"/>
          </a:p>
        </p:txBody>
      </p:sp>
    </p:spTree>
    <p:extLst>
      <p:ext uri="{BB962C8B-B14F-4D97-AF65-F5344CB8AC3E}">
        <p14:creationId xmlns:p14="http://schemas.microsoft.com/office/powerpoint/2010/main" val="7750548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Ryhmä 4"/>
          <p:cNvGrpSpPr/>
          <p:nvPr/>
        </p:nvGrpSpPr>
        <p:grpSpPr>
          <a:xfrm>
            <a:off x="103909" y="5428761"/>
            <a:ext cx="2658341" cy="1346111"/>
            <a:chOff x="381000" y="5349875"/>
            <a:chExt cx="2658341" cy="1346111"/>
          </a:xfrm>
        </p:grpSpPr>
        <p:pic>
          <p:nvPicPr>
            <p:cNvPr id="6" name="Kuva 5"/>
            <p:cNvPicPr>
              <a:picLocks noChangeAspect="1"/>
            </p:cNvPicPr>
            <p:nvPr/>
          </p:nvPicPr>
          <p:blipFill>
            <a:blip r:embed="rId2" cstate="print">
              <a:clrChange>
                <a:clrFrom>
                  <a:srgbClr val="FFFEF9"/>
                </a:clrFrom>
                <a:clrTo>
                  <a:srgbClr val="FFFEF9">
                    <a:alpha val="0"/>
                  </a:srgbClr>
                </a:clrTo>
              </a:clrChange>
              <a:extLst>
                <a:ext uri="{28A0092B-C50C-407E-A947-70E740481C1C}">
                  <a14:useLocalDpi xmlns:a14="http://schemas.microsoft.com/office/drawing/2010/main" val="0"/>
                </a:ext>
              </a:extLst>
            </a:blip>
            <a:stretch>
              <a:fillRect/>
            </a:stretch>
          </p:blipFill>
          <p:spPr>
            <a:xfrm>
              <a:off x="381000" y="5349875"/>
              <a:ext cx="1801091" cy="1080654"/>
            </a:xfrm>
            <a:prstGeom prst="rect">
              <a:avLst/>
            </a:prstGeom>
          </p:spPr>
        </p:pic>
        <p:sp>
          <p:nvSpPr>
            <p:cNvPr id="7" name="Tekstiruutu 6"/>
            <p:cNvSpPr txBox="1"/>
            <p:nvPr/>
          </p:nvSpPr>
          <p:spPr>
            <a:xfrm>
              <a:off x="1096241" y="6165071"/>
              <a:ext cx="1943100" cy="530915"/>
            </a:xfrm>
            <a:prstGeom prst="rect">
              <a:avLst/>
            </a:prstGeom>
            <a:noFill/>
          </p:spPr>
          <p:txBody>
            <a:bodyPr wrap="square" rtlCol="0">
              <a:spAutoFit/>
            </a:bodyPr>
            <a:lstStyle/>
            <a:p>
              <a:r>
                <a:rPr lang="fi-FI" sz="1050" dirty="0" smtClean="0"/>
                <a:t>LEON100-HANKE</a:t>
              </a:r>
            </a:p>
            <a:p>
              <a:endParaRPr lang="fi-FI" dirty="0"/>
            </a:p>
          </p:txBody>
        </p:sp>
      </p:grpSp>
      <p:sp>
        <p:nvSpPr>
          <p:cNvPr id="8" name="Otsikko 7"/>
          <p:cNvSpPr>
            <a:spLocks noGrp="1"/>
          </p:cNvSpPr>
          <p:nvPr>
            <p:ph type="title"/>
          </p:nvPr>
        </p:nvSpPr>
        <p:spPr/>
        <p:txBody>
          <a:bodyPr/>
          <a:lstStyle/>
          <a:p>
            <a:r>
              <a:rPr lang="fi-FI" dirty="0" smtClean="0"/>
              <a:t>TOIMINTAKULTTUURI</a:t>
            </a:r>
            <a:endParaRPr lang="fi-FI" dirty="0"/>
          </a:p>
        </p:txBody>
      </p:sp>
      <p:sp>
        <p:nvSpPr>
          <p:cNvPr id="9" name="Sisällön paikkamerkki 8"/>
          <p:cNvSpPr>
            <a:spLocks noGrp="1"/>
          </p:cNvSpPr>
          <p:nvPr>
            <p:ph idx="1"/>
          </p:nvPr>
        </p:nvSpPr>
        <p:spPr/>
        <p:txBody>
          <a:bodyPr>
            <a:normAutofit/>
          </a:bodyPr>
          <a:lstStyle/>
          <a:p>
            <a:pPr marL="0" indent="0">
              <a:buNone/>
            </a:pPr>
            <a:r>
              <a:rPr lang="fi-FI" dirty="0" smtClean="0"/>
              <a:t>Wilma</a:t>
            </a:r>
          </a:p>
          <a:p>
            <a:r>
              <a:rPr lang="fi-FI" dirty="0" smtClean="0"/>
              <a:t>Viestintä</a:t>
            </a:r>
          </a:p>
          <a:p>
            <a:r>
              <a:rPr lang="fi-FI" dirty="0" smtClean="0"/>
              <a:t>Arviointi</a:t>
            </a:r>
          </a:p>
          <a:p>
            <a:r>
              <a:rPr lang="fi-FI" dirty="0" smtClean="0"/>
              <a:t>Muut</a:t>
            </a:r>
          </a:p>
          <a:p>
            <a:pPr marL="0" indent="0">
              <a:buNone/>
            </a:pPr>
            <a:r>
              <a:rPr lang="fi-FI" dirty="0" smtClean="0"/>
              <a:t>Sosiaalisen median palvelut, esimerkiksi</a:t>
            </a:r>
          </a:p>
          <a:p>
            <a:r>
              <a:rPr lang="fi-FI" dirty="0" smtClean="0"/>
              <a:t>Koulun kotisivut: viralliset, Peda.net etusivu</a:t>
            </a:r>
          </a:p>
          <a:p>
            <a:r>
              <a:rPr lang="fi-FI" dirty="0" smtClean="0"/>
              <a:t>Koulun Facebook-sivu, Twitter-tili, </a:t>
            </a:r>
            <a:r>
              <a:rPr lang="fi-FI" dirty="0" err="1" smtClean="0"/>
              <a:t>Instagram</a:t>
            </a:r>
            <a:r>
              <a:rPr lang="fi-FI" dirty="0" smtClean="0"/>
              <a:t>-tili, YouTube-kanava, rehtorin/opon/opettajien blogi, ym.</a:t>
            </a:r>
          </a:p>
          <a:p>
            <a:endParaRPr lang="fi-FI" dirty="0"/>
          </a:p>
        </p:txBody>
      </p:sp>
    </p:spTree>
    <p:extLst>
      <p:ext uri="{BB962C8B-B14F-4D97-AF65-F5344CB8AC3E}">
        <p14:creationId xmlns:p14="http://schemas.microsoft.com/office/powerpoint/2010/main" val="12598658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Ryhmä 4"/>
          <p:cNvGrpSpPr/>
          <p:nvPr/>
        </p:nvGrpSpPr>
        <p:grpSpPr>
          <a:xfrm>
            <a:off x="103909" y="5428761"/>
            <a:ext cx="2658341" cy="1346111"/>
            <a:chOff x="381000" y="5349875"/>
            <a:chExt cx="2658341" cy="1346111"/>
          </a:xfrm>
        </p:grpSpPr>
        <p:pic>
          <p:nvPicPr>
            <p:cNvPr id="6" name="Kuva 5"/>
            <p:cNvPicPr>
              <a:picLocks noChangeAspect="1"/>
            </p:cNvPicPr>
            <p:nvPr/>
          </p:nvPicPr>
          <p:blipFill>
            <a:blip r:embed="rId2" cstate="print">
              <a:clrChange>
                <a:clrFrom>
                  <a:srgbClr val="FFFEF9"/>
                </a:clrFrom>
                <a:clrTo>
                  <a:srgbClr val="FFFEF9">
                    <a:alpha val="0"/>
                  </a:srgbClr>
                </a:clrTo>
              </a:clrChange>
              <a:extLst>
                <a:ext uri="{28A0092B-C50C-407E-A947-70E740481C1C}">
                  <a14:useLocalDpi xmlns:a14="http://schemas.microsoft.com/office/drawing/2010/main" val="0"/>
                </a:ext>
              </a:extLst>
            </a:blip>
            <a:stretch>
              <a:fillRect/>
            </a:stretch>
          </p:blipFill>
          <p:spPr>
            <a:xfrm>
              <a:off x="381000" y="5349875"/>
              <a:ext cx="1801091" cy="1080654"/>
            </a:xfrm>
            <a:prstGeom prst="rect">
              <a:avLst/>
            </a:prstGeom>
          </p:spPr>
        </p:pic>
        <p:sp>
          <p:nvSpPr>
            <p:cNvPr id="7" name="Tekstiruutu 6"/>
            <p:cNvSpPr txBox="1"/>
            <p:nvPr/>
          </p:nvSpPr>
          <p:spPr>
            <a:xfrm>
              <a:off x="1096241" y="6165071"/>
              <a:ext cx="1943100" cy="530915"/>
            </a:xfrm>
            <a:prstGeom prst="rect">
              <a:avLst/>
            </a:prstGeom>
            <a:noFill/>
          </p:spPr>
          <p:txBody>
            <a:bodyPr wrap="square" rtlCol="0">
              <a:spAutoFit/>
            </a:bodyPr>
            <a:lstStyle/>
            <a:p>
              <a:r>
                <a:rPr lang="fi-FI" sz="1050" dirty="0" smtClean="0"/>
                <a:t>LEON100-HANKE</a:t>
              </a:r>
            </a:p>
            <a:p>
              <a:endParaRPr lang="fi-FI" dirty="0"/>
            </a:p>
          </p:txBody>
        </p:sp>
      </p:grpSp>
      <p:sp>
        <p:nvSpPr>
          <p:cNvPr id="8" name="Otsikko 7"/>
          <p:cNvSpPr>
            <a:spLocks noGrp="1"/>
          </p:cNvSpPr>
          <p:nvPr>
            <p:ph type="title"/>
          </p:nvPr>
        </p:nvSpPr>
        <p:spPr/>
        <p:txBody>
          <a:bodyPr/>
          <a:lstStyle/>
          <a:p>
            <a:r>
              <a:rPr lang="fi-FI" dirty="0" smtClean="0"/>
              <a:t>TOIMINTAKULTTUURI</a:t>
            </a:r>
            <a:endParaRPr lang="fi-FI" dirty="0"/>
          </a:p>
        </p:txBody>
      </p:sp>
      <p:sp>
        <p:nvSpPr>
          <p:cNvPr id="9" name="Sisällön paikkamerkki 8"/>
          <p:cNvSpPr>
            <a:spLocks noGrp="1"/>
          </p:cNvSpPr>
          <p:nvPr>
            <p:ph idx="1"/>
          </p:nvPr>
        </p:nvSpPr>
        <p:spPr/>
        <p:txBody>
          <a:bodyPr>
            <a:normAutofit fontScale="92500" lnSpcReduction="20000"/>
          </a:bodyPr>
          <a:lstStyle/>
          <a:p>
            <a:r>
              <a:rPr lang="fi-FI" dirty="0" smtClean="0"/>
              <a:t>TVT-strategian päivitys tarpeen ainakin sähköisten oppimisympäristöjen osalta.</a:t>
            </a:r>
          </a:p>
          <a:p>
            <a:r>
              <a:rPr lang="fi-FI" dirty="0" smtClean="0"/>
              <a:t>Ajankohtaista juuri nyt!</a:t>
            </a:r>
          </a:p>
          <a:p>
            <a:pPr lvl="1"/>
            <a:r>
              <a:rPr lang="fi-FI" dirty="0" smtClean="0"/>
              <a:t>OPS2016 perusopetuksessa ja lukiokoulutuksessa – oppimiskäsitys, tietokäsitys ja ympäröivä yhteiskunta pohjaksi suunnitelmaan.</a:t>
            </a:r>
          </a:p>
          <a:p>
            <a:r>
              <a:rPr lang="fi-FI" dirty="0" smtClean="0"/>
              <a:t>Työkaluja:</a:t>
            </a:r>
          </a:p>
          <a:p>
            <a:pPr lvl="1"/>
            <a:r>
              <a:rPr lang="fi-FI" dirty="0"/>
              <a:t>Koulun taulukko käytettyihin </a:t>
            </a:r>
            <a:r>
              <a:rPr lang="fi-FI" dirty="0" err="1"/>
              <a:t>tvt</a:t>
            </a:r>
            <a:r>
              <a:rPr lang="fi-FI" dirty="0"/>
              <a:t>-välineisiin. Esimerkki 1</a:t>
            </a:r>
            <a:r>
              <a:rPr lang="fi-FI" dirty="0" smtClean="0"/>
              <a:t>.</a:t>
            </a:r>
          </a:p>
          <a:p>
            <a:pPr lvl="1"/>
            <a:r>
              <a:rPr lang="fi-FI" dirty="0" smtClean="0"/>
              <a:t>Kehityskeskusteluihin pedagoginen työkalu opettajien </a:t>
            </a:r>
            <a:r>
              <a:rPr lang="fi-FI" dirty="0" err="1" smtClean="0"/>
              <a:t>tvt</a:t>
            </a:r>
            <a:r>
              <a:rPr lang="fi-FI" dirty="0" smtClean="0"/>
              <a:t>-osaamisen kehittämiseen. Esimerkki 2.</a:t>
            </a:r>
          </a:p>
          <a:p>
            <a:r>
              <a:rPr lang="fi-FI" dirty="0" smtClean="0"/>
              <a:t>Täydennyskoulutusorganisaatiolla tulee olla tietoa siitä, mitkä ovat käytettävät järjestelmät, niiden pedagoginen käyttö sekä eri järjestelmien keskeisten ominaisuuksien tuntemus.</a:t>
            </a:r>
          </a:p>
          <a:p>
            <a:r>
              <a:rPr lang="fi-FI" dirty="0" smtClean="0"/>
              <a:t>Pedagoginen lähituki kouluilla</a:t>
            </a:r>
          </a:p>
          <a:p>
            <a:endParaRPr lang="fi-FI" dirty="0" smtClean="0"/>
          </a:p>
          <a:p>
            <a:endParaRPr lang="fi-FI" dirty="0"/>
          </a:p>
        </p:txBody>
      </p:sp>
    </p:spTree>
    <p:extLst>
      <p:ext uri="{BB962C8B-B14F-4D97-AF65-F5344CB8AC3E}">
        <p14:creationId xmlns:p14="http://schemas.microsoft.com/office/powerpoint/2010/main" val="28450388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Sisällön paikkamerkki 8"/>
          <p:cNvSpPr txBox="1">
            <a:spLocks/>
          </p:cNvSpPr>
          <p:nvPr/>
        </p:nvSpPr>
        <p:spPr>
          <a:xfrm>
            <a:off x="838200" y="880053"/>
            <a:ext cx="10515600" cy="4351338"/>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i-FI" dirty="0" smtClean="0"/>
              <a:t>”Osaamisen kehittäminen on tietoyhteiskunnan ytimessä. Ymmärrys ja taidot kehittyvät vain kohtaamisissa ja toiminnassa. Opettajat varmistavat </a:t>
            </a:r>
            <a:r>
              <a:rPr lang="fi-FI" dirty="0" err="1" smtClean="0"/>
              <a:t>oppijoiden</a:t>
            </a:r>
            <a:r>
              <a:rPr lang="fi-FI" dirty="0" smtClean="0"/>
              <a:t> taitojen kehittymisen. Johto varmistaa kehittämisen suunnan ja sen, että kaikilla opettajilla ja oppijoilla on mahdollisuudet osaamisen ylläpitoon.</a:t>
            </a:r>
          </a:p>
          <a:p>
            <a:pPr marL="0" indent="0">
              <a:buFont typeface="Arial" panose="020B0604020202020204" pitchFamily="34" charset="0"/>
              <a:buNone/>
            </a:pPr>
            <a:endParaRPr lang="fi-FI" dirty="0" smtClean="0"/>
          </a:p>
          <a:p>
            <a:pPr marL="0" indent="0">
              <a:buFont typeface="Arial" panose="020B0604020202020204" pitchFamily="34" charset="0"/>
              <a:buNone/>
            </a:pPr>
            <a:r>
              <a:rPr lang="fi-FI" dirty="0" smtClean="0"/>
              <a:t>Tietotekninen kehitys on nopeaa ja oppimisympäristöjen tulisi vastata </a:t>
            </a:r>
            <a:r>
              <a:rPr lang="fi-FI" dirty="0" err="1" smtClean="0"/>
              <a:t>oppijoiden</a:t>
            </a:r>
            <a:r>
              <a:rPr lang="fi-FI" dirty="0" smtClean="0"/>
              <a:t> osaamisen kehittymisen tulevaisuuden tarpeita. Millainen ympäristö antaa mahdollisuuden kehittää työskentely- ja vuorovaikutustaitoja, ilmaisutaitoja, osallistumista ja vaikuttamista? Millaisin periaattein valitaan käytettävä teknologia, rakennetaan fyysiset tilat, päätetään yhteisestä toimintakulttuurista ja tavoitteista?”</a:t>
            </a:r>
          </a:p>
          <a:p>
            <a:pPr marL="0" indent="0" algn="r">
              <a:buFont typeface="Arial" panose="020B0604020202020204" pitchFamily="34" charset="0"/>
              <a:buNone/>
            </a:pPr>
            <a:r>
              <a:rPr lang="fi-FI" sz="2400" dirty="0" smtClean="0"/>
              <a:t>Liisa Lind,</a:t>
            </a:r>
          </a:p>
          <a:p>
            <a:pPr marL="0" indent="0" algn="r">
              <a:buFont typeface="Arial" panose="020B0604020202020204" pitchFamily="34" charset="0"/>
              <a:buNone/>
            </a:pPr>
            <a:r>
              <a:rPr lang="fi-FI" sz="2400" dirty="0" smtClean="0"/>
              <a:t> Helsingin kaupungin opetusviraston</a:t>
            </a:r>
          </a:p>
          <a:p>
            <a:pPr marL="0" indent="0" algn="r">
              <a:buFont typeface="Arial" panose="020B0604020202020204" pitchFamily="34" charset="0"/>
              <a:buNone/>
            </a:pPr>
            <a:r>
              <a:rPr lang="fi-FI" sz="2400" dirty="0" smtClean="0"/>
              <a:t> mediakeskuksen johtaja</a:t>
            </a:r>
          </a:p>
          <a:p>
            <a:pPr marL="0" indent="0">
              <a:buFont typeface="Arial" panose="020B0604020202020204" pitchFamily="34" charset="0"/>
              <a:buNone/>
            </a:pPr>
            <a:endParaRPr lang="fi-FI" dirty="0"/>
          </a:p>
        </p:txBody>
      </p:sp>
      <p:sp>
        <p:nvSpPr>
          <p:cNvPr id="5" name="Tekstiruutu 4"/>
          <p:cNvSpPr txBox="1"/>
          <p:nvPr/>
        </p:nvSpPr>
        <p:spPr>
          <a:xfrm>
            <a:off x="838200" y="4215728"/>
            <a:ext cx="2268681" cy="2031325"/>
          </a:xfrm>
          <a:prstGeom prst="rect">
            <a:avLst/>
          </a:prstGeom>
          <a:noFill/>
        </p:spPr>
        <p:txBody>
          <a:bodyPr wrap="square" rtlCol="0">
            <a:spAutoFit/>
          </a:bodyPr>
          <a:lstStyle/>
          <a:p>
            <a:r>
              <a:rPr lang="fi-FI" dirty="0" smtClean="0"/>
              <a:t>Lähde: </a:t>
            </a:r>
            <a:r>
              <a:rPr lang="fi-FI" dirty="0" err="1" smtClean="0">
                <a:hlinkClick r:id="rId4"/>
              </a:rPr>
              <a:t>Silander</a:t>
            </a:r>
            <a:r>
              <a:rPr lang="fi-FI" dirty="0" smtClean="0">
                <a:hlinkClick r:id="rId4"/>
              </a:rPr>
              <a:t>, </a:t>
            </a:r>
            <a:r>
              <a:rPr lang="fi-FI" dirty="0" err="1" smtClean="0">
                <a:hlinkClick r:id="rId4"/>
              </a:rPr>
              <a:t>Ryymin</a:t>
            </a:r>
            <a:r>
              <a:rPr lang="fi-FI" dirty="0" smtClean="0">
                <a:hlinkClick r:id="rId4"/>
              </a:rPr>
              <a:t>, Mattila: ”Tietoyhteiskuntakehityksen strateginen johtajuus kouluissa ja opetustoimessa”</a:t>
            </a:r>
            <a:endParaRPr lang="fi-FI" dirty="0" smtClean="0"/>
          </a:p>
          <a:p>
            <a:endParaRPr lang="fi-FI" dirty="0"/>
          </a:p>
        </p:txBody>
      </p:sp>
    </p:spTree>
    <p:extLst>
      <p:ext uri="{BB962C8B-B14F-4D97-AF65-F5344CB8AC3E}">
        <p14:creationId xmlns:p14="http://schemas.microsoft.com/office/powerpoint/2010/main" val="5495453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 name="Ryhmä 4"/>
          <p:cNvGrpSpPr/>
          <p:nvPr/>
        </p:nvGrpSpPr>
        <p:grpSpPr>
          <a:xfrm>
            <a:off x="103909" y="5428761"/>
            <a:ext cx="2658341" cy="1346111"/>
            <a:chOff x="381000" y="5349875"/>
            <a:chExt cx="2658341" cy="1346111"/>
          </a:xfrm>
        </p:grpSpPr>
        <p:pic>
          <p:nvPicPr>
            <p:cNvPr id="6" name="Kuva 5"/>
            <p:cNvPicPr>
              <a:picLocks noChangeAspect="1"/>
            </p:cNvPicPr>
            <p:nvPr/>
          </p:nvPicPr>
          <p:blipFill>
            <a:blip r:embed="rId2" cstate="print">
              <a:clrChange>
                <a:clrFrom>
                  <a:srgbClr val="FFFEF9"/>
                </a:clrFrom>
                <a:clrTo>
                  <a:srgbClr val="FFFEF9">
                    <a:alpha val="0"/>
                  </a:srgbClr>
                </a:clrTo>
              </a:clrChange>
              <a:extLst>
                <a:ext uri="{28A0092B-C50C-407E-A947-70E740481C1C}">
                  <a14:useLocalDpi xmlns:a14="http://schemas.microsoft.com/office/drawing/2010/main" val="0"/>
                </a:ext>
              </a:extLst>
            </a:blip>
            <a:stretch>
              <a:fillRect/>
            </a:stretch>
          </p:blipFill>
          <p:spPr>
            <a:xfrm>
              <a:off x="381000" y="5349875"/>
              <a:ext cx="1801091" cy="1080654"/>
            </a:xfrm>
            <a:prstGeom prst="rect">
              <a:avLst/>
            </a:prstGeom>
          </p:spPr>
        </p:pic>
        <p:sp>
          <p:nvSpPr>
            <p:cNvPr id="7" name="Tekstiruutu 6"/>
            <p:cNvSpPr txBox="1"/>
            <p:nvPr/>
          </p:nvSpPr>
          <p:spPr>
            <a:xfrm>
              <a:off x="1096241" y="6165071"/>
              <a:ext cx="1943100" cy="530915"/>
            </a:xfrm>
            <a:prstGeom prst="rect">
              <a:avLst/>
            </a:prstGeom>
            <a:noFill/>
          </p:spPr>
          <p:txBody>
            <a:bodyPr wrap="square" rtlCol="0">
              <a:spAutoFit/>
            </a:bodyPr>
            <a:lstStyle/>
            <a:p>
              <a:r>
                <a:rPr lang="fi-FI" sz="1050" dirty="0" smtClean="0"/>
                <a:t>LEON100-HANKE</a:t>
              </a:r>
            </a:p>
            <a:p>
              <a:endParaRPr lang="fi-FI" dirty="0"/>
            </a:p>
          </p:txBody>
        </p:sp>
      </p:grpSp>
      <p:sp>
        <p:nvSpPr>
          <p:cNvPr id="8" name="Otsikko 7"/>
          <p:cNvSpPr>
            <a:spLocks noGrp="1"/>
          </p:cNvSpPr>
          <p:nvPr>
            <p:ph type="title"/>
          </p:nvPr>
        </p:nvSpPr>
        <p:spPr/>
        <p:txBody>
          <a:bodyPr/>
          <a:lstStyle/>
          <a:p>
            <a:endParaRPr lang="fi-FI" dirty="0"/>
          </a:p>
        </p:txBody>
      </p:sp>
      <p:sp>
        <p:nvSpPr>
          <p:cNvPr id="9" name="Sisällön paikkamerkki 8"/>
          <p:cNvSpPr>
            <a:spLocks noGrp="1"/>
          </p:cNvSpPr>
          <p:nvPr>
            <p:ph idx="1"/>
          </p:nvPr>
        </p:nvSpPr>
        <p:spPr/>
        <p:txBody>
          <a:bodyPr/>
          <a:lstStyle/>
          <a:p>
            <a:endParaRPr lang="fi-FI" dirty="0"/>
          </a:p>
        </p:txBody>
      </p:sp>
    </p:spTree>
    <p:extLst>
      <p:ext uri="{BB962C8B-B14F-4D97-AF65-F5344CB8AC3E}">
        <p14:creationId xmlns:p14="http://schemas.microsoft.com/office/powerpoint/2010/main" val="2325393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Ryhmä 4"/>
          <p:cNvGrpSpPr/>
          <p:nvPr/>
        </p:nvGrpSpPr>
        <p:grpSpPr>
          <a:xfrm>
            <a:off x="103909" y="5428761"/>
            <a:ext cx="2658341" cy="1346111"/>
            <a:chOff x="381000" y="5349875"/>
            <a:chExt cx="2658341" cy="1346111"/>
          </a:xfrm>
        </p:grpSpPr>
        <p:pic>
          <p:nvPicPr>
            <p:cNvPr id="6" name="Kuva 5"/>
            <p:cNvPicPr>
              <a:picLocks noChangeAspect="1"/>
            </p:cNvPicPr>
            <p:nvPr/>
          </p:nvPicPr>
          <p:blipFill>
            <a:blip r:embed="rId2" cstate="print">
              <a:clrChange>
                <a:clrFrom>
                  <a:srgbClr val="FFFEF9"/>
                </a:clrFrom>
                <a:clrTo>
                  <a:srgbClr val="FFFEF9">
                    <a:alpha val="0"/>
                  </a:srgbClr>
                </a:clrTo>
              </a:clrChange>
              <a:extLst>
                <a:ext uri="{28A0092B-C50C-407E-A947-70E740481C1C}">
                  <a14:useLocalDpi xmlns:a14="http://schemas.microsoft.com/office/drawing/2010/main" val="0"/>
                </a:ext>
              </a:extLst>
            </a:blip>
            <a:stretch>
              <a:fillRect/>
            </a:stretch>
          </p:blipFill>
          <p:spPr>
            <a:xfrm>
              <a:off x="381000" y="5349875"/>
              <a:ext cx="1801091" cy="1080654"/>
            </a:xfrm>
            <a:prstGeom prst="rect">
              <a:avLst/>
            </a:prstGeom>
          </p:spPr>
        </p:pic>
        <p:sp>
          <p:nvSpPr>
            <p:cNvPr id="7" name="Tekstiruutu 6"/>
            <p:cNvSpPr txBox="1"/>
            <p:nvPr/>
          </p:nvSpPr>
          <p:spPr>
            <a:xfrm>
              <a:off x="1096241" y="6165071"/>
              <a:ext cx="1943100" cy="530915"/>
            </a:xfrm>
            <a:prstGeom prst="rect">
              <a:avLst/>
            </a:prstGeom>
            <a:noFill/>
          </p:spPr>
          <p:txBody>
            <a:bodyPr wrap="square" rtlCol="0">
              <a:spAutoFit/>
            </a:bodyPr>
            <a:lstStyle/>
            <a:p>
              <a:r>
                <a:rPr lang="fi-FI" sz="1050" dirty="0" smtClean="0"/>
                <a:t>LEON100-HANKE</a:t>
              </a:r>
            </a:p>
            <a:p>
              <a:endParaRPr lang="fi-FI" dirty="0"/>
            </a:p>
          </p:txBody>
        </p:sp>
      </p:grpSp>
      <p:sp>
        <p:nvSpPr>
          <p:cNvPr id="8" name="Otsikko 7"/>
          <p:cNvSpPr>
            <a:spLocks noGrp="1"/>
          </p:cNvSpPr>
          <p:nvPr>
            <p:ph type="ctrTitle"/>
          </p:nvPr>
        </p:nvSpPr>
        <p:spPr/>
        <p:txBody>
          <a:bodyPr/>
          <a:lstStyle/>
          <a:p>
            <a:r>
              <a:rPr lang="fi-FI" dirty="0" smtClean="0"/>
              <a:t>LISÄMATERIAALIT</a:t>
            </a:r>
            <a:endParaRPr lang="fi-FI" dirty="0"/>
          </a:p>
        </p:txBody>
      </p:sp>
      <p:sp>
        <p:nvSpPr>
          <p:cNvPr id="2" name="Alaotsikko 1"/>
          <p:cNvSpPr>
            <a:spLocks noGrp="1"/>
          </p:cNvSpPr>
          <p:nvPr>
            <p:ph type="subTitle" idx="1"/>
          </p:nvPr>
        </p:nvSpPr>
        <p:spPr/>
        <p:txBody>
          <a:bodyPr/>
          <a:lstStyle/>
          <a:p>
            <a:endParaRPr lang="fi-FI"/>
          </a:p>
        </p:txBody>
      </p:sp>
    </p:spTree>
    <p:extLst>
      <p:ext uri="{BB962C8B-B14F-4D97-AF65-F5344CB8AC3E}">
        <p14:creationId xmlns:p14="http://schemas.microsoft.com/office/powerpoint/2010/main" val="37030050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Ryhmä 4"/>
          <p:cNvGrpSpPr/>
          <p:nvPr/>
        </p:nvGrpSpPr>
        <p:grpSpPr>
          <a:xfrm>
            <a:off x="103909" y="5428761"/>
            <a:ext cx="2658341" cy="1346111"/>
            <a:chOff x="381000" y="5349875"/>
            <a:chExt cx="2658341" cy="1346111"/>
          </a:xfrm>
        </p:grpSpPr>
        <p:pic>
          <p:nvPicPr>
            <p:cNvPr id="6" name="Kuva 5"/>
            <p:cNvPicPr>
              <a:picLocks noChangeAspect="1"/>
            </p:cNvPicPr>
            <p:nvPr/>
          </p:nvPicPr>
          <p:blipFill>
            <a:blip r:embed="rId2" cstate="print">
              <a:clrChange>
                <a:clrFrom>
                  <a:srgbClr val="FFFEF9"/>
                </a:clrFrom>
                <a:clrTo>
                  <a:srgbClr val="FFFEF9">
                    <a:alpha val="0"/>
                  </a:srgbClr>
                </a:clrTo>
              </a:clrChange>
              <a:extLst>
                <a:ext uri="{28A0092B-C50C-407E-A947-70E740481C1C}">
                  <a14:useLocalDpi xmlns:a14="http://schemas.microsoft.com/office/drawing/2010/main" val="0"/>
                </a:ext>
              </a:extLst>
            </a:blip>
            <a:stretch>
              <a:fillRect/>
            </a:stretch>
          </p:blipFill>
          <p:spPr>
            <a:xfrm>
              <a:off x="381000" y="5349875"/>
              <a:ext cx="1801091" cy="1080654"/>
            </a:xfrm>
            <a:prstGeom prst="rect">
              <a:avLst/>
            </a:prstGeom>
          </p:spPr>
        </p:pic>
        <p:sp>
          <p:nvSpPr>
            <p:cNvPr id="7" name="Tekstiruutu 6"/>
            <p:cNvSpPr txBox="1"/>
            <p:nvPr/>
          </p:nvSpPr>
          <p:spPr>
            <a:xfrm>
              <a:off x="1096241" y="6165071"/>
              <a:ext cx="1943100" cy="530915"/>
            </a:xfrm>
            <a:prstGeom prst="rect">
              <a:avLst/>
            </a:prstGeom>
            <a:noFill/>
          </p:spPr>
          <p:txBody>
            <a:bodyPr wrap="square" rtlCol="0">
              <a:spAutoFit/>
            </a:bodyPr>
            <a:lstStyle/>
            <a:p>
              <a:r>
                <a:rPr lang="fi-FI" sz="1050" dirty="0" smtClean="0"/>
                <a:t>LEON100-HANKE</a:t>
              </a:r>
            </a:p>
            <a:p>
              <a:endParaRPr lang="fi-FI" dirty="0"/>
            </a:p>
          </p:txBody>
        </p:sp>
      </p:grpSp>
      <p:sp>
        <p:nvSpPr>
          <p:cNvPr id="8" name="Otsikko 7"/>
          <p:cNvSpPr>
            <a:spLocks noGrp="1"/>
          </p:cNvSpPr>
          <p:nvPr>
            <p:ph type="title"/>
          </p:nvPr>
        </p:nvSpPr>
        <p:spPr/>
        <p:txBody>
          <a:bodyPr/>
          <a:lstStyle/>
          <a:p>
            <a:r>
              <a:rPr lang="fi-FI" dirty="0" smtClean="0"/>
              <a:t>Luettavaksi</a:t>
            </a:r>
            <a:endParaRPr lang="fi-FI" dirty="0"/>
          </a:p>
        </p:txBody>
      </p:sp>
      <p:sp>
        <p:nvSpPr>
          <p:cNvPr id="9" name="Sisällön paikkamerkki 8"/>
          <p:cNvSpPr>
            <a:spLocks noGrp="1"/>
          </p:cNvSpPr>
          <p:nvPr>
            <p:ph idx="1"/>
          </p:nvPr>
        </p:nvSpPr>
        <p:spPr/>
        <p:txBody>
          <a:bodyPr/>
          <a:lstStyle/>
          <a:p>
            <a:r>
              <a:rPr lang="fi-FI" dirty="0" smtClean="0">
                <a:hlinkClick r:id="rId3"/>
              </a:rPr>
              <a:t>Pasi </a:t>
            </a:r>
            <a:r>
              <a:rPr lang="fi-FI" dirty="0" err="1" smtClean="0">
                <a:hlinkClick r:id="rId3"/>
              </a:rPr>
              <a:t>Silander</a:t>
            </a:r>
            <a:r>
              <a:rPr lang="fi-FI" dirty="0" smtClean="0">
                <a:hlinkClick r:id="rId3"/>
              </a:rPr>
              <a:t>: ”Oppimisympäristö” </a:t>
            </a:r>
            <a:endParaRPr lang="fi-FI" dirty="0" smtClean="0"/>
          </a:p>
          <a:p>
            <a:r>
              <a:rPr lang="fi-FI" dirty="0" err="1" smtClean="0">
                <a:hlinkClick r:id="rId4"/>
              </a:rPr>
              <a:t>Silander</a:t>
            </a:r>
            <a:r>
              <a:rPr lang="fi-FI" dirty="0" smtClean="0">
                <a:hlinkClick r:id="rId4"/>
              </a:rPr>
              <a:t>, </a:t>
            </a:r>
            <a:r>
              <a:rPr lang="fi-FI" dirty="0" err="1" smtClean="0">
                <a:hlinkClick r:id="rId4"/>
              </a:rPr>
              <a:t>Ryymin</a:t>
            </a:r>
            <a:r>
              <a:rPr lang="fi-FI" dirty="0" smtClean="0">
                <a:hlinkClick r:id="rId4"/>
              </a:rPr>
              <a:t>, Mattila: ”Tietoyhteiskuntakehityksen strateginen johtajuus kouluissa ja opetustoimessa”</a:t>
            </a:r>
            <a:endParaRPr lang="fi-FI" dirty="0" smtClean="0"/>
          </a:p>
          <a:p>
            <a:r>
              <a:rPr lang="fi-FI" dirty="0" err="1" smtClean="0">
                <a:hlinkClick r:id="rId5"/>
              </a:rPr>
              <a:t>Silander</a:t>
            </a:r>
            <a:r>
              <a:rPr lang="fi-FI" dirty="0" smtClean="0">
                <a:hlinkClick r:id="rId5"/>
              </a:rPr>
              <a:t> (toim.) ”Johtajuudella toimintakulttuurin muutokseen - tietoyhteiskuntakehitykseen kouluissa ja opetustoimessa”</a:t>
            </a:r>
            <a:endParaRPr lang="fi-FI" dirty="0" smtClean="0"/>
          </a:p>
          <a:p>
            <a:r>
              <a:rPr lang="fi-FI" dirty="0" smtClean="0">
                <a:hlinkClick r:id="rId6"/>
              </a:rPr>
              <a:t>Liisa Ilomäki (toim.) Laatua e-oppimateriaaleihin - E-oppimateriaalit opetuksessa ja oppimisessa</a:t>
            </a:r>
            <a:endParaRPr lang="fi-FI" dirty="0" smtClean="0"/>
          </a:p>
          <a:p>
            <a:pPr marL="0" indent="0">
              <a:buNone/>
            </a:pPr>
            <a:endParaRPr lang="fi-FI" dirty="0"/>
          </a:p>
        </p:txBody>
      </p:sp>
    </p:spTree>
    <p:extLst>
      <p:ext uri="{BB962C8B-B14F-4D97-AF65-F5344CB8AC3E}">
        <p14:creationId xmlns:p14="http://schemas.microsoft.com/office/powerpoint/2010/main" val="36682412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Ryhmä 4"/>
          <p:cNvGrpSpPr/>
          <p:nvPr/>
        </p:nvGrpSpPr>
        <p:grpSpPr>
          <a:xfrm>
            <a:off x="103909" y="5428761"/>
            <a:ext cx="2658341" cy="1346111"/>
            <a:chOff x="381000" y="5349875"/>
            <a:chExt cx="2658341" cy="1346111"/>
          </a:xfrm>
        </p:grpSpPr>
        <p:pic>
          <p:nvPicPr>
            <p:cNvPr id="6" name="Kuva 5"/>
            <p:cNvPicPr>
              <a:picLocks noChangeAspect="1"/>
            </p:cNvPicPr>
            <p:nvPr/>
          </p:nvPicPr>
          <p:blipFill>
            <a:blip r:embed="rId2" cstate="print">
              <a:clrChange>
                <a:clrFrom>
                  <a:srgbClr val="FFFEF9"/>
                </a:clrFrom>
                <a:clrTo>
                  <a:srgbClr val="FFFEF9">
                    <a:alpha val="0"/>
                  </a:srgbClr>
                </a:clrTo>
              </a:clrChange>
              <a:extLst>
                <a:ext uri="{28A0092B-C50C-407E-A947-70E740481C1C}">
                  <a14:useLocalDpi xmlns:a14="http://schemas.microsoft.com/office/drawing/2010/main" val="0"/>
                </a:ext>
              </a:extLst>
            </a:blip>
            <a:stretch>
              <a:fillRect/>
            </a:stretch>
          </p:blipFill>
          <p:spPr>
            <a:xfrm>
              <a:off x="381000" y="5349875"/>
              <a:ext cx="1801091" cy="1080654"/>
            </a:xfrm>
            <a:prstGeom prst="rect">
              <a:avLst/>
            </a:prstGeom>
          </p:spPr>
        </p:pic>
        <p:sp>
          <p:nvSpPr>
            <p:cNvPr id="7" name="Tekstiruutu 6"/>
            <p:cNvSpPr txBox="1"/>
            <p:nvPr/>
          </p:nvSpPr>
          <p:spPr>
            <a:xfrm>
              <a:off x="1096241" y="6165071"/>
              <a:ext cx="1943100" cy="530915"/>
            </a:xfrm>
            <a:prstGeom prst="rect">
              <a:avLst/>
            </a:prstGeom>
            <a:noFill/>
          </p:spPr>
          <p:txBody>
            <a:bodyPr wrap="square" rtlCol="0">
              <a:spAutoFit/>
            </a:bodyPr>
            <a:lstStyle/>
            <a:p>
              <a:r>
                <a:rPr lang="fi-FI" sz="1050" dirty="0" smtClean="0"/>
                <a:t>LEON100-HANKE</a:t>
              </a:r>
            </a:p>
            <a:p>
              <a:endParaRPr lang="fi-FI" dirty="0"/>
            </a:p>
          </p:txBody>
        </p:sp>
      </p:grpSp>
      <p:pic>
        <p:nvPicPr>
          <p:cNvPr id="10" name="Kuva 9"/>
          <p:cNvPicPr>
            <a:picLocks noChangeAspect="1"/>
          </p:cNvPicPr>
          <p:nvPr/>
        </p:nvPicPr>
        <p:blipFill>
          <a:blip r:embed="rId3">
            <a:clrChange>
              <a:clrFrom>
                <a:srgbClr val="FFFFFF"/>
              </a:clrFrom>
              <a:clrTo>
                <a:srgbClr val="FFFFFF">
                  <a:alpha val="0"/>
                </a:srgbClr>
              </a:clrTo>
            </a:clrChange>
          </a:blip>
          <a:stretch>
            <a:fillRect/>
          </a:stretch>
        </p:blipFill>
        <p:spPr>
          <a:xfrm>
            <a:off x="1389786" y="642678"/>
            <a:ext cx="10590934" cy="5335822"/>
          </a:xfrm>
          <a:prstGeom prst="rect">
            <a:avLst/>
          </a:prstGeom>
        </p:spPr>
      </p:pic>
      <p:sp>
        <p:nvSpPr>
          <p:cNvPr id="2" name="Tekstiruutu 1"/>
          <p:cNvSpPr txBox="1"/>
          <p:nvPr/>
        </p:nvSpPr>
        <p:spPr>
          <a:xfrm>
            <a:off x="228600" y="322118"/>
            <a:ext cx="2182091" cy="369332"/>
          </a:xfrm>
          <a:prstGeom prst="rect">
            <a:avLst/>
          </a:prstGeom>
          <a:noFill/>
        </p:spPr>
        <p:txBody>
          <a:bodyPr wrap="square" rtlCol="0">
            <a:spAutoFit/>
          </a:bodyPr>
          <a:lstStyle/>
          <a:p>
            <a:r>
              <a:rPr lang="fi-FI" dirty="0" smtClean="0"/>
              <a:t>Esimerkki 1.</a:t>
            </a:r>
            <a:endParaRPr lang="fi-FI" dirty="0"/>
          </a:p>
        </p:txBody>
      </p:sp>
    </p:spTree>
    <p:extLst>
      <p:ext uri="{BB962C8B-B14F-4D97-AF65-F5344CB8AC3E}">
        <p14:creationId xmlns:p14="http://schemas.microsoft.com/office/powerpoint/2010/main" val="22711841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Ryhmä 4"/>
          <p:cNvGrpSpPr/>
          <p:nvPr/>
        </p:nvGrpSpPr>
        <p:grpSpPr>
          <a:xfrm>
            <a:off x="103909" y="5428761"/>
            <a:ext cx="2658341" cy="1346111"/>
            <a:chOff x="381000" y="5349875"/>
            <a:chExt cx="2658341" cy="1346111"/>
          </a:xfrm>
        </p:grpSpPr>
        <p:pic>
          <p:nvPicPr>
            <p:cNvPr id="6" name="Kuva 5"/>
            <p:cNvPicPr>
              <a:picLocks noChangeAspect="1"/>
            </p:cNvPicPr>
            <p:nvPr/>
          </p:nvPicPr>
          <p:blipFill>
            <a:blip r:embed="rId2" cstate="print">
              <a:clrChange>
                <a:clrFrom>
                  <a:srgbClr val="FFFEF9"/>
                </a:clrFrom>
                <a:clrTo>
                  <a:srgbClr val="FFFEF9">
                    <a:alpha val="0"/>
                  </a:srgbClr>
                </a:clrTo>
              </a:clrChange>
              <a:extLst>
                <a:ext uri="{28A0092B-C50C-407E-A947-70E740481C1C}">
                  <a14:useLocalDpi xmlns:a14="http://schemas.microsoft.com/office/drawing/2010/main" val="0"/>
                </a:ext>
              </a:extLst>
            </a:blip>
            <a:stretch>
              <a:fillRect/>
            </a:stretch>
          </p:blipFill>
          <p:spPr>
            <a:xfrm>
              <a:off x="381000" y="5349875"/>
              <a:ext cx="1801091" cy="1080654"/>
            </a:xfrm>
            <a:prstGeom prst="rect">
              <a:avLst/>
            </a:prstGeom>
          </p:spPr>
        </p:pic>
        <p:sp>
          <p:nvSpPr>
            <p:cNvPr id="7" name="Tekstiruutu 6"/>
            <p:cNvSpPr txBox="1"/>
            <p:nvPr/>
          </p:nvSpPr>
          <p:spPr>
            <a:xfrm>
              <a:off x="1096241" y="6165071"/>
              <a:ext cx="1943100" cy="530915"/>
            </a:xfrm>
            <a:prstGeom prst="rect">
              <a:avLst/>
            </a:prstGeom>
            <a:noFill/>
          </p:spPr>
          <p:txBody>
            <a:bodyPr wrap="square" rtlCol="0">
              <a:spAutoFit/>
            </a:bodyPr>
            <a:lstStyle/>
            <a:p>
              <a:r>
                <a:rPr lang="fi-FI" sz="1050" dirty="0" smtClean="0"/>
                <a:t>LEON100-HANKE</a:t>
              </a:r>
            </a:p>
            <a:p>
              <a:endParaRPr lang="fi-FI" dirty="0"/>
            </a:p>
          </p:txBody>
        </p:sp>
      </p:grpSp>
      <p:pic>
        <p:nvPicPr>
          <p:cNvPr id="2" name="Kuva 1"/>
          <p:cNvPicPr>
            <a:picLocks noChangeAspect="1"/>
          </p:cNvPicPr>
          <p:nvPr/>
        </p:nvPicPr>
        <p:blipFill>
          <a:blip r:embed="rId3">
            <a:clrChange>
              <a:clrFrom>
                <a:srgbClr val="FFFFFF"/>
              </a:clrFrom>
              <a:clrTo>
                <a:srgbClr val="FFFFFF">
                  <a:alpha val="0"/>
                </a:srgbClr>
              </a:clrTo>
            </a:clrChange>
          </a:blip>
          <a:stretch>
            <a:fillRect/>
          </a:stretch>
        </p:blipFill>
        <p:spPr>
          <a:xfrm>
            <a:off x="1597566" y="318131"/>
            <a:ext cx="9620322" cy="5925826"/>
          </a:xfrm>
          <a:prstGeom prst="rect">
            <a:avLst/>
          </a:prstGeom>
        </p:spPr>
      </p:pic>
      <p:sp>
        <p:nvSpPr>
          <p:cNvPr id="8" name="Tekstiruutu 7"/>
          <p:cNvSpPr txBox="1"/>
          <p:nvPr/>
        </p:nvSpPr>
        <p:spPr>
          <a:xfrm>
            <a:off x="228600" y="322118"/>
            <a:ext cx="2182091" cy="369332"/>
          </a:xfrm>
          <a:prstGeom prst="rect">
            <a:avLst/>
          </a:prstGeom>
          <a:noFill/>
        </p:spPr>
        <p:txBody>
          <a:bodyPr wrap="square" rtlCol="0">
            <a:spAutoFit/>
          </a:bodyPr>
          <a:lstStyle/>
          <a:p>
            <a:r>
              <a:rPr lang="fi-FI" dirty="0" smtClean="0"/>
              <a:t>Esimerkki 2.</a:t>
            </a:r>
            <a:endParaRPr lang="fi-FI" dirty="0"/>
          </a:p>
        </p:txBody>
      </p:sp>
    </p:spTree>
    <p:extLst>
      <p:ext uri="{BB962C8B-B14F-4D97-AF65-F5344CB8AC3E}">
        <p14:creationId xmlns:p14="http://schemas.microsoft.com/office/powerpoint/2010/main" val="20872944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Ryhmä 4"/>
          <p:cNvGrpSpPr/>
          <p:nvPr/>
        </p:nvGrpSpPr>
        <p:grpSpPr>
          <a:xfrm>
            <a:off x="103909" y="5428761"/>
            <a:ext cx="2658341" cy="1346111"/>
            <a:chOff x="381000" y="5349875"/>
            <a:chExt cx="2658341" cy="1346111"/>
          </a:xfrm>
        </p:grpSpPr>
        <p:pic>
          <p:nvPicPr>
            <p:cNvPr id="6" name="Kuva 5"/>
            <p:cNvPicPr>
              <a:picLocks noChangeAspect="1"/>
            </p:cNvPicPr>
            <p:nvPr/>
          </p:nvPicPr>
          <p:blipFill>
            <a:blip r:embed="rId2" cstate="print">
              <a:clrChange>
                <a:clrFrom>
                  <a:srgbClr val="FFFEF9"/>
                </a:clrFrom>
                <a:clrTo>
                  <a:srgbClr val="FFFEF9">
                    <a:alpha val="0"/>
                  </a:srgbClr>
                </a:clrTo>
              </a:clrChange>
              <a:extLst>
                <a:ext uri="{28A0092B-C50C-407E-A947-70E740481C1C}">
                  <a14:useLocalDpi xmlns:a14="http://schemas.microsoft.com/office/drawing/2010/main" val="0"/>
                </a:ext>
              </a:extLst>
            </a:blip>
            <a:stretch>
              <a:fillRect/>
            </a:stretch>
          </p:blipFill>
          <p:spPr>
            <a:xfrm>
              <a:off x="381000" y="5349875"/>
              <a:ext cx="1801091" cy="1080654"/>
            </a:xfrm>
            <a:prstGeom prst="rect">
              <a:avLst/>
            </a:prstGeom>
          </p:spPr>
        </p:pic>
        <p:sp>
          <p:nvSpPr>
            <p:cNvPr id="7" name="Tekstiruutu 6"/>
            <p:cNvSpPr txBox="1"/>
            <p:nvPr/>
          </p:nvSpPr>
          <p:spPr>
            <a:xfrm>
              <a:off x="1096241" y="6165071"/>
              <a:ext cx="1943100" cy="530915"/>
            </a:xfrm>
            <a:prstGeom prst="rect">
              <a:avLst/>
            </a:prstGeom>
            <a:noFill/>
          </p:spPr>
          <p:txBody>
            <a:bodyPr wrap="square" rtlCol="0">
              <a:spAutoFit/>
            </a:bodyPr>
            <a:lstStyle/>
            <a:p>
              <a:r>
                <a:rPr lang="fi-FI" sz="1050" dirty="0" smtClean="0"/>
                <a:t>LEON100-HANKE</a:t>
              </a:r>
            </a:p>
            <a:p>
              <a:endParaRPr lang="fi-FI" dirty="0"/>
            </a:p>
          </p:txBody>
        </p:sp>
      </p:grpSp>
      <p:sp>
        <p:nvSpPr>
          <p:cNvPr id="8" name="Otsikko 7"/>
          <p:cNvSpPr>
            <a:spLocks noGrp="1"/>
          </p:cNvSpPr>
          <p:nvPr>
            <p:ph type="title"/>
          </p:nvPr>
        </p:nvSpPr>
        <p:spPr/>
        <p:txBody>
          <a:bodyPr/>
          <a:lstStyle/>
          <a:p>
            <a:r>
              <a:rPr lang="fi-FI" dirty="0" smtClean="0"/>
              <a:t>ESITYKSEN RAKENNE</a:t>
            </a:r>
            <a:endParaRPr lang="fi-FI" dirty="0"/>
          </a:p>
        </p:txBody>
      </p:sp>
      <p:sp>
        <p:nvSpPr>
          <p:cNvPr id="9" name="Sisällön paikkamerkki 8"/>
          <p:cNvSpPr>
            <a:spLocks noGrp="1"/>
          </p:cNvSpPr>
          <p:nvPr>
            <p:ph idx="1"/>
          </p:nvPr>
        </p:nvSpPr>
        <p:spPr/>
        <p:txBody>
          <a:bodyPr/>
          <a:lstStyle/>
          <a:p>
            <a:r>
              <a:rPr lang="fi-FI" dirty="0" smtClean="0"/>
              <a:t>ESITTÄYTYMINEN</a:t>
            </a:r>
          </a:p>
          <a:p>
            <a:r>
              <a:rPr lang="fi-FI" dirty="0" smtClean="0"/>
              <a:t>KÄYTÖSSÄMME OLEVAT SÄHKÖISET JÄRJESTELMÄT</a:t>
            </a:r>
          </a:p>
          <a:p>
            <a:r>
              <a:rPr lang="fi-FI" dirty="0" smtClean="0"/>
              <a:t>JÄRJESTELMIEN VERTAILU</a:t>
            </a:r>
          </a:p>
          <a:p>
            <a:r>
              <a:rPr lang="fi-FI" dirty="0" smtClean="0"/>
              <a:t>JÄRJESTELMIEN YHTEISKÄYTTÖ</a:t>
            </a:r>
          </a:p>
          <a:p>
            <a:r>
              <a:rPr lang="fi-FI" dirty="0" smtClean="0"/>
              <a:t>TOIMINTAKULTTUURI</a:t>
            </a:r>
            <a:endParaRPr lang="fi-FI" dirty="0"/>
          </a:p>
        </p:txBody>
      </p:sp>
    </p:spTree>
    <p:extLst>
      <p:ext uri="{BB962C8B-B14F-4D97-AF65-F5344CB8AC3E}">
        <p14:creationId xmlns:p14="http://schemas.microsoft.com/office/powerpoint/2010/main" val="8970641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Ryhmä 4"/>
          <p:cNvGrpSpPr/>
          <p:nvPr/>
        </p:nvGrpSpPr>
        <p:grpSpPr>
          <a:xfrm>
            <a:off x="103909" y="5428761"/>
            <a:ext cx="2658341" cy="1346111"/>
            <a:chOff x="381000" y="5349875"/>
            <a:chExt cx="2658341" cy="1346111"/>
          </a:xfrm>
        </p:grpSpPr>
        <p:pic>
          <p:nvPicPr>
            <p:cNvPr id="6" name="Kuva 5"/>
            <p:cNvPicPr>
              <a:picLocks noChangeAspect="1"/>
            </p:cNvPicPr>
            <p:nvPr/>
          </p:nvPicPr>
          <p:blipFill>
            <a:blip r:embed="rId2" cstate="print">
              <a:clrChange>
                <a:clrFrom>
                  <a:srgbClr val="FFFEF9"/>
                </a:clrFrom>
                <a:clrTo>
                  <a:srgbClr val="FFFEF9">
                    <a:alpha val="0"/>
                  </a:srgbClr>
                </a:clrTo>
              </a:clrChange>
              <a:extLst>
                <a:ext uri="{28A0092B-C50C-407E-A947-70E740481C1C}">
                  <a14:useLocalDpi xmlns:a14="http://schemas.microsoft.com/office/drawing/2010/main" val="0"/>
                </a:ext>
              </a:extLst>
            </a:blip>
            <a:stretch>
              <a:fillRect/>
            </a:stretch>
          </p:blipFill>
          <p:spPr>
            <a:xfrm>
              <a:off x="381000" y="5349875"/>
              <a:ext cx="1801091" cy="1080654"/>
            </a:xfrm>
            <a:prstGeom prst="rect">
              <a:avLst/>
            </a:prstGeom>
          </p:spPr>
        </p:pic>
        <p:sp>
          <p:nvSpPr>
            <p:cNvPr id="7" name="Tekstiruutu 6"/>
            <p:cNvSpPr txBox="1"/>
            <p:nvPr/>
          </p:nvSpPr>
          <p:spPr>
            <a:xfrm>
              <a:off x="1096241" y="6165071"/>
              <a:ext cx="1943100" cy="530915"/>
            </a:xfrm>
            <a:prstGeom prst="rect">
              <a:avLst/>
            </a:prstGeom>
            <a:noFill/>
          </p:spPr>
          <p:txBody>
            <a:bodyPr wrap="square" rtlCol="0">
              <a:spAutoFit/>
            </a:bodyPr>
            <a:lstStyle/>
            <a:p>
              <a:r>
                <a:rPr lang="fi-FI" sz="1050" dirty="0" smtClean="0"/>
                <a:t>LEON100-HANKE</a:t>
              </a:r>
            </a:p>
            <a:p>
              <a:endParaRPr lang="fi-FI" dirty="0"/>
            </a:p>
          </p:txBody>
        </p:sp>
      </p:grpSp>
      <p:sp>
        <p:nvSpPr>
          <p:cNvPr id="8" name="Otsikko 7"/>
          <p:cNvSpPr>
            <a:spLocks noGrp="1"/>
          </p:cNvSpPr>
          <p:nvPr>
            <p:ph type="ctrTitle"/>
          </p:nvPr>
        </p:nvSpPr>
        <p:spPr/>
        <p:txBody>
          <a:bodyPr>
            <a:normAutofit/>
          </a:bodyPr>
          <a:lstStyle/>
          <a:p>
            <a:r>
              <a:rPr lang="fi-FI" dirty="0" smtClean="0"/>
              <a:t>Seuraavat diat:</a:t>
            </a:r>
            <a:endParaRPr lang="fi-FI" dirty="0"/>
          </a:p>
        </p:txBody>
      </p:sp>
      <p:sp>
        <p:nvSpPr>
          <p:cNvPr id="3" name="Alaotsikko 2"/>
          <p:cNvSpPr>
            <a:spLocks noGrp="1"/>
          </p:cNvSpPr>
          <p:nvPr>
            <p:ph type="subTitle" idx="1"/>
          </p:nvPr>
        </p:nvSpPr>
        <p:spPr/>
        <p:txBody>
          <a:bodyPr/>
          <a:lstStyle/>
          <a:p>
            <a:r>
              <a:rPr lang="fi-FI" dirty="0" smtClean="0"/>
              <a:t>ITK2015-esitys: Miten johtaa IT:tä osana strategista ja pedagogista johtamista? </a:t>
            </a:r>
            <a:r>
              <a:rPr lang="fi-FI" dirty="0" err="1" smtClean="0"/>
              <a:t>Silander</a:t>
            </a:r>
            <a:r>
              <a:rPr lang="fi-FI" dirty="0" smtClean="0"/>
              <a:t> &amp; </a:t>
            </a:r>
            <a:r>
              <a:rPr lang="fi-FI" dirty="0" err="1" smtClean="0"/>
              <a:t>Kylämä</a:t>
            </a:r>
            <a:endParaRPr lang="fi-FI" dirty="0"/>
          </a:p>
        </p:txBody>
      </p:sp>
    </p:spTree>
    <p:extLst>
      <p:ext uri="{BB962C8B-B14F-4D97-AF65-F5344CB8AC3E}">
        <p14:creationId xmlns:p14="http://schemas.microsoft.com/office/powerpoint/2010/main" val="29473795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4613563" y="2983126"/>
            <a:ext cx="2156113" cy="369332"/>
          </a:xfrm>
          <a:prstGeom prst="rect">
            <a:avLst/>
          </a:prstGeom>
          <a:noFill/>
        </p:spPr>
        <p:txBody>
          <a:bodyPr wrap="square" rtlCol="0">
            <a:spAutoFit/>
          </a:bodyPr>
          <a:lstStyle/>
          <a:p>
            <a:r>
              <a:rPr lang="fi-FI" dirty="0" smtClean="0">
                <a:solidFill>
                  <a:srgbClr val="0070C0"/>
                </a:solidFill>
              </a:rPr>
              <a:t>Toiminnan tavoitteet</a:t>
            </a:r>
            <a:endParaRPr lang="fi-FI" dirty="0">
              <a:solidFill>
                <a:srgbClr val="0070C0"/>
              </a:solidFill>
            </a:endParaRPr>
          </a:p>
        </p:txBody>
      </p:sp>
      <p:grpSp>
        <p:nvGrpSpPr>
          <p:cNvPr id="3" name="Ryhmä 2"/>
          <p:cNvGrpSpPr/>
          <p:nvPr/>
        </p:nvGrpSpPr>
        <p:grpSpPr>
          <a:xfrm>
            <a:off x="2940626" y="2011786"/>
            <a:ext cx="5476009" cy="2098517"/>
            <a:chOff x="2940626" y="2011786"/>
            <a:chExt cx="5476009" cy="2098517"/>
          </a:xfrm>
        </p:grpSpPr>
        <p:sp>
          <p:nvSpPr>
            <p:cNvPr id="4" name="Suorakulmio 3"/>
            <p:cNvSpPr/>
            <p:nvPr/>
          </p:nvSpPr>
          <p:spPr>
            <a:xfrm>
              <a:off x="2940626" y="2185567"/>
              <a:ext cx="5476009" cy="188075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Tekstiruutu 4"/>
            <p:cNvSpPr txBox="1"/>
            <p:nvPr/>
          </p:nvSpPr>
          <p:spPr>
            <a:xfrm>
              <a:off x="4509654" y="2011786"/>
              <a:ext cx="2337955" cy="369332"/>
            </a:xfrm>
            <a:prstGeom prst="rect">
              <a:avLst/>
            </a:prstGeom>
            <a:solidFill>
              <a:schemeClr val="bg1"/>
            </a:solidFill>
            <a:ln w="19050">
              <a:noFill/>
            </a:ln>
          </p:spPr>
          <p:txBody>
            <a:bodyPr wrap="square" rtlCol="0">
              <a:spAutoFit/>
            </a:bodyPr>
            <a:lstStyle/>
            <a:p>
              <a:pPr algn="ctr"/>
              <a:r>
                <a:rPr lang="fi-FI" dirty="0" smtClean="0"/>
                <a:t>Tavoitteet</a:t>
              </a:r>
              <a:endParaRPr lang="fi-FI" dirty="0"/>
            </a:p>
          </p:txBody>
        </p:sp>
        <p:sp>
          <p:nvSpPr>
            <p:cNvPr id="6" name="Tekstiruutu 5"/>
            <p:cNvSpPr txBox="1"/>
            <p:nvPr/>
          </p:nvSpPr>
          <p:spPr>
            <a:xfrm>
              <a:off x="2969852" y="2169177"/>
              <a:ext cx="2597727" cy="1015663"/>
            </a:xfrm>
            <a:prstGeom prst="rect">
              <a:avLst/>
            </a:prstGeom>
            <a:noFill/>
          </p:spPr>
          <p:txBody>
            <a:bodyPr wrap="square" rtlCol="0">
              <a:spAutoFit/>
            </a:bodyPr>
            <a:lstStyle/>
            <a:p>
              <a:r>
                <a:rPr lang="fi-FI" sz="1200" b="1" dirty="0" smtClean="0"/>
                <a:t>OPS</a:t>
              </a:r>
            </a:p>
            <a:p>
              <a:pPr marL="285750" indent="-285750">
                <a:buFontTx/>
                <a:buChar char="-"/>
              </a:pPr>
              <a:r>
                <a:rPr lang="fi-FI" sz="1200" dirty="0" smtClean="0"/>
                <a:t>Valtakunnalliset</a:t>
              </a:r>
            </a:p>
            <a:p>
              <a:pPr marL="285750" indent="-285750">
                <a:buFontTx/>
                <a:buChar char="-"/>
              </a:pPr>
              <a:r>
                <a:rPr lang="fi-FI" sz="1200" dirty="0" smtClean="0"/>
                <a:t>Koulutuksen järjestäjä</a:t>
              </a:r>
            </a:p>
            <a:p>
              <a:pPr marL="285750" indent="-285750">
                <a:buFontTx/>
                <a:buChar char="-"/>
              </a:pPr>
              <a:r>
                <a:rPr lang="fi-FI" sz="1200" dirty="0" smtClean="0"/>
                <a:t>Koulu/oppilaitos</a:t>
              </a:r>
            </a:p>
            <a:p>
              <a:pPr marL="285750" indent="-285750">
                <a:buFontTx/>
                <a:buChar char="-"/>
              </a:pPr>
              <a:r>
                <a:rPr lang="fi-FI" sz="1200" dirty="0" smtClean="0"/>
                <a:t>…</a:t>
              </a:r>
              <a:endParaRPr lang="fi-FI" sz="1200" dirty="0"/>
            </a:p>
          </p:txBody>
        </p:sp>
        <p:sp>
          <p:nvSpPr>
            <p:cNvPr id="7" name="Tekstiruutu 6"/>
            <p:cNvSpPr txBox="1"/>
            <p:nvPr/>
          </p:nvSpPr>
          <p:spPr>
            <a:xfrm>
              <a:off x="6275458" y="2363069"/>
              <a:ext cx="1144301" cy="276999"/>
            </a:xfrm>
            <a:prstGeom prst="rect">
              <a:avLst/>
            </a:prstGeom>
            <a:noFill/>
          </p:spPr>
          <p:txBody>
            <a:bodyPr wrap="square" rtlCol="0">
              <a:spAutoFit/>
            </a:bodyPr>
            <a:lstStyle/>
            <a:p>
              <a:r>
                <a:rPr lang="fi-FI" sz="1200" b="1" dirty="0" smtClean="0"/>
                <a:t>Säädökset</a:t>
              </a:r>
            </a:p>
          </p:txBody>
        </p:sp>
        <p:sp>
          <p:nvSpPr>
            <p:cNvPr id="8" name="Tekstiruutu 7"/>
            <p:cNvSpPr txBox="1"/>
            <p:nvPr/>
          </p:nvSpPr>
          <p:spPr>
            <a:xfrm>
              <a:off x="6925539" y="2844627"/>
              <a:ext cx="1453430" cy="276999"/>
            </a:xfrm>
            <a:prstGeom prst="rect">
              <a:avLst/>
            </a:prstGeom>
            <a:noFill/>
          </p:spPr>
          <p:txBody>
            <a:bodyPr wrap="square" rtlCol="0">
              <a:spAutoFit/>
            </a:bodyPr>
            <a:lstStyle/>
            <a:p>
              <a:r>
                <a:rPr lang="fi-FI" sz="1200" b="1" dirty="0" smtClean="0"/>
                <a:t>Strategia</a:t>
              </a:r>
            </a:p>
          </p:txBody>
        </p:sp>
        <p:sp>
          <p:nvSpPr>
            <p:cNvPr id="9" name="Tekstiruutu 8"/>
            <p:cNvSpPr txBox="1"/>
            <p:nvPr/>
          </p:nvSpPr>
          <p:spPr>
            <a:xfrm>
              <a:off x="7042439" y="3443396"/>
              <a:ext cx="1298864" cy="461665"/>
            </a:xfrm>
            <a:prstGeom prst="rect">
              <a:avLst/>
            </a:prstGeom>
            <a:noFill/>
          </p:spPr>
          <p:txBody>
            <a:bodyPr wrap="square" rtlCol="0">
              <a:spAutoFit/>
            </a:bodyPr>
            <a:lstStyle/>
            <a:p>
              <a:r>
                <a:rPr lang="fi-FI" sz="1200" b="1" dirty="0" smtClean="0"/>
                <a:t>Toiminta-</a:t>
              </a:r>
            </a:p>
            <a:p>
              <a:r>
                <a:rPr lang="fi-FI" sz="1200" b="1" dirty="0" smtClean="0"/>
                <a:t>suunnitelma</a:t>
              </a:r>
            </a:p>
          </p:txBody>
        </p:sp>
        <p:sp>
          <p:nvSpPr>
            <p:cNvPr id="10" name="Tekstiruutu 9"/>
            <p:cNvSpPr txBox="1"/>
            <p:nvPr/>
          </p:nvSpPr>
          <p:spPr>
            <a:xfrm>
              <a:off x="2969851" y="3094640"/>
              <a:ext cx="2597727" cy="1015663"/>
            </a:xfrm>
            <a:prstGeom prst="rect">
              <a:avLst/>
            </a:prstGeom>
            <a:noFill/>
          </p:spPr>
          <p:txBody>
            <a:bodyPr wrap="square" rtlCol="0">
              <a:spAutoFit/>
            </a:bodyPr>
            <a:lstStyle/>
            <a:p>
              <a:r>
                <a:rPr lang="fi-FI" sz="1200" b="1" dirty="0" smtClean="0"/>
                <a:t>Ulkoinen ohjaus</a:t>
              </a:r>
            </a:p>
            <a:p>
              <a:pPr marL="285750" indent="-285750">
                <a:buFontTx/>
                <a:buChar char="-"/>
              </a:pPr>
              <a:r>
                <a:rPr lang="fi-FI" sz="1200" dirty="0" smtClean="0"/>
                <a:t>OPH</a:t>
              </a:r>
            </a:p>
            <a:p>
              <a:pPr marL="285750" indent="-285750">
                <a:buFontTx/>
                <a:buChar char="-"/>
              </a:pPr>
              <a:r>
                <a:rPr lang="fi-FI" sz="1200" dirty="0" smtClean="0"/>
                <a:t>OKM</a:t>
              </a:r>
            </a:p>
            <a:p>
              <a:pPr marL="285750" indent="-285750">
                <a:buFontTx/>
                <a:buChar char="-"/>
              </a:pPr>
              <a:r>
                <a:rPr lang="fi-FI" sz="1200" dirty="0" smtClean="0"/>
                <a:t>Koulutuksen järjestäjä</a:t>
              </a:r>
            </a:p>
            <a:p>
              <a:pPr marL="285750" indent="-285750">
                <a:buFontTx/>
                <a:buChar char="-"/>
              </a:pPr>
              <a:r>
                <a:rPr lang="fi-FI" sz="1200" dirty="0" smtClean="0"/>
                <a:t>…</a:t>
              </a:r>
              <a:endParaRPr lang="fi-FI" sz="1200" dirty="0"/>
            </a:p>
          </p:txBody>
        </p:sp>
        <p:sp>
          <p:nvSpPr>
            <p:cNvPr id="11" name="Tekstiruutu 10"/>
            <p:cNvSpPr txBox="1"/>
            <p:nvPr/>
          </p:nvSpPr>
          <p:spPr>
            <a:xfrm>
              <a:off x="4613563" y="2983126"/>
              <a:ext cx="2156113" cy="369332"/>
            </a:xfrm>
            <a:prstGeom prst="rect">
              <a:avLst/>
            </a:prstGeom>
            <a:noFill/>
          </p:spPr>
          <p:txBody>
            <a:bodyPr wrap="square" rtlCol="0">
              <a:spAutoFit/>
            </a:bodyPr>
            <a:lstStyle/>
            <a:p>
              <a:r>
                <a:rPr lang="fi-FI" dirty="0" smtClean="0">
                  <a:solidFill>
                    <a:srgbClr val="0070C0"/>
                  </a:solidFill>
                </a:rPr>
                <a:t>Toiminnan tavoitteet</a:t>
              </a:r>
              <a:endParaRPr lang="fi-FI" dirty="0">
                <a:solidFill>
                  <a:srgbClr val="0070C0"/>
                </a:solidFill>
              </a:endParaRPr>
            </a:p>
          </p:txBody>
        </p:sp>
      </p:grpSp>
      <p:grpSp>
        <p:nvGrpSpPr>
          <p:cNvPr id="12" name="Ryhmä 11"/>
          <p:cNvGrpSpPr/>
          <p:nvPr/>
        </p:nvGrpSpPr>
        <p:grpSpPr>
          <a:xfrm>
            <a:off x="1623579" y="1160410"/>
            <a:ext cx="8551718" cy="4330639"/>
            <a:chOff x="1623579" y="1160410"/>
            <a:chExt cx="8551718" cy="4330639"/>
          </a:xfrm>
        </p:grpSpPr>
        <p:sp>
          <p:nvSpPr>
            <p:cNvPr id="13" name="Suorakulmio 12"/>
            <p:cNvSpPr/>
            <p:nvPr/>
          </p:nvSpPr>
          <p:spPr>
            <a:xfrm>
              <a:off x="1623579" y="1345076"/>
              <a:ext cx="8551718" cy="4145973"/>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Tekstiruutu 13"/>
            <p:cNvSpPr txBox="1"/>
            <p:nvPr/>
          </p:nvSpPr>
          <p:spPr>
            <a:xfrm>
              <a:off x="4509654" y="1160410"/>
              <a:ext cx="2337955" cy="369332"/>
            </a:xfrm>
            <a:prstGeom prst="rect">
              <a:avLst/>
            </a:prstGeom>
            <a:solidFill>
              <a:schemeClr val="bg1"/>
            </a:solidFill>
            <a:ln w="19050">
              <a:noFill/>
            </a:ln>
          </p:spPr>
          <p:txBody>
            <a:bodyPr wrap="square" rtlCol="0">
              <a:spAutoFit/>
            </a:bodyPr>
            <a:lstStyle/>
            <a:p>
              <a:pPr algn="ctr"/>
              <a:r>
                <a:rPr lang="fi-FI" dirty="0" smtClean="0"/>
                <a:t>Prosessit</a:t>
              </a:r>
              <a:endParaRPr lang="fi-FI" dirty="0"/>
            </a:p>
          </p:txBody>
        </p:sp>
        <p:sp>
          <p:nvSpPr>
            <p:cNvPr id="15" name="Tekstiruutu 14"/>
            <p:cNvSpPr txBox="1"/>
            <p:nvPr/>
          </p:nvSpPr>
          <p:spPr>
            <a:xfrm>
              <a:off x="1767753" y="1472045"/>
              <a:ext cx="2597727" cy="1169551"/>
            </a:xfrm>
            <a:prstGeom prst="rect">
              <a:avLst/>
            </a:prstGeom>
            <a:noFill/>
          </p:spPr>
          <p:txBody>
            <a:bodyPr wrap="square" rtlCol="0">
              <a:spAutoFit/>
            </a:bodyPr>
            <a:lstStyle/>
            <a:p>
              <a:r>
                <a:rPr lang="fi-FI" sz="1400" b="1" dirty="0" smtClean="0"/>
                <a:t>Opetuksen järjestäminen</a:t>
              </a:r>
            </a:p>
            <a:p>
              <a:pPr marL="285750" indent="-285750">
                <a:buFontTx/>
                <a:buChar char="-"/>
              </a:pPr>
              <a:r>
                <a:rPr lang="fi-FI" sz="1400" dirty="0" smtClean="0"/>
                <a:t>Opetus ja ohjaus</a:t>
              </a:r>
            </a:p>
            <a:p>
              <a:pPr marL="285750" indent="-285750">
                <a:buFontTx/>
                <a:buChar char="-"/>
              </a:pPr>
              <a:r>
                <a:rPr lang="fi-FI" sz="1400" dirty="0" smtClean="0"/>
                <a:t>Opiskelu ja oppiminen</a:t>
              </a:r>
            </a:p>
            <a:p>
              <a:pPr marL="285750" indent="-285750">
                <a:buFontTx/>
                <a:buChar char="-"/>
              </a:pPr>
              <a:r>
                <a:rPr lang="fi-FI" sz="1400" dirty="0" smtClean="0"/>
                <a:t>Arviointi</a:t>
              </a:r>
            </a:p>
            <a:p>
              <a:pPr marL="285750" indent="-285750">
                <a:buFontTx/>
                <a:buChar char="-"/>
              </a:pPr>
              <a:r>
                <a:rPr lang="fi-FI" sz="1400" dirty="0" smtClean="0"/>
                <a:t>…</a:t>
              </a:r>
              <a:endParaRPr lang="fi-FI" sz="1400" dirty="0"/>
            </a:p>
          </p:txBody>
        </p:sp>
        <p:sp>
          <p:nvSpPr>
            <p:cNvPr id="16" name="Tekstiruutu 15"/>
            <p:cNvSpPr txBox="1"/>
            <p:nvPr/>
          </p:nvSpPr>
          <p:spPr>
            <a:xfrm>
              <a:off x="8416635" y="1472044"/>
              <a:ext cx="1683329" cy="2031325"/>
            </a:xfrm>
            <a:prstGeom prst="rect">
              <a:avLst/>
            </a:prstGeom>
            <a:noFill/>
          </p:spPr>
          <p:txBody>
            <a:bodyPr wrap="square" rtlCol="0">
              <a:spAutoFit/>
            </a:bodyPr>
            <a:lstStyle/>
            <a:p>
              <a:r>
                <a:rPr lang="fi-FI" sz="1400" b="1" dirty="0" smtClean="0"/>
                <a:t>Hyvinvointi, ohjaus- ja tukipalvelut</a:t>
              </a:r>
            </a:p>
            <a:p>
              <a:pPr marL="285750" indent="-285750">
                <a:buFontTx/>
                <a:buChar char="-"/>
              </a:pPr>
              <a:r>
                <a:rPr lang="fi-FI" sz="1400" dirty="0" err="1" smtClean="0"/>
                <a:t>Opiskelijahuol</a:t>
              </a:r>
              <a:r>
                <a:rPr lang="fi-FI" sz="1400" dirty="0" smtClean="0"/>
                <a:t>-to</a:t>
              </a:r>
            </a:p>
            <a:p>
              <a:pPr marL="285750" indent="-285750">
                <a:buFontTx/>
                <a:buChar char="-"/>
              </a:pPr>
              <a:r>
                <a:rPr lang="fi-FI" sz="1400" dirty="0" smtClean="0"/>
                <a:t>Kouluterveyden huolto</a:t>
              </a:r>
            </a:p>
            <a:p>
              <a:pPr marL="285750" indent="-285750">
                <a:buFontTx/>
                <a:buChar char="-"/>
              </a:pPr>
              <a:r>
                <a:rPr lang="fi-FI" sz="1400" dirty="0" smtClean="0"/>
                <a:t>Ohjaus ja tukipalvelut</a:t>
              </a:r>
            </a:p>
            <a:p>
              <a:pPr marL="285750" indent="-285750">
                <a:buFontTx/>
                <a:buChar char="-"/>
              </a:pPr>
              <a:r>
                <a:rPr lang="fi-FI" sz="1400" dirty="0" smtClean="0"/>
                <a:t>…</a:t>
              </a:r>
              <a:endParaRPr lang="fi-FI" sz="1400" dirty="0"/>
            </a:p>
          </p:txBody>
        </p:sp>
        <p:sp>
          <p:nvSpPr>
            <p:cNvPr id="17" name="Tekstiruutu 16"/>
            <p:cNvSpPr txBox="1"/>
            <p:nvPr/>
          </p:nvSpPr>
          <p:spPr>
            <a:xfrm>
              <a:off x="2452252" y="4240103"/>
              <a:ext cx="6982689" cy="1188000"/>
            </a:xfrm>
            <a:prstGeom prst="rect">
              <a:avLst/>
            </a:prstGeom>
            <a:noFill/>
          </p:spPr>
          <p:txBody>
            <a:bodyPr wrap="square" numCol="2" rtlCol="0">
              <a:spAutoFit/>
            </a:bodyPr>
            <a:lstStyle/>
            <a:p>
              <a:r>
                <a:rPr lang="fi-FI" sz="1400" b="1" dirty="0" smtClean="0"/>
                <a:t>Johtaminen ja hallinto</a:t>
              </a:r>
            </a:p>
            <a:p>
              <a:pPr marL="285750" indent="-285750">
                <a:buFontTx/>
                <a:buChar char="-"/>
              </a:pPr>
              <a:r>
                <a:rPr lang="fi-FI" sz="1400" dirty="0" smtClean="0"/>
                <a:t>Hankinnat</a:t>
              </a:r>
            </a:p>
            <a:p>
              <a:pPr marL="285750" indent="-285750">
                <a:buFontTx/>
                <a:buChar char="-"/>
              </a:pPr>
              <a:r>
                <a:rPr lang="fi-FI" sz="1400" dirty="0" smtClean="0"/>
                <a:t>Kehittäminen</a:t>
              </a:r>
            </a:p>
            <a:p>
              <a:pPr marL="285750" indent="-285750">
                <a:buFontTx/>
                <a:buChar char="-"/>
              </a:pPr>
              <a:r>
                <a:rPr lang="fi-FI" sz="1400" dirty="0" smtClean="0"/>
                <a:t>Asennukset ja tuki</a:t>
              </a:r>
            </a:p>
            <a:p>
              <a:pPr marL="285750" indent="-285750">
                <a:buFontTx/>
                <a:buChar char="-"/>
              </a:pPr>
              <a:r>
                <a:rPr lang="fi-FI" sz="1400" dirty="0" smtClean="0"/>
                <a:t>Tietoturvallisuus</a:t>
              </a:r>
            </a:p>
            <a:p>
              <a:endParaRPr lang="fi-FI" sz="1400" dirty="0" smtClean="0"/>
            </a:p>
            <a:p>
              <a:pPr marL="285750" indent="-285750">
                <a:buFontTx/>
                <a:buChar char="-"/>
              </a:pPr>
              <a:r>
                <a:rPr lang="fi-FI" sz="1400" dirty="0" smtClean="0"/>
                <a:t>Tilastotiedot</a:t>
              </a:r>
            </a:p>
            <a:p>
              <a:pPr marL="285750" indent="-285750">
                <a:buFontTx/>
                <a:buChar char="-"/>
              </a:pPr>
              <a:r>
                <a:rPr lang="fi-FI" sz="1400" dirty="0" smtClean="0"/>
                <a:t>Talous</a:t>
              </a:r>
            </a:p>
            <a:p>
              <a:pPr marL="285750" indent="-285750">
                <a:buFontTx/>
                <a:buChar char="-"/>
              </a:pPr>
              <a:r>
                <a:rPr lang="fi-FI" sz="1400" dirty="0" smtClean="0"/>
                <a:t>Osaamisen kehittämine</a:t>
              </a:r>
            </a:p>
            <a:p>
              <a:pPr marL="285750" indent="-285750">
                <a:buFontTx/>
                <a:buChar char="-"/>
              </a:pPr>
              <a:r>
                <a:rPr lang="fi-FI" sz="1400" dirty="0" smtClean="0"/>
                <a:t>Toimintakulttuurin tietoinen rakentaminen</a:t>
              </a:r>
            </a:p>
            <a:p>
              <a:pPr marL="285750" indent="-285750">
                <a:buFontTx/>
                <a:buChar char="-"/>
              </a:pPr>
              <a:r>
                <a:rPr lang="fi-FI" sz="1400" dirty="0" smtClean="0"/>
                <a:t>…</a:t>
              </a:r>
              <a:endParaRPr lang="fi-FI" sz="1400" dirty="0"/>
            </a:p>
          </p:txBody>
        </p:sp>
      </p:grpSp>
      <p:grpSp>
        <p:nvGrpSpPr>
          <p:cNvPr id="18" name="Ryhmä 17"/>
          <p:cNvGrpSpPr/>
          <p:nvPr/>
        </p:nvGrpSpPr>
        <p:grpSpPr>
          <a:xfrm>
            <a:off x="290946" y="158234"/>
            <a:ext cx="11617036" cy="6356866"/>
            <a:chOff x="290946" y="158234"/>
            <a:chExt cx="11617036" cy="6356866"/>
          </a:xfrm>
        </p:grpSpPr>
        <p:sp>
          <p:nvSpPr>
            <p:cNvPr id="19" name="Suorakulmio 18"/>
            <p:cNvSpPr/>
            <p:nvPr/>
          </p:nvSpPr>
          <p:spPr>
            <a:xfrm>
              <a:off x="290946" y="342900"/>
              <a:ext cx="11617036" cy="6172200"/>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Tekstiruutu 19"/>
            <p:cNvSpPr txBox="1"/>
            <p:nvPr/>
          </p:nvSpPr>
          <p:spPr>
            <a:xfrm>
              <a:off x="4509654" y="158234"/>
              <a:ext cx="2337955" cy="369332"/>
            </a:xfrm>
            <a:prstGeom prst="rect">
              <a:avLst/>
            </a:prstGeom>
            <a:solidFill>
              <a:schemeClr val="bg1"/>
            </a:solidFill>
            <a:ln w="19050">
              <a:noFill/>
            </a:ln>
          </p:spPr>
          <p:txBody>
            <a:bodyPr wrap="square" rtlCol="0">
              <a:spAutoFit/>
            </a:bodyPr>
            <a:lstStyle/>
            <a:p>
              <a:pPr algn="ctr"/>
              <a:r>
                <a:rPr lang="fi-FI" dirty="0" smtClean="0"/>
                <a:t>Rakenteet</a:t>
              </a:r>
              <a:endParaRPr lang="fi-FI" dirty="0"/>
            </a:p>
          </p:txBody>
        </p:sp>
        <p:sp>
          <p:nvSpPr>
            <p:cNvPr id="21" name="Tekstiruutu 20"/>
            <p:cNvSpPr txBox="1"/>
            <p:nvPr/>
          </p:nvSpPr>
          <p:spPr>
            <a:xfrm>
              <a:off x="9528462" y="6073032"/>
              <a:ext cx="2337955" cy="369332"/>
            </a:xfrm>
            <a:prstGeom prst="rect">
              <a:avLst/>
            </a:prstGeom>
            <a:solidFill>
              <a:schemeClr val="bg1"/>
            </a:solidFill>
            <a:ln w="19050">
              <a:noFill/>
            </a:ln>
          </p:spPr>
          <p:txBody>
            <a:bodyPr wrap="square" rtlCol="0">
              <a:spAutoFit/>
            </a:bodyPr>
            <a:lstStyle/>
            <a:p>
              <a:pPr algn="r"/>
              <a:r>
                <a:rPr lang="fi-FI" i="1" dirty="0" smtClean="0"/>
                <a:t>Oppijat</a:t>
              </a:r>
              <a:endParaRPr lang="fi-FI" i="1" dirty="0"/>
            </a:p>
          </p:txBody>
        </p:sp>
        <p:sp>
          <p:nvSpPr>
            <p:cNvPr id="22" name="Tekstiruutu 21"/>
            <p:cNvSpPr txBox="1"/>
            <p:nvPr/>
          </p:nvSpPr>
          <p:spPr>
            <a:xfrm>
              <a:off x="316922" y="6073032"/>
              <a:ext cx="2613314" cy="369332"/>
            </a:xfrm>
            <a:prstGeom prst="rect">
              <a:avLst/>
            </a:prstGeom>
            <a:solidFill>
              <a:schemeClr val="bg1"/>
            </a:solidFill>
            <a:ln w="19050">
              <a:noFill/>
            </a:ln>
          </p:spPr>
          <p:txBody>
            <a:bodyPr wrap="square" rtlCol="0">
              <a:spAutoFit/>
            </a:bodyPr>
            <a:lstStyle/>
            <a:p>
              <a:r>
                <a:rPr lang="fi-FI" i="1" dirty="0" smtClean="0"/>
                <a:t>Teknologia ja ympäristöt</a:t>
              </a:r>
              <a:endParaRPr lang="fi-FI" i="1" dirty="0"/>
            </a:p>
          </p:txBody>
        </p:sp>
        <p:sp>
          <p:nvSpPr>
            <p:cNvPr id="23" name="Tekstiruutu 22"/>
            <p:cNvSpPr txBox="1"/>
            <p:nvPr/>
          </p:nvSpPr>
          <p:spPr>
            <a:xfrm>
              <a:off x="9528462" y="393761"/>
              <a:ext cx="2337955" cy="369332"/>
            </a:xfrm>
            <a:prstGeom prst="rect">
              <a:avLst/>
            </a:prstGeom>
            <a:solidFill>
              <a:schemeClr val="bg1"/>
            </a:solidFill>
            <a:ln w="19050">
              <a:noFill/>
            </a:ln>
          </p:spPr>
          <p:txBody>
            <a:bodyPr wrap="square" rtlCol="0">
              <a:spAutoFit/>
            </a:bodyPr>
            <a:lstStyle/>
            <a:p>
              <a:pPr algn="r"/>
              <a:r>
                <a:rPr lang="fi-FI" i="1" dirty="0" smtClean="0"/>
                <a:t>Henkilöstö</a:t>
              </a:r>
              <a:endParaRPr lang="fi-FI" i="1" dirty="0"/>
            </a:p>
          </p:txBody>
        </p:sp>
        <p:sp>
          <p:nvSpPr>
            <p:cNvPr id="24" name="Tekstiruutu 23"/>
            <p:cNvSpPr txBox="1"/>
            <p:nvPr/>
          </p:nvSpPr>
          <p:spPr>
            <a:xfrm>
              <a:off x="316922" y="393761"/>
              <a:ext cx="2337955" cy="369332"/>
            </a:xfrm>
            <a:prstGeom prst="rect">
              <a:avLst/>
            </a:prstGeom>
            <a:solidFill>
              <a:schemeClr val="bg1"/>
            </a:solidFill>
            <a:ln w="19050">
              <a:noFill/>
            </a:ln>
          </p:spPr>
          <p:txBody>
            <a:bodyPr wrap="square" rtlCol="0">
              <a:spAutoFit/>
            </a:bodyPr>
            <a:lstStyle/>
            <a:p>
              <a:r>
                <a:rPr lang="fi-FI" i="1" dirty="0" smtClean="0"/>
                <a:t>Oppilaitos</a:t>
              </a:r>
              <a:endParaRPr lang="fi-FI" i="1" dirty="0"/>
            </a:p>
          </p:txBody>
        </p:sp>
      </p:grpSp>
      <p:grpSp>
        <p:nvGrpSpPr>
          <p:cNvPr id="25" name="Ryhmä 24"/>
          <p:cNvGrpSpPr/>
          <p:nvPr/>
        </p:nvGrpSpPr>
        <p:grpSpPr>
          <a:xfrm>
            <a:off x="290946" y="158234"/>
            <a:ext cx="12515847" cy="6356866"/>
            <a:chOff x="290946" y="158234"/>
            <a:chExt cx="12515847" cy="6356866"/>
          </a:xfrm>
        </p:grpSpPr>
        <p:sp>
          <p:nvSpPr>
            <p:cNvPr id="26" name="Tekstiruutu 25"/>
            <p:cNvSpPr txBox="1"/>
            <p:nvPr/>
          </p:nvSpPr>
          <p:spPr>
            <a:xfrm>
              <a:off x="468888" y="1007114"/>
              <a:ext cx="2597727" cy="307777"/>
            </a:xfrm>
            <a:prstGeom prst="rect">
              <a:avLst/>
            </a:prstGeom>
            <a:noFill/>
          </p:spPr>
          <p:txBody>
            <a:bodyPr wrap="square" rtlCol="0">
              <a:spAutoFit/>
            </a:bodyPr>
            <a:lstStyle/>
            <a:p>
              <a:r>
                <a:rPr lang="fi-FI" sz="1400" b="1" dirty="0" smtClean="0"/>
                <a:t>Opetuksen järjestelmät</a:t>
              </a:r>
              <a:endParaRPr lang="fi-FI" sz="1400" b="1" dirty="0"/>
            </a:p>
          </p:txBody>
        </p:sp>
        <p:sp>
          <p:nvSpPr>
            <p:cNvPr id="27" name="Tekstiruutu 26"/>
            <p:cNvSpPr txBox="1"/>
            <p:nvPr/>
          </p:nvSpPr>
          <p:spPr>
            <a:xfrm>
              <a:off x="468889" y="2023843"/>
              <a:ext cx="2597727" cy="307777"/>
            </a:xfrm>
            <a:prstGeom prst="rect">
              <a:avLst/>
            </a:prstGeom>
            <a:noFill/>
          </p:spPr>
          <p:txBody>
            <a:bodyPr wrap="square" rtlCol="0">
              <a:spAutoFit/>
            </a:bodyPr>
            <a:lstStyle/>
            <a:p>
              <a:r>
                <a:rPr lang="fi-FI" sz="1400" b="1" dirty="0" smtClean="0"/>
                <a:t>Pilvipalvelut</a:t>
              </a:r>
              <a:endParaRPr lang="fi-FI" sz="1400" b="1" dirty="0"/>
            </a:p>
          </p:txBody>
        </p:sp>
        <p:sp>
          <p:nvSpPr>
            <p:cNvPr id="28" name="Tekstiruutu 27"/>
            <p:cNvSpPr txBox="1"/>
            <p:nvPr/>
          </p:nvSpPr>
          <p:spPr>
            <a:xfrm>
              <a:off x="4499262" y="914887"/>
              <a:ext cx="3200400" cy="307777"/>
            </a:xfrm>
            <a:prstGeom prst="rect">
              <a:avLst/>
            </a:prstGeom>
            <a:noFill/>
          </p:spPr>
          <p:txBody>
            <a:bodyPr wrap="square" rtlCol="0">
              <a:spAutoFit/>
            </a:bodyPr>
            <a:lstStyle/>
            <a:p>
              <a:pPr algn="ctr"/>
              <a:r>
                <a:rPr lang="fi-FI" sz="1400" b="1" dirty="0" smtClean="0"/>
                <a:t>Hallinnon järjestelmät + rajapinnat</a:t>
              </a:r>
              <a:endParaRPr lang="fi-FI" sz="1400" b="1" dirty="0"/>
            </a:p>
          </p:txBody>
        </p:sp>
        <p:sp>
          <p:nvSpPr>
            <p:cNvPr id="29" name="Tekstiruutu 28"/>
            <p:cNvSpPr txBox="1"/>
            <p:nvPr/>
          </p:nvSpPr>
          <p:spPr>
            <a:xfrm>
              <a:off x="452872" y="3071954"/>
              <a:ext cx="2597727" cy="523220"/>
            </a:xfrm>
            <a:prstGeom prst="rect">
              <a:avLst/>
            </a:prstGeom>
            <a:noFill/>
          </p:spPr>
          <p:txBody>
            <a:bodyPr wrap="square" rtlCol="0">
              <a:spAutoFit/>
            </a:bodyPr>
            <a:lstStyle/>
            <a:p>
              <a:r>
                <a:rPr lang="fi-FI" sz="1400" b="1" dirty="0" smtClean="0"/>
                <a:t>Toiminta-</a:t>
              </a:r>
            </a:p>
            <a:p>
              <a:r>
                <a:rPr lang="fi-FI" sz="1400" b="1" dirty="0" smtClean="0"/>
                <a:t>ympäristö</a:t>
              </a:r>
              <a:endParaRPr lang="fi-FI" sz="1400" b="1" dirty="0"/>
            </a:p>
          </p:txBody>
        </p:sp>
        <p:sp>
          <p:nvSpPr>
            <p:cNvPr id="30" name="Tekstiruutu 29"/>
            <p:cNvSpPr txBox="1"/>
            <p:nvPr/>
          </p:nvSpPr>
          <p:spPr>
            <a:xfrm>
              <a:off x="452871" y="4486592"/>
              <a:ext cx="2597727" cy="523220"/>
            </a:xfrm>
            <a:prstGeom prst="rect">
              <a:avLst/>
            </a:prstGeom>
            <a:noFill/>
          </p:spPr>
          <p:txBody>
            <a:bodyPr wrap="square" rtlCol="0">
              <a:spAutoFit/>
            </a:bodyPr>
            <a:lstStyle/>
            <a:p>
              <a:r>
                <a:rPr lang="fi-FI" sz="1400" b="1" dirty="0" err="1" smtClean="0"/>
                <a:t>Oppimis</a:t>
              </a:r>
              <a:r>
                <a:rPr lang="fi-FI" sz="1400" b="1" dirty="0" smtClean="0"/>
                <a:t>-</a:t>
              </a:r>
            </a:p>
            <a:p>
              <a:r>
                <a:rPr lang="fi-FI" sz="1400" b="1" dirty="0" smtClean="0"/>
                <a:t>ympäristöt</a:t>
              </a:r>
              <a:endParaRPr lang="fi-FI" sz="1400" b="1" dirty="0"/>
            </a:p>
          </p:txBody>
        </p:sp>
        <p:sp>
          <p:nvSpPr>
            <p:cNvPr id="31" name="Tekstiruutu 30"/>
            <p:cNvSpPr txBox="1"/>
            <p:nvPr/>
          </p:nvSpPr>
          <p:spPr>
            <a:xfrm>
              <a:off x="491836" y="5587121"/>
              <a:ext cx="2597727" cy="307777"/>
            </a:xfrm>
            <a:prstGeom prst="rect">
              <a:avLst/>
            </a:prstGeom>
            <a:noFill/>
          </p:spPr>
          <p:txBody>
            <a:bodyPr wrap="square" rtlCol="0">
              <a:spAutoFit/>
            </a:bodyPr>
            <a:lstStyle/>
            <a:p>
              <a:r>
                <a:rPr lang="fi-FI" sz="1400" b="1" dirty="0" smtClean="0"/>
                <a:t>Laitteet ja ohjelmistot</a:t>
              </a:r>
              <a:endParaRPr lang="fi-FI" sz="1400" b="1" dirty="0"/>
            </a:p>
          </p:txBody>
        </p:sp>
        <p:sp>
          <p:nvSpPr>
            <p:cNvPr id="32" name="Tekstiruutu 31"/>
            <p:cNvSpPr txBox="1"/>
            <p:nvPr/>
          </p:nvSpPr>
          <p:spPr>
            <a:xfrm>
              <a:off x="4644734" y="5894898"/>
              <a:ext cx="2597727" cy="307777"/>
            </a:xfrm>
            <a:prstGeom prst="rect">
              <a:avLst/>
            </a:prstGeom>
            <a:noFill/>
          </p:spPr>
          <p:txBody>
            <a:bodyPr wrap="square" rtlCol="0">
              <a:spAutoFit/>
            </a:bodyPr>
            <a:lstStyle/>
            <a:p>
              <a:pPr algn="ctr"/>
              <a:r>
                <a:rPr lang="fi-FI" sz="1400" b="1" dirty="0" smtClean="0"/>
                <a:t>Tietoliikenneyhteydet</a:t>
              </a:r>
              <a:endParaRPr lang="fi-FI" sz="1400" b="1" dirty="0"/>
            </a:p>
          </p:txBody>
        </p:sp>
        <p:sp>
          <p:nvSpPr>
            <p:cNvPr id="33" name="Tekstiruutu 32"/>
            <p:cNvSpPr txBox="1"/>
            <p:nvPr/>
          </p:nvSpPr>
          <p:spPr>
            <a:xfrm>
              <a:off x="4600574" y="5679559"/>
              <a:ext cx="2597727" cy="307777"/>
            </a:xfrm>
            <a:prstGeom prst="rect">
              <a:avLst/>
            </a:prstGeom>
            <a:noFill/>
          </p:spPr>
          <p:txBody>
            <a:bodyPr wrap="square" rtlCol="0">
              <a:spAutoFit/>
            </a:bodyPr>
            <a:lstStyle/>
            <a:p>
              <a:pPr algn="ctr"/>
              <a:r>
                <a:rPr lang="fi-FI" sz="1400" b="1" dirty="0" smtClean="0"/>
                <a:t>BYOD</a:t>
              </a:r>
              <a:endParaRPr lang="fi-FI" sz="1400" b="1" dirty="0"/>
            </a:p>
          </p:txBody>
        </p:sp>
        <p:sp>
          <p:nvSpPr>
            <p:cNvPr id="34" name="Tekstiruutu 33"/>
            <p:cNvSpPr txBox="1"/>
            <p:nvPr/>
          </p:nvSpPr>
          <p:spPr>
            <a:xfrm>
              <a:off x="4600574" y="5459572"/>
              <a:ext cx="2597727" cy="307777"/>
            </a:xfrm>
            <a:prstGeom prst="rect">
              <a:avLst/>
            </a:prstGeom>
            <a:noFill/>
          </p:spPr>
          <p:txBody>
            <a:bodyPr wrap="square" rtlCol="0">
              <a:spAutoFit/>
            </a:bodyPr>
            <a:lstStyle/>
            <a:p>
              <a:pPr algn="ctr"/>
              <a:r>
                <a:rPr lang="fi-FI" sz="1400" b="1" dirty="0" smtClean="0"/>
                <a:t>ACCESS</a:t>
              </a:r>
              <a:endParaRPr lang="fi-FI" sz="1400" b="1" dirty="0"/>
            </a:p>
          </p:txBody>
        </p:sp>
        <p:sp>
          <p:nvSpPr>
            <p:cNvPr id="35" name="Tekstiruutu 34"/>
            <p:cNvSpPr txBox="1"/>
            <p:nvPr/>
          </p:nvSpPr>
          <p:spPr>
            <a:xfrm>
              <a:off x="9850580" y="5606202"/>
              <a:ext cx="2597727" cy="307777"/>
            </a:xfrm>
            <a:prstGeom prst="rect">
              <a:avLst/>
            </a:prstGeom>
            <a:noFill/>
          </p:spPr>
          <p:txBody>
            <a:bodyPr wrap="square" rtlCol="0">
              <a:spAutoFit/>
            </a:bodyPr>
            <a:lstStyle/>
            <a:p>
              <a:r>
                <a:rPr lang="fi-FI" sz="1400" b="1" dirty="0" smtClean="0"/>
                <a:t>Sosiaalinen media</a:t>
              </a:r>
              <a:endParaRPr lang="fi-FI" sz="1400" b="1" dirty="0"/>
            </a:p>
          </p:txBody>
        </p:sp>
        <p:sp>
          <p:nvSpPr>
            <p:cNvPr id="36" name="Tekstiruutu 35"/>
            <p:cNvSpPr txBox="1"/>
            <p:nvPr/>
          </p:nvSpPr>
          <p:spPr>
            <a:xfrm>
              <a:off x="10209066" y="2426152"/>
              <a:ext cx="2597727" cy="307777"/>
            </a:xfrm>
            <a:prstGeom prst="rect">
              <a:avLst/>
            </a:prstGeom>
            <a:noFill/>
          </p:spPr>
          <p:txBody>
            <a:bodyPr wrap="square" rtlCol="0">
              <a:spAutoFit/>
            </a:bodyPr>
            <a:lstStyle/>
            <a:p>
              <a:r>
                <a:rPr lang="fi-FI" sz="1400" b="1" dirty="0" smtClean="0"/>
                <a:t>Toimintakulttuuri</a:t>
              </a:r>
              <a:endParaRPr lang="fi-FI" sz="1400" b="1" dirty="0"/>
            </a:p>
          </p:txBody>
        </p:sp>
        <p:sp>
          <p:nvSpPr>
            <p:cNvPr id="37" name="Tekstiruutu 36"/>
            <p:cNvSpPr txBox="1"/>
            <p:nvPr/>
          </p:nvSpPr>
          <p:spPr>
            <a:xfrm>
              <a:off x="9398575" y="914887"/>
              <a:ext cx="2597727" cy="307777"/>
            </a:xfrm>
            <a:prstGeom prst="rect">
              <a:avLst/>
            </a:prstGeom>
            <a:noFill/>
          </p:spPr>
          <p:txBody>
            <a:bodyPr wrap="square" rtlCol="0">
              <a:spAutoFit/>
            </a:bodyPr>
            <a:lstStyle/>
            <a:p>
              <a:r>
                <a:rPr lang="fi-FI" sz="1400" b="1" dirty="0" smtClean="0"/>
                <a:t>Osaaminen</a:t>
              </a:r>
              <a:endParaRPr lang="fi-FI" sz="1400" b="1" dirty="0"/>
            </a:p>
          </p:txBody>
        </p:sp>
        <p:grpSp>
          <p:nvGrpSpPr>
            <p:cNvPr id="38" name="Ryhmä 37"/>
            <p:cNvGrpSpPr/>
            <p:nvPr/>
          </p:nvGrpSpPr>
          <p:grpSpPr>
            <a:xfrm>
              <a:off x="290946" y="158234"/>
              <a:ext cx="11617036" cy="6356866"/>
              <a:chOff x="290946" y="158234"/>
              <a:chExt cx="11617036" cy="6356866"/>
            </a:xfrm>
          </p:grpSpPr>
          <p:sp>
            <p:nvSpPr>
              <p:cNvPr id="46" name="Suorakulmio 45"/>
              <p:cNvSpPr/>
              <p:nvPr/>
            </p:nvSpPr>
            <p:spPr>
              <a:xfrm>
                <a:off x="290946" y="342900"/>
                <a:ext cx="11617036" cy="6172200"/>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7" name="Tekstiruutu 46"/>
              <p:cNvSpPr txBox="1"/>
              <p:nvPr/>
            </p:nvSpPr>
            <p:spPr>
              <a:xfrm>
                <a:off x="4509654" y="158234"/>
                <a:ext cx="2337955" cy="369332"/>
              </a:xfrm>
              <a:prstGeom prst="rect">
                <a:avLst/>
              </a:prstGeom>
              <a:solidFill>
                <a:schemeClr val="bg1"/>
              </a:solidFill>
              <a:ln w="19050">
                <a:noFill/>
              </a:ln>
            </p:spPr>
            <p:txBody>
              <a:bodyPr wrap="square" rtlCol="0">
                <a:spAutoFit/>
              </a:bodyPr>
              <a:lstStyle/>
              <a:p>
                <a:pPr algn="ctr"/>
                <a:r>
                  <a:rPr lang="fi-FI" dirty="0" smtClean="0"/>
                  <a:t>Rakenteet</a:t>
                </a:r>
                <a:endParaRPr lang="fi-FI" dirty="0"/>
              </a:p>
            </p:txBody>
          </p:sp>
          <p:sp>
            <p:nvSpPr>
              <p:cNvPr id="48" name="Tekstiruutu 47"/>
              <p:cNvSpPr txBox="1"/>
              <p:nvPr/>
            </p:nvSpPr>
            <p:spPr>
              <a:xfrm>
                <a:off x="9528462" y="6073032"/>
                <a:ext cx="2337955" cy="369332"/>
              </a:xfrm>
              <a:prstGeom prst="rect">
                <a:avLst/>
              </a:prstGeom>
              <a:solidFill>
                <a:schemeClr val="bg1"/>
              </a:solidFill>
              <a:ln w="19050">
                <a:noFill/>
              </a:ln>
            </p:spPr>
            <p:txBody>
              <a:bodyPr wrap="square" rtlCol="0">
                <a:spAutoFit/>
              </a:bodyPr>
              <a:lstStyle/>
              <a:p>
                <a:pPr algn="r"/>
                <a:r>
                  <a:rPr lang="fi-FI" i="1" dirty="0" smtClean="0"/>
                  <a:t>Oppijat</a:t>
                </a:r>
                <a:endParaRPr lang="fi-FI" i="1" dirty="0"/>
              </a:p>
            </p:txBody>
          </p:sp>
          <p:sp>
            <p:nvSpPr>
              <p:cNvPr id="49" name="Tekstiruutu 48"/>
              <p:cNvSpPr txBox="1"/>
              <p:nvPr/>
            </p:nvSpPr>
            <p:spPr>
              <a:xfrm>
                <a:off x="316922" y="6073032"/>
                <a:ext cx="2613314" cy="369332"/>
              </a:xfrm>
              <a:prstGeom prst="rect">
                <a:avLst/>
              </a:prstGeom>
              <a:solidFill>
                <a:schemeClr val="bg1"/>
              </a:solidFill>
              <a:ln w="19050">
                <a:noFill/>
              </a:ln>
            </p:spPr>
            <p:txBody>
              <a:bodyPr wrap="square" rtlCol="0">
                <a:spAutoFit/>
              </a:bodyPr>
              <a:lstStyle/>
              <a:p>
                <a:r>
                  <a:rPr lang="fi-FI" i="1" dirty="0" smtClean="0"/>
                  <a:t>Teknologia ja ympäristöt</a:t>
                </a:r>
                <a:endParaRPr lang="fi-FI" i="1" dirty="0"/>
              </a:p>
            </p:txBody>
          </p:sp>
          <p:sp>
            <p:nvSpPr>
              <p:cNvPr id="50" name="Tekstiruutu 49"/>
              <p:cNvSpPr txBox="1"/>
              <p:nvPr/>
            </p:nvSpPr>
            <p:spPr>
              <a:xfrm>
                <a:off x="9528462" y="393761"/>
                <a:ext cx="2337955" cy="369332"/>
              </a:xfrm>
              <a:prstGeom prst="rect">
                <a:avLst/>
              </a:prstGeom>
              <a:solidFill>
                <a:schemeClr val="bg1"/>
              </a:solidFill>
              <a:ln w="19050">
                <a:noFill/>
              </a:ln>
            </p:spPr>
            <p:txBody>
              <a:bodyPr wrap="square" rtlCol="0">
                <a:spAutoFit/>
              </a:bodyPr>
              <a:lstStyle/>
              <a:p>
                <a:pPr algn="r"/>
                <a:r>
                  <a:rPr lang="fi-FI" i="1" dirty="0" smtClean="0"/>
                  <a:t>Henkilöstö</a:t>
                </a:r>
                <a:endParaRPr lang="fi-FI" i="1" dirty="0"/>
              </a:p>
            </p:txBody>
          </p:sp>
          <p:sp>
            <p:nvSpPr>
              <p:cNvPr id="51" name="Tekstiruutu 50"/>
              <p:cNvSpPr txBox="1"/>
              <p:nvPr/>
            </p:nvSpPr>
            <p:spPr>
              <a:xfrm>
                <a:off x="316922" y="393761"/>
                <a:ext cx="2337955" cy="369332"/>
              </a:xfrm>
              <a:prstGeom prst="rect">
                <a:avLst/>
              </a:prstGeom>
              <a:solidFill>
                <a:schemeClr val="bg1"/>
              </a:solidFill>
              <a:ln w="19050">
                <a:noFill/>
              </a:ln>
            </p:spPr>
            <p:txBody>
              <a:bodyPr wrap="square" rtlCol="0">
                <a:spAutoFit/>
              </a:bodyPr>
              <a:lstStyle/>
              <a:p>
                <a:r>
                  <a:rPr lang="fi-FI" i="1" dirty="0" smtClean="0"/>
                  <a:t>Oppilaitos</a:t>
                </a:r>
                <a:endParaRPr lang="fi-FI" i="1" dirty="0"/>
              </a:p>
            </p:txBody>
          </p:sp>
        </p:grpSp>
        <p:sp>
          <p:nvSpPr>
            <p:cNvPr id="39" name="Tekstiruutu 38"/>
            <p:cNvSpPr txBox="1"/>
            <p:nvPr/>
          </p:nvSpPr>
          <p:spPr>
            <a:xfrm>
              <a:off x="8346492" y="819927"/>
              <a:ext cx="535133" cy="307777"/>
            </a:xfrm>
            <a:prstGeom prst="rect">
              <a:avLst/>
            </a:prstGeom>
            <a:noFill/>
          </p:spPr>
          <p:txBody>
            <a:bodyPr wrap="square" rtlCol="0">
              <a:spAutoFit/>
            </a:bodyPr>
            <a:lstStyle/>
            <a:p>
              <a:r>
                <a:rPr lang="fi-FI" sz="1400" b="1" dirty="0" smtClean="0"/>
                <a:t>…</a:t>
              </a:r>
              <a:endParaRPr lang="fi-FI" sz="1400" b="1" dirty="0"/>
            </a:p>
          </p:txBody>
        </p:sp>
        <p:sp>
          <p:nvSpPr>
            <p:cNvPr id="40" name="Tekstiruutu 39"/>
            <p:cNvSpPr txBox="1"/>
            <p:nvPr/>
          </p:nvSpPr>
          <p:spPr>
            <a:xfrm>
              <a:off x="10697438" y="1641321"/>
              <a:ext cx="535133" cy="307777"/>
            </a:xfrm>
            <a:prstGeom prst="rect">
              <a:avLst/>
            </a:prstGeom>
            <a:noFill/>
          </p:spPr>
          <p:txBody>
            <a:bodyPr wrap="square" rtlCol="0">
              <a:spAutoFit/>
            </a:bodyPr>
            <a:lstStyle/>
            <a:p>
              <a:r>
                <a:rPr lang="fi-FI" sz="1400" b="1" dirty="0" smtClean="0"/>
                <a:t>…</a:t>
              </a:r>
              <a:endParaRPr lang="fi-FI" sz="1400" b="1" dirty="0"/>
            </a:p>
          </p:txBody>
        </p:sp>
        <p:sp>
          <p:nvSpPr>
            <p:cNvPr id="41" name="Tekstiruutu 40"/>
            <p:cNvSpPr txBox="1"/>
            <p:nvPr/>
          </p:nvSpPr>
          <p:spPr>
            <a:xfrm>
              <a:off x="10810871" y="3862288"/>
              <a:ext cx="535133" cy="307777"/>
            </a:xfrm>
            <a:prstGeom prst="rect">
              <a:avLst/>
            </a:prstGeom>
            <a:noFill/>
          </p:spPr>
          <p:txBody>
            <a:bodyPr wrap="square" rtlCol="0">
              <a:spAutoFit/>
            </a:bodyPr>
            <a:lstStyle/>
            <a:p>
              <a:r>
                <a:rPr lang="fi-FI" sz="1400" b="1" dirty="0" smtClean="0"/>
                <a:t>…</a:t>
              </a:r>
              <a:endParaRPr lang="fi-FI" sz="1400" b="1" dirty="0"/>
            </a:p>
          </p:txBody>
        </p:sp>
        <p:sp>
          <p:nvSpPr>
            <p:cNvPr id="42" name="Tekstiruutu 41"/>
            <p:cNvSpPr txBox="1"/>
            <p:nvPr/>
          </p:nvSpPr>
          <p:spPr>
            <a:xfrm>
              <a:off x="3447831" y="5833447"/>
              <a:ext cx="535133" cy="307777"/>
            </a:xfrm>
            <a:prstGeom prst="rect">
              <a:avLst/>
            </a:prstGeom>
            <a:noFill/>
          </p:spPr>
          <p:txBody>
            <a:bodyPr wrap="square" rtlCol="0">
              <a:spAutoFit/>
            </a:bodyPr>
            <a:lstStyle/>
            <a:p>
              <a:r>
                <a:rPr lang="fi-FI" sz="1400" b="1" dirty="0" smtClean="0"/>
                <a:t>…</a:t>
              </a:r>
              <a:endParaRPr lang="fi-FI" sz="1400" b="1" dirty="0"/>
            </a:p>
          </p:txBody>
        </p:sp>
        <p:sp>
          <p:nvSpPr>
            <p:cNvPr id="43" name="Tekstiruutu 42"/>
            <p:cNvSpPr txBox="1"/>
            <p:nvPr/>
          </p:nvSpPr>
          <p:spPr>
            <a:xfrm>
              <a:off x="8234794" y="5746351"/>
              <a:ext cx="535133" cy="307777"/>
            </a:xfrm>
            <a:prstGeom prst="rect">
              <a:avLst/>
            </a:prstGeom>
            <a:noFill/>
          </p:spPr>
          <p:txBody>
            <a:bodyPr wrap="square" rtlCol="0">
              <a:spAutoFit/>
            </a:bodyPr>
            <a:lstStyle/>
            <a:p>
              <a:r>
                <a:rPr lang="fi-FI" sz="1400" b="1" dirty="0" smtClean="0"/>
                <a:t>…</a:t>
              </a:r>
              <a:endParaRPr lang="fi-FI" sz="1400" b="1" dirty="0"/>
            </a:p>
          </p:txBody>
        </p:sp>
        <p:sp>
          <p:nvSpPr>
            <p:cNvPr id="44" name="Tekstiruutu 43"/>
            <p:cNvSpPr txBox="1"/>
            <p:nvPr/>
          </p:nvSpPr>
          <p:spPr>
            <a:xfrm>
              <a:off x="689696" y="3858397"/>
              <a:ext cx="535133" cy="307777"/>
            </a:xfrm>
            <a:prstGeom prst="rect">
              <a:avLst/>
            </a:prstGeom>
            <a:noFill/>
          </p:spPr>
          <p:txBody>
            <a:bodyPr wrap="square" rtlCol="0">
              <a:spAutoFit/>
            </a:bodyPr>
            <a:lstStyle/>
            <a:p>
              <a:r>
                <a:rPr lang="fi-FI" sz="1400" b="1" dirty="0" smtClean="0"/>
                <a:t>…</a:t>
              </a:r>
              <a:endParaRPr lang="fi-FI" sz="1400" b="1" dirty="0"/>
            </a:p>
          </p:txBody>
        </p:sp>
        <p:sp>
          <p:nvSpPr>
            <p:cNvPr id="45" name="Tekstiruutu 44"/>
            <p:cNvSpPr txBox="1"/>
            <p:nvPr/>
          </p:nvSpPr>
          <p:spPr>
            <a:xfrm>
              <a:off x="3332884" y="869364"/>
              <a:ext cx="535133" cy="307777"/>
            </a:xfrm>
            <a:prstGeom prst="rect">
              <a:avLst/>
            </a:prstGeom>
            <a:noFill/>
          </p:spPr>
          <p:txBody>
            <a:bodyPr wrap="square" rtlCol="0">
              <a:spAutoFit/>
            </a:bodyPr>
            <a:lstStyle/>
            <a:p>
              <a:r>
                <a:rPr lang="fi-FI" sz="1400" b="1" dirty="0" smtClean="0"/>
                <a:t>…</a:t>
              </a:r>
              <a:endParaRPr lang="fi-FI" sz="1400" b="1" dirty="0"/>
            </a:p>
          </p:txBody>
        </p:sp>
      </p:grpSp>
      <p:sp>
        <p:nvSpPr>
          <p:cNvPr id="52" name="Tekstiruutu 51"/>
          <p:cNvSpPr txBox="1"/>
          <p:nvPr/>
        </p:nvSpPr>
        <p:spPr>
          <a:xfrm>
            <a:off x="94129" y="6515100"/>
            <a:ext cx="12097871" cy="369332"/>
          </a:xfrm>
          <a:prstGeom prst="rect">
            <a:avLst/>
          </a:prstGeom>
          <a:noFill/>
        </p:spPr>
        <p:txBody>
          <a:bodyPr wrap="square" rtlCol="0">
            <a:spAutoFit/>
          </a:bodyPr>
          <a:lstStyle/>
          <a:p>
            <a:r>
              <a:rPr lang="fi-FI" dirty="0" smtClean="0"/>
              <a:t>Lähde: ITK2015-esitys: </a:t>
            </a:r>
            <a:r>
              <a:rPr lang="fi-FI" dirty="0"/>
              <a:t>Miten johtaa IT:tä osana strategista ja pedagogista johtamista</a:t>
            </a:r>
            <a:r>
              <a:rPr lang="fi-FI" dirty="0" smtClean="0"/>
              <a:t>? </a:t>
            </a:r>
            <a:r>
              <a:rPr lang="fi-FI" dirty="0" err="1" smtClean="0"/>
              <a:t>Silander</a:t>
            </a:r>
            <a:r>
              <a:rPr lang="fi-FI" dirty="0"/>
              <a:t> </a:t>
            </a:r>
            <a:r>
              <a:rPr lang="fi-FI" dirty="0" smtClean="0"/>
              <a:t>&amp; </a:t>
            </a:r>
            <a:r>
              <a:rPr lang="fi-FI" dirty="0" err="1" smtClean="0"/>
              <a:t>Kylämä</a:t>
            </a:r>
            <a:endParaRPr lang="fi-FI" dirty="0"/>
          </a:p>
        </p:txBody>
      </p:sp>
    </p:spTree>
    <p:extLst>
      <p:ext uri="{BB962C8B-B14F-4D97-AF65-F5344CB8AC3E}">
        <p14:creationId xmlns:p14="http://schemas.microsoft.com/office/powerpoint/2010/main" val="4808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4613563" y="2983126"/>
            <a:ext cx="2156113" cy="369332"/>
          </a:xfrm>
          <a:prstGeom prst="rect">
            <a:avLst/>
          </a:prstGeom>
          <a:noFill/>
        </p:spPr>
        <p:txBody>
          <a:bodyPr wrap="square" rtlCol="0">
            <a:spAutoFit/>
          </a:bodyPr>
          <a:lstStyle/>
          <a:p>
            <a:r>
              <a:rPr lang="fi-FI" dirty="0" smtClean="0">
                <a:solidFill>
                  <a:srgbClr val="0070C0"/>
                </a:solidFill>
              </a:rPr>
              <a:t>Toiminnan tavoitteet</a:t>
            </a:r>
            <a:endParaRPr lang="fi-FI" dirty="0">
              <a:solidFill>
                <a:srgbClr val="0070C0"/>
              </a:solidFill>
            </a:endParaRPr>
          </a:p>
        </p:txBody>
      </p:sp>
      <p:grpSp>
        <p:nvGrpSpPr>
          <p:cNvPr id="3" name="Ryhmä 2"/>
          <p:cNvGrpSpPr/>
          <p:nvPr/>
        </p:nvGrpSpPr>
        <p:grpSpPr>
          <a:xfrm>
            <a:off x="2940626" y="2011786"/>
            <a:ext cx="5476009" cy="2098517"/>
            <a:chOff x="2940626" y="2011786"/>
            <a:chExt cx="5476009" cy="2098517"/>
          </a:xfrm>
        </p:grpSpPr>
        <p:sp>
          <p:nvSpPr>
            <p:cNvPr id="4" name="Suorakulmio 3"/>
            <p:cNvSpPr/>
            <p:nvPr/>
          </p:nvSpPr>
          <p:spPr>
            <a:xfrm>
              <a:off x="2940626" y="2185567"/>
              <a:ext cx="5476009" cy="188075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Tekstiruutu 4"/>
            <p:cNvSpPr txBox="1"/>
            <p:nvPr/>
          </p:nvSpPr>
          <p:spPr>
            <a:xfrm>
              <a:off x="4509654" y="2011786"/>
              <a:ext cx="2337955" cy="369332"/>
            </a:xfrm>
            <a:prstGeom prst="rect">
              <a:avLst/>
            </a:prstGeom>
            <a:solidFill>
              <a:schemeClr val="bg1"/>
            </a:solidFill>
            <a:ln w="19050">
              <a:noFill/>
            </a:ln>
          </p:spPr>
          <p:txBody>
            <a:bodyPr wrap="square" rtlCol="0">
              <a:spAutoFit/>
            </a:bodyPr>
            <a:lstStyle/>
            <a:p>
              <a:pPr algn="ctr"/>
              <a:r>
                <a:rPr lang="fi-FI" dirty="0" smtClean="0"/>
                <a:t>Tavoitteet</a:t>
              </a:r>
              <a:endParaRPr lang="fi-FI" dirty="0"/>
            </a:p>
          </p:txBody>
        </p:sp>
        <p:sp>
          <p:nvSpPr>
            <p:cNvPr id="6" name="Tekstiruutu 5"/>
            <p:cNvSpPr txBox="1"/>
            <p:nvPr/>
          </p:nvSpPr>
          <p:spPr>
            <a:xfrm>
              <a:off x="2969852" y="2169177"/>
              <a:ext cx="2597727" cy="1015663"/>
            </a:xfrm>
            <a:prstGeom prst="rect">
              <a:avLst/>
            </a:prstGeom>
            <a:noFill/>
          </p:spPr>
          <p:txBody>
            <a:bodyPr wrap="square" rtlCol="0">
              <a:spAutoFit/>
            </a:bodyPr>
            <a:lstStyle/>
            <a:p>
              <a:r>
                <a:rPr lang="fi-FI" sz="1200" b="1" dirty="0" smtClean="0"/>
                <a:t>OPS</a:t>
              </a:r>
            </a:p>
            <a:p>
              <a:pPr marL="285750" indent="-285750">
                <a:buFontTx/>
                <a:buChar char="-"/>
              </a:pPr>
              <a:r>
                <a:rPr lang="fi-FI" sz="1200" dirty="0" smtClean="0"/>
                <a:t>Valtakunnalliset</a:t>
              </a:r>
            </a:p>
            <a:p>
              <a:pPr marL="285750" indent="-285750">
                <a:buFontTx/>
                <a:buChar char="-"/>
              </a:pPr>
              <a:r>
                <a:rPr lang="fi-FI" sz="1200" dirty="0" smtClean="0"/>
                <a:t>Koulutuksen järjestäjä</a:t>
              </a:r>
            </a:p>
            <a:p>
              <a:pPr marL="285750" indent="-285750">
                <a:buFontTx/>
                <a:buChar char="-"/>
              </a:pPr>
              <a:r>
                <a:rPr lang="fi-FI" sz="1200" dirty="0" smtClean="0"/>
                <a:t>Koulu/oppilaitos</a:t>
              </a:r>
            </a:p>
            <a:p>
              <a:pPr marL="285750" indent="-285750">
                <a:buFontTx/>
                <a:buChar char="-"/>
              </a:pPr>
              <a:r>
                <a:rPr lang="fi-FI" sz="1200" dirty="0" smtClean="0"/>
                <a:t>…</a:t>
              </a:r>
              <a:endParaRPr lang="fi-FI" sz="1200" dirty="0"/>
            </a:p>
          </p:txBody>
        </p:sp>
        <p:sp>
          <p:nvSpPr>
            <p:cNvPr id="7" name="Tekstiruutu 6"/>
            <p:cNvSpPr txBox="1"/>
            <p:nvPr/>
          </p:nvSpPr>
          <p:spPr>
            <a:xfrm>
              <a:off x="6275458" y="2363069"/>
              <a:ext cx="1144301" cy="276999"/>
            </a:xfrm>
            <a:prstGeom prst="rect">
              <a:avLst/>
            </a:prstGeom>
            <a:noFill/>
          </p:spPr>
          <p:txBody>
            <a:bodyPr wrap="square" rtlCol="0">
              <a:spAutoFit/>
            </a:bodyPr>
            <a:lstStyle/>
            <a:p>
              <a:r>
                <a:rPr lang="fi-FI" sz="1200" b="1" dirty="0" smtClean="0"/>
                <a:t>Säädökset</a:t>
              </a:r>
            </a:p>
          </p:txBody>
        </p:sp>
        <p:sp>
          <p:nvSpPr>
            <p:cNvPr id="8" name="Tekstiruutu 7"/>
            <p:cNvSpPr txBox="1"/>
            <p:nvPr/>
          </p:nvSpPr>
          <p:spPr>
            <a:xfrm>
              <a:off x="6925539" y="2844627"/>
              <a:ext cx="1453430" cy="276999"/>
            </a:xfrm>
            <a:prstGeom prst="rect">
              <a:avLst/>
            </a:prstGeom>
            <a:noFill/>
          </p:spPr>
          <p:txBody>
            <a:bodyPr wrap="square" rtlCol="0">
              <a:spAutoFit/>
            </a:bodyPr>
            <a:lstStyle/>
            <a:p>
              <a:r>
                <a:rPr lang="fi-FI" sz="1200" b="1" dirty="0" smtClean="0"/>
                <a:t>Strategia</a:t>
              </a:r>
            </a:p>
          </p:txBody>
        </p:sp>
        <p:sp>
          <p:nvSpPr>
            <p:cNvPr id="9" name="Tekstiruutu 8"/>
            <p:cNvSpPr txBox="1"/>
            <p:nvPr/>
          </p:nvSpPr>
          <p:spPr>
            <a:xfrm>
              <a:off x="7042439" y="3443396"/>
              <a:ext cx="1298864" cy="461665"/>
            </a:xfrm>
            <a:prstGeom prst="rect">
              <a:avLst/>
            </a:prstGeom>
            <a:noFill/>
          </p:spPr>
          <p:txBody>
            <a:bodyPr wrap="square" rtlCol="0">
              <a:spAutoFit/>
            </a:bodyPr>
            <a:lstStyle/>
            <a:p>
              <a:r>
                <a:rPr lang="fi-FI" sz="1200" b="1" dirty="0" smtClean="0"/>
                <a:t>Toiminta-</a:t>
              </a:r>
            </a:p>
            <a:p>
              <a:r>
                <a:rPr lang="fi-FI" sz="1200" b="1" dirty="0" smtClean="0"/>
                <a:t>suunnitelma</a:t>
              </a:r>
            </a:p>
          </p:txBody>
        </p:sp>
        <p:sp>
          <p:nvSpPr>
            <p:cNvPr id="10" name="Tekstiruutu 9"/>
            <p:cNvSpPr txBox="1"/>
            <p:nvPr/>
          </p:nvSpPr>
          <p:spPr>
            <a:xfrm>
              <a:off x="2969851" y="3094640"/>
              <a:ext cx="2597727" cy="1015663"/>
            </a:xfrm>
            <a:prstGeom prst="rect">
              <a:avLst/>
            </a:prstGeom>
            <a:noFill/>
          </p:spPr>
          <p:txBody>
            <a:bodyPr wrap="square" rtlCol="0">
              <a:spAutoFit/>
            </a:bodyPr>
            <a:lstStyle/>
            <a:p>
              <a:r>
                <a:rPr lang="fi-FI" sz="1200" b="1" dirty="0" smtClean="0"/>
                <a:t>Ulkoinen ohjaus</a:t>
              </a:r>
            </a:p>
            <a:p>
              <a:pPr marL="285750" indent="-285750">
                <a:buFontTx/>
                <a:buChar char="-"/>
              </a:pPr>
              <a:r>
                <a:rPr lang="fi-FI" sz="1200" dirty="0" smtClean="0"/>
                <a:t>OPH</a:t>
              </a:r>
            </a:p>
            <a:p>
              <a:pPr marL="285750" indent="-285750">
                <a:buFontTx/>
                <a:buChar char="-"/>
              </a:pPr>
              <a:r>
                <a:rPr lang="fi-FI" sz="1200" dirty="0" smtClean="0"/>
                <a:t>OKM</a:t>
              </a:r>
            </a:p>
            <a:p>
              <a:pPr marL="285750" indent="-285750">
                <a:buFontTx/>
                <a:buChar char="-"/>
              </a:pPr>
              <a:r>
                <a:rPr lang="fi-FI" sz="1200" dirty="0" smtClean="0"/>
                <a:t>Koulutuksen järjestäjä</a:t>
              </a:r>
            </a:p>
            <a:p>
              <a:pPr marL="285750" indent="-285750">
                <a:buFontTx/>
                <a:buChar char="-"/>
              </a:pPr>
              <a:r>
                <a:rPr lang="fi-FI" sz="1200" dirty="0" smtClean="0"/>
                <a:t>…</a:t>
              </a:r>
              <a:endParaRPr lang="fi-FI" sz="1200" dirty="0"/>
            </a:p>
          </p:txBody>
        </p:sp>
        <p:sp>
          <p:nvSpPr>
            <p:cNvPr id="11" name="Tekstiruutu 10"/>
            <p:cNvSpPr txBox="1"/>
            <p:nvPr/>
          </p:nvSpPr>
          <p:spPr>
            <a:xfrm>
              <a:off x="4613563" y="2983126"/>
              <a:ext cx="2156113" cy="369332"/>
            </a:xfrm>
            <a:prstGeom prst="rect">
              <a:avLst/>
            </a:prstGeom>
            <a:noFill/>
          </p:spPr>
          <p:txBody>
            <a:bodyPr wrap="square" rtlCol="0">
              <a:spAutoFit/>
            </a:bodyPr>
            <a:lstStyle/>
            <a:p>
              <a:r>
                <a:rPr lang="fi-FI" dirty="0" smtClean="0">
                  <a:solidFill>
                    <a:srgbClr val="0070C0"/>
                  </a:solidFill>
                </a:rPr>
                <a:t>Toiminnan tavoitteet</a:t>
              </a:r>
              <a:endParaRPr lang="fi-FI" dirty="0">
                <a:solidFill>
                  <a:srgbClr val="0070C0"/>
                </a:solidFill>
              </a:endParaRPr>
            </a:p>
          </p:txBody>
        </p:sp>
      </p:grpSp>
      <p:grpSp>
        <p:nvGrpSpPr>
          <p:cNvPr id="12" name="Ryhmä 11"/>
          <p:cNvGrpSpPr/>
          <p:nvPr/>
        </p:nvGrpSpPr>
        <p:grpSpPr>
          <a:xfrm>
            <a:off x="1623579" y="1160410"/>
            <a:ext cx="8551718" cy="4330639"/>
            <a:chOff x="1623579" y="1160410"/>
            <a:chExt cx="8551718" cy="4330639"/>
          </a:xfrm>
        </p:grpSpPr>
        <p:sp>
          <p:nvSpPr>
            <p:cNvPr id="13" name="Suorakulmio 12"/>
            <p:cNvSpPr/>
            <p:nvPr/>
          </p:nvSpPr>
          <p:spPr>
            <a:xfrm>
              <a:off x="1623579" y="1345076"/>
              <a:ext cx="8551718" cy="4145973"/>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Tekstiruutu 13"/>
            <p:cNvSpPr txBox="1"/>
            <p:nvPr/>
          </p:nvSpPr>
          <p:spPr>
            <a:xfrm>
              <a:off x="4509654" y="1160410"/>
              <a:ext cx="2337955" cy="369332"/>
            </a:xfrm>
            <a:prstGeom prst="rect">
              <a:avLst/>
            </a:prstGeom>
            <a:solidFill>
              <a:schemeClr val="bg1"/>
            </a:solidFill>
            <a:ln w="19050">
              <a:noFill/>
            </a:ln>
          </p:spPr>
          <p:txBody>
            <a:bodyPr wrap="square" rtlCol="0">
              <a:spAutoFit/>
            </a:bodyPr>
            <a:lstStyle/>
            <a:p>
              <a:pPr algn="ctr"/>
              <a:r>
                <a:rPr lang="fi-FI" dirty="0" smtClean="0"/>
                <a:t>Prosessit</a:t>
              </a:r>
              <a:endParaRPr lang="fi-FI" dirty="0"/>
            </a:p>
          </p:txBody>
        </p:sp>
        <p:sp>
          <p:nvSpPr>
            <p:cNvPr id="15" name="Tekstiruutu 14"/>
            <p:cNvSpPr txBox="1"/>
            <p:nvPr/>
          </p:nvSpPr>
          <p:spPr>
            <a:xfrm>
              <a:off x="1767753" y="1472045"/>
              <a:ext cx="2597727" cy="1169551"/>
            </a:xfrm>
            <a:prstGeom prst="rect">
              <a:avLst/>
            </a:prstGeom>
            <a:noFill/>
          </p:spPr>
          <p:txBody>
            <a:bodyPr wrap="square" rtlCol="0">
              <a:spAutoFit/>
            </a:bodyPr>
            <a:lstStyle/>
            <a:p>
              <a:r>
                <a:rPr lang="fi-FI" sz="1400" b="1" dirty="0" smtClean="0"/>
                <a:t>Opetuksen järjestäminen</a:t>
              </a:r>
            </a:p>
            <a:p>
              <a:pPr marL="285750" indent="-285750">
                <a:buFontTx/>
                <a:buChar char="-"/>
              </a:pPr>
              <a:r>
                <a:rPr lang="fi-FI" sz="1400" dirty="0" smtClean="0"/>
                <a:t>Opetus ja ohjaus</a:t>
              </a:r>
            </a:p>
            <a:p>
              <a:pPr marL="285750" indent="-285750">
                <a:buFontTx/>
                <a:buChar char="-"/>
              </a:pPr>
              <a:r>
                <a:rPr lang="fi-FI" sz="1400" dirty="0" smtClean="0"/>
                <a:t>Opiskelu ja oppiminen</a:t>
              </a:r>
            </a:p>
            <a:p>
              <a:pPr marL="285750" indent="-285750">
                <a:buFontTx/>
                <a:buChar char="-"/>
              </a:pPr>
              <a:r>
                <a:rPr lang="fi-FI" sz="1400" dirty="0" smtClean="0"/>
                <a:t>Arviointi</a:t>
              </a:r>
            </a:p>
            <a:p>
              <a:pPr marL="285750" indent="-285750">
                <a:buFontTx/>
                <a:buChar char="-"/>
              </a:pPr>
              <a:r>
                <a:rPr lang="fi-FI" sz="1400" dirty="0" smtClean="0"/>
                <a:t>…</a:t>
              </a:r>
              <a:endParaRPr lang="fi-FI" sz="1400" dirty="0"/>
            </a:p>
          </p:txBody>
        </p:sp>
        <p:sp>
          <p:nvSpPr>
            <p:cNvPr id="16" name="Tekstiruutu 15"/>
            <p:cNvSpPr txBox="1"/>
            <p:nvPr/>
          </p:nvSpPr>
          <p:spPr>
            <a:xfrm>
              <a:off x="8416635" y="1472044"/>
              <a:ext cx="1683329" cy="2031325"/>
            </a:xfrm>
            <a:prstGeom prst="rect">
              <a:avLst/>
            </a:prstGeom>
            <a:noFill/>
          </p:spPr>
          <p:txBody>
            <a:bodyPr wrap="square" rtlCol="0">
              <a:spAutoFit/>
            </a:bodyPr>
            <a:lstStyle/>
            <a:p>
              <a:r>
                <a:rPr lang="fi-FI" sz="1400" b="1" dirty="0" smtClean="0"/>
                <a:t>Hyvinvointi, ohjaus- ja tukipalvelut</a:t>
              </a:r>
            </a:p>
            <a:p>
              <a:pPr marL="285750" indent="-285750">
                <a:buFontTx/>
                <a:buChar char="-"/>
              </a:pPr>
              <a:r>
                <a:rPr lang="fi-FI" sz="1400" dirty="0" err="1" smtClean="0"/>
                <a:t>Opiskelijahuol</a:t>
              </a:r>
              <a:r>
                <a:rPr lang="fi-FI" sz="1400" dirty="0" smtClean="0"/>
                <a:t>-to</a:t>
              </a:r>
            </a:p>
            <a:p>
              <a:pPr marL="285750" indent="-285750">
                <a:buFontTx/>
                <a:buChar char="-"/>
              </a:pPr>
              <a:r>
                <a:rPr lang="fi-FI" sz="1400" dirty="0" smtClean="0"/>
                <a:t>Kouluterveyden huolto</a:t>
              </a:r>
            </a:p>
            <a:p>
              <a:pPr marL="285750" indent="-285750">
                <a:buFontTx/>
                <a:buChar char="-"/>
              </a:pPr>
              <a:r>
                <a:rPr lang="fi-FI" sz="1400" dirty="0" smtClean="0"/>
                <a:t>Ohjaus ja tukipalvelut</a:t>
              </a:r>
            </a:p>
            <a:p>
              <a:pPr marL="285750" indent="-285750">
                <a:buFontTx/>
                <a:buChar char="-"/>
              </a:pPr>
              <a:r>
                <a:rPr lang="fi-FI" sz="1400" dirty="0" smtClean="0"/>
                <a:t>…</a:t>
              </a:r>
              <a:endParaRPr lang="fi-FI" sz="1400" dirty="0"/>
            </a:p>
          </p:txBody>
        </p:sp>
        <p:sp>
          <p:nvSpPr>
            <p:cNvPr id="17" name="Tekstiruutu 16"/>
            <p:cNvSpPr txBox="1"/>
            <p:nvPr/>
          </p:nvSpPr>
          <p:spPr>
            <a:xfrm>
              <a:off x="2452252" y="4240103"/>
              <a:ext cx="6982689" cy="1188000"/>
            </a:xfrm>
            <a:prstGeom prst="rect">
              <a:avLst/>
            </a:prstGeom>
            <a:noFill/>
          </p:spPr>
          <p:txBody>
            <a:bodyPr wrap="square" numCol="2" rtlCol="0">
              <a:spAutoFit/>
            </a:bodyPr>
            <a:lstStyle/>
            <a:p>
              <a:r>
                <a:rPr lang="fi-FI" sz="1400" b="1" dirty="0" smtClean="0"/>
                <a:t>Johtaminen ja hallinto</a:t>
              </a:r>
            </a:p>
            <a:p>
              <a:pPr marL="285750" indent="-285750">
                <a:buFontTx/>
                <a:buChar char="-"/>
              </a:pPr>
              <a:r>
                <a:rPr lang="fi-FI" sz="1400" dirty="0" smtClean="0"/>
                <a:t>Hankinnat</a:t>
              </a:r>
            </a:p>
            <a:p>
              <a:pPr marL="285750" indent="-285750">
                <a:buFontTx/>
                <a:buChar char="-"/>
              </a:pPr>
              <a:r>
                <a:rPr lang="fi-FI" sz="1400" dirty="0" smtClean="0"/>
                <a:t>Kehittäminen</a:t>
              </a:r>
            </a:p>
            <a:p>
              <a:pPr marL="285750" indent="-285750">
                <a:buFontTx/>
                <a:buChar char="-"/>
              </a:pPr>
              <a:r>
                <a:rPr lang="fi-FI" sz="1400" dirty="0" smtClean="0"/>
                <a:t>Asennukset ja tuki</a:t>
              </a:r>
            </a:p>
            <a:p>
              <a:pPr marL="285750" indent="-285750">
                <a:buFontTx/>
                <a:buChar char="-"/>
              </a:pPr>
              <a:r>
                <a:rPr lang="fi-FI" sz="1400" dirty="0" smtClean="0"/>
                <a:t>Tietoturvallisuus</a:t>
              </a:r>
            </a:p>
            <a:p>
              <a:endParaRPr lang="fi-FI" sz="1400" dirty="0" smtClean="0"/>
            </a:p>
            <a:p>
              <a:pPr marL="285750" indent="-285750">
                <a:buFontTx/>
                <a:buChar char="-"/>
              </a:pPr>
              <a:r>
                <a:rPr lang="fi-FI" sz="1400" dirty="0" smtClean="0"/>
                <a:t>Tilastotiedot</a:t>
              </a:r>
            </a:p>
            <a:p>
              <a:pPr marL="285750" indent="-285750">
                <a:buFontTx/>
                <a:buChar char="-"/>
              </a:pPr>
              <a:r>
                <a:rPr lang="fi-FI" sz="1400" dirty="0" smtClean="0"/>
                <a:t>Talous</a:t>
              </a:r>
            </a:p>
            <a:p>
              <a:pPr marL="285750" indent="-285750">
                <a:buFontTx/>
                <a:buChar char="-"/>
              </a:pPr>
              <a:r>
                <a:rPr lang="fi-FI" sz="1400" dirty="0" smtClean="0"/>
                <a:t>Osaamisen kehittämine</a:t>
              </a:r>
            </a:p>
            <a:p>
              <a:pPr marL="285750" indent="-285750">
                <a:buFontTx/>
                <a:buChar char="-"/>
              </a:pPr>
              <a:r>
                <a:rPr lang="fi-FI" sz="1400" dirty="0" smtClean="0"/>
                <a:t>Toimintakulttuurin tietoinen rakentaminen</a:t>
              </a:r>
            </a:p>
            <a:p>
              <a:pPr marL="285750" indent="-285750">
                <a:buFontTx/>
                <a:buChar char="-"/>
              </a:pPr>
              <a:r>
                <a:rPr lang="fi-FI" sz="1400" dirty="0" smtClean="0"/>
                <a:t>…</a:t>
              </a:r>
              <a:endParaRPr lang="fi-FI" sz="1400" dirty="0"/>
            </a:p>
          </p:txBody>
        </p:sp>
      </p:grpSp>
      <p:grpSp>
        <p:nvGrpSpPr>
          <p:cNvPr id="18" name="Ryhmä 17"/>
          <p:cNvGrpSpPr/>
          <p:nvPr/>
        </p:nvGrpSpPr>
        <p:grpSpPr>
          <a:xfrm>
            <a:off x="290946" y="158234"/>
            <a:ext cx="11617036" cy="6356866"/>
            <a:chOff x="290946" y="158234"/>
            <a:chExt cx="11617036" cy="6356866"/>
          </a:xfrm>
        </p:grpSpPr>
        <p:sp>
          <p:nvSpPr>
            <p:cNvPr id="19" name="Suorakulmio 18"/>
            <p:cNvSpPr/>
            <p:nvPr/>
          </p:nvSpPr>
          <p:spPr>
            <a:xfrm>
              <a:off x="290946" y="342900"/>
              <a:ext cx="11617036" cy="6172200"/>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Tekstiruutu 19"/>
            <p:cNvSpPr txBox="1"/>
            <p:nvPr/>
          </p:nvSpPr>
          <p:spPr>
            <a:xfrm>
              <a:off x="4509654" y="158234"/>
              <a:ext cx="2337955" cy="369332"/>
            </a:xfrm>
            <a:prstGeom prst="rect">
              <a:avLst/>
            </a:prstGeom>
            <a:solidFill>
              <a:schemeClr val="bg1"/>
            </a:solidFill>
            <a:ln w="19050">
              <a:noFill/>
            </a:ln>
          </p:spPr>
          <p:txBody>
            <a:bodyPr wrap="square" rtlCol="0">
              <a:spAutoFit/>
            </a:bodyPr>
            <a:lstStyle/>
            <a:p>
              <a:pPr algn="ctr"/>
              <a:r>
                <a:rPr lang="fi-FI" dirty="0" smtClean="0"/>
                <a:t>Rakenteet</a:t>
              </a:r>
              <a:endParaRPr lang="fi-FI" dirty="0"/>
            </a:p>
          </p:txBody>
        </p:sp>
        <p:sp>
          <p:nvSpPr>
            <p:cNvPr id="21" name="Tekstiruutu 20"/>
            <p:cNvSpPr txBox="1"/>
            <p:nvPr/>
          </p:nvSpPr>
          <p:spPr>
            <a:xfrm>
              <a:off x="9528462" y="6073032"/>
              <a:ext cx="2337955" cy="369332"/>
            </a:xfrm>
            <a:prstGeom prst="rect">
              <a:avLst/>
            </a:prstGeom>
            <a:solidFill>
              <a:schemeClr val="bg1"/>
            </a:solidFill>
            <a:ln w="19050">
              <a:noFill/>
            </a:ln>
          </p:spPr>
          <p:txBody>
            <a:bodyPr wrap="square" rtlCol="0">
              <a:spAutoFit/>
            </a:bodyPr>
            <a:lstStyle/>
            <a:p>
              <a:pPr algn="r"/>
              <a:r>
                <a:rPr lang="fi-FI" i="1" dirty="0" smtClean="0"/>
                <a:t>Oppijat</a:t>
              </a:r>
              <a:endParaRPr lang="fi-FI" i="1" dirty="0"/>
            </a:p>
          </p:txBody>
        </p:sp>
        <p:sp>
          <p:nvSpPr>
            <p:cNvPr id="22" name="Tekstiruutu 21"/>
            <p:cNvSpPr txBox="1"/>
            <p:nvPr/>
          </p:nvSpPr>
          <p:spPr>
            <a:xfrm>
              <a:off x="316922" y="6073032"/>
              <a:ext cx="2613314" cy="369332"/>
            </a:xfrm>
            <a:prstGeom prst="rect">
              <a:avLst/>
            </a:prstGeom>
            <a:solidFill>
              <a:schemeClr val="bg1"/>
            </a:solidFill>
            <a:ln w="19050">
              <a:noFill/>
            </a:ln>
          </p:spPr>
          <p:txBody>
            <a:bodyPr wrap="square" rtlCol="0">
              <a:spAutoFit/>
            </a:bodyPr>
            <a:lstStyle/>
            <a:p>
              <a:r>
                <a:rPr lang="fi-FI" i="1" dirty="0" smtClean="0"/>
                <a:t>Teknologia ja ympäristöt</a:t>
              </a:r>
              <a:endParaRPr lang="fi-FI" i="1" dirty="0"/>
            </a:p>
          </p:txBody>
        </p:sp>
        <p:sp>
          <p:nvSpPr>
            <p:cNvPr id="23" name="Tekstiruutu 22"/>
            <p:cNvSpPr txBox="1"/>
            <p:nvPr/>
          </p:nvSpPr>
          <p:spPr>
            <a:xfrm>
              <a:off x="9528462" y="393761"/>
              <a:ext cx="2337955" cy="369332"/>
            </a:xfrm>
            <a:prstGeom prst="rect">
              <a:avLst/>
            </a:prstGeom>
            <a:solidFill>
              <a:schemeClr val="bg1"/>
            </a:solidFill>
            <a:ln w="19050">
              <a:noFill/>
            </a:ln>
          </p:spPr>
          <p:txBody>
            <a:bodyPr wrap="square" rtlCol="0">
              <a:spAutoFit/>
            </a:bodyPr>
            <a:lstStyle/>
            <a:p>
              <a:pPr algn="r"/>
              <a:r>
                <a:rPr lang="fi-FI" i="1" dirty="0" smtClean="0"/>
                <a:t>Henkilöstö</a:t>
              </a:r>
              <a:endParaRPr lang="fi-FI" i="1" dirty="0"/>
            </a:p>
          </p:txBody>
        </p:sp>
        <p:sp>
          <p:nvSpPr>
            <p:cNvPr id="24" name="Tekstiruutu 23"/>
            <p:cNvSpPr txBox="1"/>
            <p:nvPr/>
          </p:nvSpPr>
          <p:spPr>
            <a:xfrm>
              <a:off x="316922" y="393761"/>
              <a:ext cx="2337955" cy="369332"/>
            </a:xfrm>
            <a:prstGeom prst="rect">
              <a:avLst/>
            </a:prstGeom>
            <a:solidFill>
              <a:schemeClr val="bg1"/>
            </a:solidFill>
            <a:ln w="19050">
              <a:noFill/>
            </a:ln>
          </p:spPr>
          <p:txBody>
            <a:bodyPr wrap="square" rtlCol="0">
              <a:spAutoFit/>
            </a:bodyPr>
            <a:lstStyle/>
            <a:p>
              <a:r>
                <a:rPr lang="fi-FI" i="1" dirty="0" smtClean="0"/>
                <a:t>Oppilaitos</a:t>
              </a:r>
              <a:endParaRPr lang="fi-FI" i="1" dirty="0"/>
            </a:p>
          </p:txBody>
        </p:sp>
      </p:grpSp>
      <p:grpSp>
        <p:nvGrpSpPr>
          <p:cNvPr id="25" name="Ryhmä 24"/>
          <p:cNvGrpSpPr/>
          <p:nvPr/>
        </p:nvGrpSpPr>
        <p:grpSpPr>
          <a:xfrm>
            <a:off x="290946" y="158234"/>
            <a:ext cx="12515847" cy="6356866"/>
            <a:chOff x="290946" y="158234"/>
            <a:chExt cx="12515847" cy="6356866"/>
          </a:xfrm>
        </p:grpSpPr>
        <p:sp>
          <p:nvSpPr>
            <p:cNvPr id="26" name="Tekstiruutu 25"/>
            <p:cNvSpPr txBox="1"/>
            <p:nvPr/>
          </p:nvSpPr>
          <p:spPr>
            <a:xfrm>
              <a:off x="468888" y="1007114"/>
              <a:ext cx="2597727" cy="307777"/>
            </a:xfrm>
            <a:prstGeom prst="rect">
              <a:avLst/>
            </a:prstGeom>
            <a:noFill/>
          </p:spPr>
          <p:txBody>
            <a:bodyPr wrap="square" rtlCol="0">
              <a:spAutoFit/>
            </a:bodyPr>
            <a:lstStyle/>
            <a:p>
              <a:r>
                <a:rPr lang="fi-FI" sz="1400" b="1" dirty="0" smtClean="0"/>
                <a:t>Opetuksen järjestelmät</a:t>
              </a:r>
              <a:endParaRPr lang="fi-FI" sz="1400" b="1" dirty="0"/>
            </a:p>
          </p:txBody>
        </p:sp>
        <p:sp>
          <p:nvSpPr>
            <p:cNvPr id="27" name="Tekstiruutu 26"/>
            <p:cNvSpPr txBox="1"/>
            <p:nvPr/>
          </p:nvSpPr>
          <p:spPr>
            <a:xfrm>
              <a:off x="468889" y="2023843"/>
              <a:ext cx="2597727" cy="307777"/>
            </a:xfrm>
            <a:prstGeom prst="rect">
              <a:avLst/>
            </a:prstGeom>
            <a:noFill/>
          </p:spPr>
          <p:txBody>
            <a:bodyPr wrap="square" rtlCol="0">
              <a:spAutoFit/>
            </a:bodyPr>
            <a:lstStyle/>
            <a:p>
              <a:r>
                <a:rPr lang="fi-FI" sz="1400" b="1" dirty="0" smtClean="0"/>
                <a:t>Pilvipalvelut</a:t>
              </a:r>
              <a:endParaRPr lang="fi-FI" sz="1400" b="1" dirty="0"/>
            </a:p>
          </p:txBody>
        </p:sp>
        <p:sp>
          <p:nvSpPr>
            <p:cNvPr id="28" name="Tekstiruutu 27"/>
            <p:cNvSpPr txBox="1"/>
            <p:nvPr/>
          </p:nvSpPr>
          <p:spPr>
            <a:xfrm>
              <a:off x="4499262" y="914887"/>
              <a:ext cx="3200400" cy="307777"/>
            </a:xfrm>
            <a:prstGeom prst="rect">
              <a:avLst/>
            </a:prstGeom>
            <a:noFill/>
          </p:spPr>
          <p:txBody>
            <a:bodyPr wrap="square" rtlCol="0">
              <a:spAutoFit/>
            </a:bodyPr>
            <a:lstStyle/>
            <a:p>
              <a:pPr algn="ctr"/>
              <a:r>
                <a:rPr lang="fi-FI" sz="1400" b="1" dirty="0" smtClean="0"/>
                <a:t>Hallinnon järjestelmät + rajapinnat</a:t>
              </a:r>
              <a:endParaRPr lang="fi-FI" sz="1400" b="1" dirty="0"/>
            </a:p>
          </p:txBody>
        </p:sp>
        <p:sp>
          <p:nvSpPr>
            <p:cNvPr id="29" name="Tekstiruutu 28"/>
            <p:cNvSpPr txBox="1"/>
            <p:nvPr/>
          </p:nvSpPr>
          <p:spPr>
            <a:xfrm>
              <a:off x="452872" y="3071954"/>
              <a:ext cx="2597727" cy="523220"/>
            </a:xfrm>
            <a:prstGeom prst="rect">
              <a:avLst/>
            </a:prstGeom>
            <a:noFill/>
          </p:spPr>
          <p:txBody>
            <a:bodyPr wrap="square" rtlCol="0">
              <a:spAutoFit/>
            </a:bodyPr>
            <a:lstStyle/>
            <a:p>
              <a:r>
                <a:rPr lang="fi-FI" sz="1400" b="1" dirty="0" smtClean="0"/>
                <a:t>Toiminta-</a:t>
              </a:r>
            </a:p>
            <a:p>
              <a:r>
                <a:rPr lang="fi-FI" sz="1400" b="1" dirty="0" smtClean="0"/>
                <a:t>ympäristö</a:t>
              </a:r>
              <a:endParaRPr lang="fi-FI" sz="1400" b="1" dirty="0"/>
            </a:p>
          </p:txBody>
        </p:sp>
        <p:sp>
          <p:nvSpPr>
            <p:cNvPr id="30" name="Tekstiruutu 29"/>
            <p:cNvSpPr txBox="1"/>
            <p:nvPr/>
          </p:nvSpPr>
          <p:spPr>
            <a:xfrm>
              <a:off x="452871" y="4486592"/>
              <a:ext cx="2597727" cy="523220"/>
            </a:xfrm>
            <a:prstGeom prst="rect">
              <a:avLst/>
            </a:prstGeom>
            <a:noFill/>
          </p:spPr>
          <p:txBody>
            <a:bodyPr wrap="square" rtlCol="0">
              <a:spAutoFit/>
            </a:bodyPr>
            <a:lstStyle/>
            <a:p>
              <a:r>
                <a:rPr lang="fi-FI" sz="1400" b="1" dirty="0" err="1" smtClean="0"/>
                <a:t>Oppimis</a:t>
              </a:r>
              <a:r>
                <a:rPr lang="fi-FI" sz="1400" b="1" dirty="0" smtClean="0"/>
                <a:t>-</a:t>
              </a:r>
            </a:p>
            <a:p>
              <a:r>
                <a:rPr lang="fi-FI" sz="1400" b="1" dirty="0" smtClean="0"/>
                <a:t>ympäristöt</a:t>
              </a:r>
              <a:endParaRPr lang="fi-FI" sz="1400" b="1" dirty="0"/>
            </a:p>
          </p:txBody>
        </p:sp>
        <p:sp>
          <p:nvSpPr>
            <p:cNvPr id="31" name="Tekstiruutu 30"/>
            <p:cNvSpPr txBox="1"/>
            <p:nvPr/>
          </p:nvSpPr>
          <p:spPr>
            <a:xfrm>
              <a:off x="491836" y="5587121"/>
              <a:ext cx="2597727" cy="307777"/>
            </a:xfrm>
            <a:prstGeom prst="rect">
              <a:avLst/>
            </a:prstGeom>
            <a:noFill/>
          </p:spPr>
          <p:txBody>
            <a:bodyPr wrap="square" rtlCol="0">
              <a:spAutoFit/>
            </a:bodyPr>
            <a:lstStyle/>
            <a:p>
              <a:r>
                <a:rPr lang="fi-FI" sz="1400" b="1" dirty="0" smtClean="0"/>
                <a:t>Laitteet ja ohjelmistot</a:t>
              </a:r>
              <a:endParaRPr lang="fi-FI" sz="1400" b="1" dirty="0"/>
            </a:p>
          </p:txBody>
        </p:sp>
        <p:sp>
          <p:nvSpPr>
            <p:cNvPr id="32" name="Tekstiruutu 31"/>
            <p:cNvSpPr txBox="1"/>
            <p:nvPr/>
          </p:nvSpPr>
          <p:spPr>
            <a:xfrm>
              <a:off x="4644734" y="5894898"/>
              <a:ext cx="2597727" cy="307777"/>
            </a:xfrm>
            <a:prstGeom prst="rect">
              <a:avLst/>
            </a:prstGeom>
            <a:noFill/>
          </p:spPr>
          <p:txBody>
            <a:bodyPr wrap="square" rtlCol="0">
              <a:spAutoFit/>
            </a:bodyPr>
            <a:lstStyle/>
            <a:p>
              <a:pPr algn="ctr"/>
              <a:r>
                <a:rPr lang="fi-FI" sz="1400" b="1" dirty="0" smtClean="0"/>
                <a:t>Tietoliikenneyhteydet</a:t>
              </a:r>
              <a:endParaRPr lang="fi-FI" sz="1400" b="1" dirty="0"/>
            </a:p>
          </p:txBody>
        </p:sp>
        <p:sp>
          <p:nvSpPr>
            <p:cNvPr id="33" name="Tekstiruutu 32"/>
            <p:cNvSpPr txBox="1"/>
            <p:nvPr/>
          </p:nvSpPr>
          <p:spPr>
            <a:xfrm>
              <a:off x="4600574" y="5679559"/>
              <a:ext cx="2597727" cy="307777"/>
            </a:xfrm>
            <a:prstGeom prst="rect">
              <a:avLst/>
            </a:prstGeom>
            <a:noFill/>
          </p:spPr>
          <p:txBody>
            <a:bodyPr wrap="square" rtlCol="0">
              <a:spAutoFit/>
            </a:bodyPr>
            <a:lstStyle/>
            <a:p>
              <a:pPr algn="ctr"/>
              <a:r>
                <a:rPr lang="fi-FI" sz="1400" b="1" dirty="0" smtClean="0"/>
                <a:t>BYOD</a:t>
              </a:r>
              <a:endParaRPr lang="fi-FI" sz="1400" b="1" dirty="0"/>
            </a:p>
          </p:txBody>
        </p:sp>
        <p:sp>
          <p:nvSpPr>
            <p:cNvPr id="34" name="Tekstiruutu 33"/>
            <p:cNvSpPr txBox="1"/>
            <p:nvPr/>
          </p:nvSpPr>
          <p:spPr>
            <a:xfrm>
              <a:off x="4600574" y="5459572"/>
              <a:ext cx="2597727" cy="307777"/>
            </a:xfrm>
            <a:prstGeom prst="rect">
              <a:avLst/>
            </a:prstGeom>
            <a:noFill/>
          </p:spPr>
          <p:txBody>
            <a:bodyPr wrap="square" rtlCol="0">
              <a:spAutoFit/>
            </a:bodyPr>
            <a:lstStyle/>
            <a:p>
              <a:pPr algn="ctr"/>
              <a:r>
                <a:rPr lang="fi-FI" sz="1400" b="1" dirty="0" smtClean="0"/>
                <a:t>ACCESS</a:t>
              </a:r>
              <a:endParaRPr lang="fi-FI" sz="1400" b="1" dirty="0"/>
            </a:p>
          </p:txBody>
        </p:sp>
        <p:sp>
          <p:nvSpPr>
            <p:cNvPr id="35" name="Tekstiruutu 34"/>
            <p:cNvSpPr txBox="1"/>
            <p:nvPr/>
          </p:nvSpPr>
          <p:spPr>
            <a:xfrm>
              <a:off x="9850580" y="5606202"/>
              <a:ext cx="2597727" cy="307777"/>
            </a:xfrm>
            <a:prstGeom prst="rect">
              <a:avLst/>
            </a:prstGeom>
            <a:noFill/>
          </p:spPr>
          <p:txBody>
            <a:bodyPr wrap="square" rtlCol="0">
              <a:spAutoFit/>
            </a:bodyPr>
            <a:lstStyle/>
            <a:p>
              <a:r>
                <a:rPr lang="fi-FI" sz="1400" b="1" dirty="0" smtClean="0"/>
                <a:t>Sosiaalinen media</a:t>
              </a:r>
              <a:endParaRPr lang="fi-FI" sz="1400" b="1" dirty="0"/>
            </a:p>
          </p:txBody>
        </p:sp>
        <p:sp>
          <p:nvSpPr>
            <p:cNvPr id="36" name="Tekstiruutu 35"/>
            <p:cNvSpPr txBox="1"/>
            <p:nvPr/>
          </p:nvSpPr>
          <p:spPr>
            <a:xfrm>
              <a:off x="10209066" y="2426152"/>
              <a:ext cx="2597727" cy="307777"/>
            </a:xfrm>
            <a:prstGeom prst="rect">
              <a:avLst/>
            </a:prstGeom>
            <a:noFill/>
          </p:spPr>
          <p:txBody>
            <a:bodyPr wrap="square" rtlCol="0">
              <a:spAutoFit/>
            </a:bodyPr>
            <a:lstStyle/>
            <a:p>
              <a:r>
                <a:rPr lang="fi-FI" sz="1400" b="1" dirty="0" smtClean="0"/>
                <a:t>Toimintakulttuuri</a:t>
              </a:r>
              <a:endParaRPr lang="fi-FI" sz="1400" b="1" dirty="0"/>
            </a:p>
          </p:txBody>
        </p:sp>
        <p:sp>
          <p:nvSpPr>
            <p:cNvPr id="37" name="Tekstiruutu 36"/>
            <p:cNvSpPr txBox="1"/>
            <p:nvPr/>
          </p:nvSpPr>
          <p:spPr>
            <a:xfrm>
              <a:off x="9398575" y="914887"/>
              <a:ext cx="2597727" cy="307777"/>
            </a:xfrm>
            <a:prstGeom prst="rect">
              <a:avLst/>
            </a:prstGeom>
            <a:noFill/>
          </p:spPr>
          <p:txBody>
            <a:bodyPr wrap="square" rtlCol="0">
              <a:spAutoFit/>
            </a:bodyPr>
            <a:lstStyle/>
            <a:p>
              <a:r>
                <a:rPr lang="fi-FI" sz="1400" b="1" dirty="0" smtClean="0"/>
                <a:t>Osaaminen</a:t>
              </a:r>
              <a:endParaRPr lang="fi-FI" sz="1400" b="1" dirty="0"/>
            </a:p>
          </p:txBody>
        </p:sp>
        <p:grpSp>
          <p:nvGrpSpPr>
            <p:cNvPr id="38" name="Ryhmä 37"/>
            <p:cNvGrpSpPr/>
            <p:nvPr/>
          </p:nvGrpSpPr>
          <p:grpSpPr>
            <a:xfrm>
              <a:off x="290946" y="158234"/>
              <a:ext cx="11617036" cy="6356866"/>
              <a:chOff x="290946" y="158234"/>
              <a:chExt cx="11617036" cy="6356866"/>
            </a:xfrm>
          </p:grpSpPr>
          <p:sp>
            <p:nvSpPr>
              <p:cNvPr id="46" name="Suorakulmio 45"/>
              <p:cNvSpPr/>
              <p:nvPr/>
            </p:nvSpPr>
            <p:spPr>
              <a:xfrm>
                <a:off x="290946" y="342900"/>
                <a:ext cx="11617036" cy="6172200"/>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7" name="Tekstiruutu 46"/>
              <p:cNvSpPr txBox="1"/>
              <p:nvPr/>
            </p:nvSpPr>
            <p:spPr>
              <a:xfrm>
                <a:off x="4509654" y="158234"/>
                <a:ext cx="2337955" cy="369332"/>
              </a:xfrm>
              <a:prstGeom prst="rect">
                <a:avLst/>
              </a:prstGeom>
              <a:solidFill>
                <a:schemeClr val="bg1"/>
              </a:solidFill>
              <a:ln w="19050">
                <a:noFill/>
              </a:ln>
            </p:spPr>
            <p:txBody>
              <a:bodyPr wrap="square" rtlCol="0">
                <a:spAutoFit/>
              </a:bodyPr>
              <a:lstStyle/>
              <a:p>
                <a:pPr algn="ctr"/>
                <a:r>
                  <a:rPr lang="fi-FI" dirty="0" smtClean="0"/>
                  <a:t>Rakenteet</a:t>
                </a:r>
                <a:endParaRPr lang="fi-FI" dirty="0"/>
              </a:p>
            </p:txBody>
          </p:sp>
          <p:sp>
            <p:nvSpPr>
              <p:cNvPr id="48" name="Tekstiruutu 47"/>
              <p:cNvSpPr txBox="1"/>
              <p:nvPr/>
            </p:nvSpPr>
            <p:spPr>
              <a:xfrm>
                <a:off x="9528462" y="6073032"/>
                <a:ext cx="2337955" cy="369332"/>
              </a:xfrm>
              <a:prstGeom prst="rect">
                <a:avLst/>
              </a:prstGeom>
              <a:solidFill>
                <a:schemeClr val="bg1"/>
              </a:solidFill>
              <a:ln w="19050">
                <a:noFill/>
              </a:ln>
            </p:spPr>
            <p:txBody>
              <a:bodyPr wrap="square" rtlCol="0">
                <a:spAutoFit/>
              </a:bodyPr>
              <a:lstStyle/>
              <a:p>
                <a:pPr algn="r"/>
                <a:r>
                  <a:rPr lang="fi-FI" i="1" dirty="0" smtClean="0"/>
                  <a:t>Oppijat</a:t>
                </a:r>
                <a:endParaRPr lang="fi-FI" i="1" dirty="0"/>
              </a:p>
            </p:txBody>
          </p:sp>
          <p:sp>
            <p:nvSpPr>
              <p:cNvPr id="49" name="Tekstiruutu 48"/>
              <p:cNvSpPr txBox="1"/>
              <p:nvPr/>
            </p:nvSpPr>
            <p:spPr>
              <a:xfrm>
                <a:off x="316922" y="6073032"/>
                <a:ext cx="2613314" cy="369332"/>
              </a:xfrm>
              <a:prstGeom prst="rect">
                <a:avLst/>
              </a:prstGeom>
              <a:solidFill>
                <a:schemeClr val="bg1"/>
              </a:solidFill>
              <a:ln w="19050">
                <a:noFill/>
              </a:ln>
            </p:spPr>
            <p:txBody>
              <a:bodyPr wrap="square" rtlCol="0">
                <a:spAutoFit/>
              </a:bodyPr>
              <a:lstStyle/>
              <a:p>
                <a:r>
                  <a:rPr lang="fi-FI" i="1" dirty="0" smtClean="0"/>
                  <a:t>Teknologia ja ympäristöt</a:t>
                </a:r>
                <a:endParaRPr lang="fi-FI" i="1" dirty="0"/>
              </a:p>
            </p:txBody>
          </p:sp>
          <p:sp>
            <p:nvSpPr>
              <p:cNvPr id="50" name="Tekstiruutu 49"/>
              <p:cNvSpPr txBox="1"/>
              <p:nvPr/>
            </p:nvSpPr>
            <p:spPr>
              <a:xfrm>
                <a:off x="9528462" y="393761"/>
                <a:ext cx="2337955" cy="369332"/>
              </a:xfrm>
              <a:prstGeom prst="rect">
                <a:avLst/>
              </a:prstGeom>
              <a:solidFill>
                <a:schemeClr val="bg1"/>
              </a:solidFill>
              <a:ln w="19050">
                <a:noFill/>
              </a:ln>
            </p:spPr>
            <p:txBody>
              <a:bodyPr wrap="square" rtlCol="0">
                <a:spAutoFit/>
              </a:bodyPr>
              <a:lstStyle/>
              <a:p>
                <a:pPr algn="r"/>
                <a:r>
                  <a:rPr lang="fi-FI" i="1" dirty="0" smtClean="0"/>
                  <a:t>Henkilöstö</a:t>
                </a:r>
                <a:endParaRPr lang="fi-FI" i="1" dirty="0"/>
              </a:p>
            </p:txBody>
          </p:sp>
          <p:sp>
            <p:nvSpPr>
              <p:cNvPr id="51" name="Tekstiruutu 50"/>
              <p:cNvSpPr txBox="1"/>
              <p:nvPr/>
            </p:nvSpPr>
            <p:spPr>
              <a:xfrm>
                <a:off x="316922" y="393761"/>
                <a:ext cx="2337955" cy="369332"/>
              </a:xfrm>
              <a:prstGeom prst="rect">
                <a:avLst/>
              </a:prstGeom>
              <a:solidFill>
                <a:schemeClr val="bg1"/>
              </a:solidFill>
              <a:ln w="19050">
                <a:noFill/>
              </a:ln>
            </p:spPr>
            <p:txBody>
              <a:bodyPr wrap="square" rtlCol="0">
                <a:spAutoFit/>
              </a:bodyPr>
              <a:lstStyle/>
              <a:p>
                <a:r>
                  <a:rPr lang="fi-FI" i="1" dirty="0" smtClean="0"/>
                  <a:t>Oppilaitos</a:t>
                </a:r>
                <a:endParaRPr lang="fi-FI" i="1" dirty="0"/>
              </a:p>
            </p:txBody>
          </p:sp>
        </p:grpSp>
        <p:sp>
          <p:nvSpPr>
            <p:cNvPr id="39" name="Tekstiruutu 38"/>
            <p:cNvSpPr txBox="1"/>
            <p:nvPr/>
          </p:nvSpPr>
          <p:spPr>
            <a:xfrm>
              <a:off x="8346492" y="819927"/>
              <a:ext cx="535133" cy="307777"/>
            </a:xfrm>
            <a:prstGeom prst="rect">
              <a:avLst/>
            </a:prstGeom>
            <a:noFill/>
          </p:spPr>
          <p:txBody>
            <a:bodyPr wrap="square" rtlCol="0">
              <a:spAutoFit/>
            </a:bodyPr>
            <a:lstStyle/>
            <a:p>
              <a:r>
                <a:rPr lang="fi-FI" sz="1400" b="1" dirty="0" smtClean="0"/>
                <a:t>…</a:t>
              </a:r>
              <a:endParaRPr lang="fi-FI" sz="1400" b="1" dirty="0"/>
            </a:p>
          </p:txBody>
        </p:sp>
        <p:sp>
          <p:nvSpPr>
            <p:cNvPr id="40" name="Tekstiruutu 39"/>
            <p:cNvSpPr txBox="1"/>
            <p:nvPr/>
          </p:nvSpPr>
          <p:spPr>
            <a:xfrm>
              <a:off x="10697438" y="1641321"/>
              <a:ext cx="535133" cy="307777"/>
            </a:xfrm>
            <a:prstGeom prst="rect">
              <a:avLst/>
            </a:prstGeom>
            <a:noFill/>
          </p:spPr>
          <p:txBody>
            <a:bodyPr wrap="square" rtlCol="0">
              <a:spAutoFit/>
            </a:bodyPr>
            <a:lstStyle/>
            <a:p>
              <a:r>
                <a:rPr lang="fi-FI" sz="1400" b="1" dirty="0" smtClean="0"/>
                <a:t>…</a:t>
              </a:r>
              <a:endParaRPr lang="fi-FI" sz="1400" b="1" dirty="0"/>
            </a:p>
          </p:txBody>
        </p:sp>
        <p:sp>
          <p:nvSpPr>
            <p:cNvPr id="41" name="Tekstiruutu 40"/>
            <p:cNvSpPr txBox="1"/>
            <p:nvPr/>
          </p:nvSpPr>
          <p:spPr>
            <a:xfrm>
              <a:off x="10810871" y="3862288"/>
              <a:ext cx="535133" cy="307777"/>
            </a:xfrm>
            <a:prstGeom prst="rect">
              <a:avLst/>
            </a:prstGeom>
            <a:noFill/>
          </p:spPr>
          <p:txBody>
            <a:bodyPr wrap="square" rtlCol="0">
              <a:spAutoFit/>
            </a:bodyPr>
            <a:lstStyle/>
            <a:p>
              <a:r>
                <a:rPr lang="fi-FI" sz="1400" b="1" dirty="0" smtClean="0"/>
                <a:t>…</a:t>
              </a:r>
              <a:endParaRPr lang="fi-FI" sz="1400" b="1" dirty="0"/>
            </a:p>
          </p:txBody>
        </p:sp>
        <p:sp>
          <p:nvSpPr>
            <p:cNvPr id="42" name="Tekstiruutu 41"/>
            <p:cNvSpPr txBox="1"/>
            <p:nvPr/>
          </p:nvSpPr>
          <p:spPr>
            <a:xfrm>
              <a:off x="3447831" y="5833447"/>
              <a:ext cx="535133" cy="307777"/>
            </a:xfrm>
            <a:prstGeom prst="rect">
              <a:avLst/>
            </a:prstGeom>
            <a:noFill/>
          </p:spPr>
          <p:txBody>
            <a:bodyPr wrap="square" rtlCol="0">
              <a:spAutoFit/>
            </a:bodyPr>
            <a:lstStyle/>
            <a:p>
              <a:r>
                <a:rPr lang="fi-FI" sz="1400" b="1" dirty="0" smtClean="0"/>
                <a:t>…</a:t>
              </a:r>
              <a:endParaRPr lang="fi-FI" sz="1400" b="1" dirty="0"/>
            </a:p>
          </p:txBody>
        </p:sp>
        <p:sp>
          <p:nvSpPr>
            <p:cNvPr id="43" name="Tekstiruutu 42"/>
            <p:cNvSpPr txBox="1"/>
            <p:nvPr/>
          </p:nvSpPr>
          <p:spPr>
            <a:xfrm>
              <a:off x="8234794" y="5746351"/>
              <a:ext cx="535133" cy="307777"/>
            </a:xfrm>
            <a:prstGeom prst="rect">
              <a:avLst/>
            </a:prstGeom>
            <a:noFill/>
          </p:spPr>
          <p:txBody>
            <a:bodyPr wrap="square" rtlCol="0">
              <a:spAutoFit/>
            </a:bodyPr>
            <a:lstStyle/>
            <a:p>
              <a:r>
                <a:rPr lang="fi-FI" sz="1400" b="1" dirty="0" smtClean="0"/>
                <a:t>…</a:t>
              </a:r>
              <a:endParaRPr lang="fi-FI" sz="1400" b="1" dirty="0"/>
            </a:p>
          </p:txBody>
        </p:sp>
        <p:sp>
          <p:nvSpPr>
            <p:cNvPr id="44" name="Tekstiruutu 43"/>
            <p:cNvSpPr txBox="1"/>
            <p:nvPr/>
          </p:nvSpPr>
          <p:spPr>
            <a:xfrm>
              <a:off x="689696" y="3858397"/>
              <a:ext cx="535133" cy="307777"/>
            </a:xfrm>
            <a:prstGeom prst="rect">
              <a:avLst/>
            </a:prstGeom>
            <a:noFill/>
          </p:spPr>
          <p:txBody>
            <a:bodyPr wrap="square" rtlCol="0">
              <a:spAutoFit/>
            </a:bodyPr>
            <a:lstStyle/>
            <a:p>
              <a:r>
                <a:rPr lang="fi-FI" sz="1400" b="1" dirty="0" smtClean="0"/>
                <a:t>…</a:t>
              </a:r>
              <a:endParaRPr lang="fi-FI" sz="1400" b="1" dirty="0"/>
            </a:p>
          </p:txBody>
        </p:sp>
        <p:sp>
          <p:nvSpPr>
            <p:cNvPr id="45" name="Tekstiruutu 44"/>
            <p:cNvSpPr txBox="1"/>
            <p:nvPr/>
          </p:nvSpPr>
          <p:spPr>
            <a:xfrm>
              <a:off x="3332884" y="869364"/>
              <a:ext cx="535133" cy="307777"/>
            </a:xfrm>
            <a:prstGeom prst="rect">
              <a:avLst/>
            </a:prstGeom>
            <a:noFill/>
          </p:spPr>
          <p:txBody>
            <a:bodyPr wrap="square" rtlCol="0">
              <a:spAutoFit/>
            </a:bodyPr>
            <a:lstStyle/>
            <a:p>
              <a:r>
                <a:rPr lang="fi-FI" sz="1400" b="1" dirty="0" smtClean="0"/>
                <a:t>…</a:t>
              </a:r>
              <a:endParaRPr lang="fi-FI" sz="1400" b="1" dirty="0"/>
            </a:p>
          </p:txBody>
        </p:sp>
      </p:grpSp>
      <p:sp>
        <p:nvSpPr>
          <p:cNvPr id="52" name="Tekstiruutu 51"/>
          <p:cNvSpPr txBox="1"/>
          <p:nvPr/>
        </p:nvSpPr>
        <p:spPr>
          <a:xfrm>
            <a:off x="94129" y="6515100"/>
            <a:ext cx="12097871" cy="369332"/>
          </a:xfrm>
          <a:prstGeom prst="rect">
            <a:avLst/>
          </a:prstGeom>
          <a:noFill/>
        </p:spPr>
        <p:txBody>
          <a:bodyPr wrap="square" rtlCol="0">
            <a:spAutoFit/>
          </a:bodyPr>
          <a:lstStyle/>
          <a:p>
            <a:r>
              <a:rPr lang="fi-FI" dirty="0" smtClean="0"/>
              <a:t>Lähde: ITK2015-esitys: </a:t>
            </a:r>
            <a:r>
              <a:rPr lang="fi-FI" dirty="0"/>
              <a:t>Miten johtaa IT:tä osana strategista ja pedagogista johtamista</a:t>
            </a:r>
            <a:r>
              <a:rPr lang="fi-FI" dirty="0" smtClean="0"/>
              <a:t>? </a:t>
            </a:r>
            <a:r>
              <a:rPr lang="fi-FI" dirty="0" err="1" smtClean="0"/>
              <a:t>Silander</a:t>
            </a:r>
            <a:r>
              <a:rPr lang="fi-FI" dirty="0"/>
              <a:t> </a:t>
            </a:r>
            <a:r>
              <a:rPr lang="fi-FI" dirty="0" smtClean="0"/>
              <a:t>&amp; </a:t>
            </a:r>
            <a:r>
              <a:rPr lang="fi-FI" dirty="0" err="1" smtClean="0"/>
              <a:t>Kylämä</a:t>
            </a:r>
            <a:endParaRPr lang="fi-FI" dirty="0"/>
          </a:p>
        </p:txBody>
      </p:sp>
      <p:sp>
        <p:nvSpPr>
          <p:cNvPr id="53" name="Ellipsi 52"/>
          <p:cNvSpPr/>
          <p:nvPr/>
        </p:nvSpPr>
        <p:spPr>
          <a:xfrm>
            <a:off x="4592207" y="2871564"/>
            <a:ext cx="2124942" cy="61204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0" name="Ellipsi 69"/>
          <p:cNvSpPr/>
          <p:nvPr/>
        </p:nvSpPr>
        <p:spPr>
          <a:xfrm>
            <a:off x="2663841" y="1955253"/>
            <a:ext cx="1110654" cy="7428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1" name="Ellipsi 70"/>
          <p:cNvSpPr/>
          <p:nvPr/>
        </p:nvSpPr>
        <p:spPr>
          <a:xfrm>
            <a:off x="6807543" y="2606316"/>
            <a:ext cx="1110654" cy="7428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2" name="Ellipsi 71"/>
          <p:cNvSpPr/>
          <p:nvPr/>
        </p:nvSpPr>
        <p:spPr>
          <a:xfrm>
            <a:off x="6915279" y="3326185"/>
            <a:ext cx="1110654" cy="7428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3" name="Ellipsi 72"/>
          <p:cNvSpPr/>
          <p:nvPr/>
        </p:nvSpPr>
        <p:spPr>
          <a:xfrm>
            <a:off x="1796756" y="1082936"/>
            <a:ext cx="1939641" cy="1178537"/>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4" name="Ellipsi 73"/>
          <p:cNvSpPr/>
          <p:nvPr/>
        </p:nvSpPr>
        <p:spPr>
          <a:xfrm>
            <a:off x="361732" y="574254"/>
            <a:ext cx="1983364" cy="1129171"/>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5" name="Ellipsi 74"/>
          <p:cNvSpPr/>
          <p:nvPr/>
        </p:nvSpPr>
        <p:spPr>
          <a:xfrm>
            <a:off x="56007" y="1672634"/>
            <a:ext cx="1983364" cy="1129171"/>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 name="Ellipsi 75"/>
          <p:cNvSpPr/>
          <p:nvPr/>
        </p:nvSpPr>
        <p:spPr>
          <a:xfrm>
            <a:off x="974" y="4238910"/>
            <a:ext cx="1983364" cy="1129171"/>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 name="Ellipsi 76"/>
          <p:cNvSpPr/>
          <p:nvPr/>
        </p:nvSpPr>
        <p:spPr>
          <a:xfrm>
            <a:off x="421699" y="5229716"/>
            <a:ext cx="1983364" cy="1129171"/>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8" name="Ellipsi 77"/>
          <p:cNvSpPr/>
          <p:nvPr/>
        </p:nvSpPr>
        <p:spPr>
          <a:xfrm>
            <a:off x="6212018" y="480330"/>
            <a:ext cx="1983364" cy="1129171"/>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9" name="Ellipsi 78"/>
          <p:cNvSpPr/>
          <p:nvPr/>
        </p:nvSpPr>
        <p:spPr>
          <a:xfrm>
            <a:off x="4978207" y="5587121"/>
            <a:ext cx="1983364" cy="1129171"/>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0" name="Ellipsi 79"/>
          <p:cNvSpPr/>
          <p:nvPr/>
        </p:nvSpPr>
        <p:spPr>
          <a:xfrm>
            <a:off x="9171597" y="436835"/>
            <a:ext cx="1983364" cy="1129171"/>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1" name="Ellipsi 80"/>
          <p:cNvSpPr/>
          <p:nvPr/>
        </p:nvSpPr>
        <p:spPr>
          <a:xfrm>
            <a:off x="9968778" y="2026834"/>
            <a:ext cx="1983364" cy="1129171"/>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2" name="Räjähdys 1 81"/>
          <p:cNvSpPr/>
          <p:nvPr/>
        </p:nvSpPr>
        <p:spPr>
          <a:xfrm>
            <a:off x="10600932" y="5540750"/>
            <a:ext cx="1709433" cy="1546337"/>
          </a:xfrm>
          <a:prstGeom prst="irregularSeal1">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7" name="Ellipsi 66"/>
          <p:cNvSpPr/>
          <p:nvPr/>
        </p:nvSpPr>
        <p:spPr>
          <a:xfrm>
            <a:off x="2439046" y="3928411"/>
            <a:ext cx="1939641" cy="1178537"/>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88685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6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blogit.cedunet.fi/porinaikuislukio/files/2013/11/WP_20130816_00320131106161022-1024x5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1598" y="758790"/>
            <a:ext cx="8302171" cy="466997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Ryhmä 4"/>
          <p:cNvGrpSpPr/>
          <p:nvPr/>
        </p:nvGrpSpPr>
        <p:grpSpPr>
          <a:xfrm>
            <a:off x="103909" y="5428761"/>
            <a:ext cx="2658341" cy="1346111"/>
            <a:chOff x="381000" y="5349875"/>
            <a:chExt cx="2658341" cy="1346111"/>
          </a:xfrm>
        </p:grpSpPr>
        <p:pic>
          <p:nvPicPr>
            <p:cNvPr id="6" name="Kuva 5"/>
            <p:cNvPicPr>
              <a:picLocks noChangeAspect="1"/>
            </p:cNvPicPr>
            <p:nvPr/>
          </p:nvPicPr>
          <p:blipFill>
            <a:blip r:embed="rId3" cstate="print">
              <a:clrChange>
                <a:clrFrom>
                  <a:srgbClr val="FFFEF9"/>
                </a:clrFrom>
                <a:clrTo>
                  <a:srgbClr val="FFFEF9">
                    <a:alpha val="0"/>
                  </a:srgbClr>
                </a:clrTo>
              </a:clrChange>
              <a:extLst>
                <a:ext uri="{28A0092B-C50C-407E-A947-70E740481C1C}">
                  <a14:useLocalDpi xmlns:a14="http://schemas.microsoft.com/office/drawing/2010/main" val="0"/>
                </a:ext>
              </a:extLst>
            </a:blip>
            <a:stretch>
              <a:fillRect/>
            </a:stretch>
          </p:blipFill>
          <p:spPr>
            <a:xfrm>
              <a:off x="381000" y="5349875"/>
              <a:ext cx="1801091" cy="1080654"/>
            </a:xfrm>
            <a:prstGeom prst="rect">
              <a:avLst/>
            </a:prstGeom>
          </p:spPr>
        </p:pic>
        <p:sp>
          <p:nvSpPr>
            <p:cNvPr id="7" name="Tekstiruutu 6"/>
            <p:cNvSpPr txBox="1"/>
            <p:nvPr/>
          </p:nvSpPr>
          <p:spPr>
            <a:xfrm>
              <a:off x="1096241" y="6165071"/>
              <a:ext cx="1943100" cy="530915"/>
            </a:xfrm>
            <a:prstGeom prst="rect">
              <a:avLst/>
            </a:prstGeom>
            <a:noFill/>
          </p:spPr>
          <p:txBody>
            <a:bodyPr wrap="square" rtlCol="0">
              <a:spAutoFit/>
            </a:bodyPr>
            <a:lstStyle/>
            <a:p>
              <a:r>
                <a:rPr lang="fi-FI" sz="1050" dirty="0" smtClean="0"/>
                <a:t>LEON100-HANKE</a:t>
              </a:r>
            </a:p>
            <a:p>
              <a:endParaRPr lang="fi-FI" dirty="0"/>
            </a:p>
          </p:txBody>
        </p:sp>
      </p:grpSp>
      <p:pic>
        <p:nvPicPr>
          <p:cNvPr id="8" name="Kuva 7" descr="IMG_0002.jpg"/>
          <p:cNvPicPr>
            <a:picLocks noChangeAspect="1"/>
          </p:cNvPicPr>
          <p:nvPr/>
        </p:nvPicPr>
        <p:blipFill rotWithShape="1">
          <a:blip r:embed="rId4" cstate="print">
            <a:extLst>
              <a:ext uri="{28A0092B-C50C-407E-A947-70E740481C1C}">
                <a14:useLocalDpi xmlns:a14="http://schemas.microsoft.com/office/drawing/2010/main" val="0"/>
              </a:ext>
            </a:extLst>
          </a:blip>
          <a:srcRect b="19587"/>
          <a:stretch/>
        </p:blipFill>
        <p:spPr>
          <a:xfrm>
            <a:off x="1515425" y="1344737"/>
            <a:ext cx="3065888" cy="4376057"/>
          </a:xfrm>
          <a:prstGeom prst="rect">
            <a:avLst/>
          </a:prstGeom>
        </p:spPr>
      </p:pic>
      <p:pic>
        <p:nvPicPr>
          <p:cNvPr id="10" name="Kuva 9"/>
          <p:cNvPicPr>
            <a:picLocks noChangeAspect="1"/>
          </p:cNvPicPr>
          <p:nvPr/>
        </p:nvPicPr>
        <p:blipFill>
          <a:blip r:embed="rId5"/>
          <a:stretch>
            <a:fillRect/>
          </a:stretch>
        </p:blipFill>
        <p:spPr>
          <a:xfrm>
            <a:off x="5980286" y="758790"/>
            <a:ext cx="2744092" cy="1171895"/>
          </a:xfrm>
          <a:prstGeom prst="rect">
            <a:avLst/>
          </a:prstGeom>
        </p:spPr>
      </p:pic>
      <p:pic>
        <p:nvPicPr>
          <p:cNvPr id="11" name="Kuva 10" descr="Näyttökuva 2015-02-26 kello 23.09.15.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47978" y="2648955"/>
            <a:ext cx="1676400" cy="1497106"/>
          </a:xfrm>
          <a:prstGeom prst="rect">
            <a:avLst/>
          </a:prstGeom>
        </p:spPr>
      </p:pic>
      <p:pic>
        <p:nvPicPr>
          <p:cNvPr id="12" name="Kuva 11" descr="Näyttökuva 2015-03-03 kello 21.53.15.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52311" y="5201369"/>
            <a:ext cx="1408068" cy="721783"/>
          </a:xfrm>
          <a:prstGeom prst="rect">
            <a:avLst/>
          </a:prstGeom>
        </p:spPr>
      </p:pic>
      <p:pic>
        <p:nvPicPr>
          <p:cNvPr id="13" name="Kuva 12" descr="Näyttökuva 2015-02-26 kello 23.10.15.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12309" y="2708859"/>
            <a:ext cx="1496483" cy="955928"/>
          </a:xfrm>
          <a:prstGeom prst="rect">
            <a:avLst/>
          </a:prstGeom>
        </p:spPr>
      </p:pic>
      <p:pic>
        <p:nvPicPr>
          <p:cNvPr id="15" name="Kuva 14" descr="Näyttökuva 2015-03-03 kello 21.32.35.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68551" y="4184695"/>
            <a:ext cx="2156883" cy="442263"/>
          </a:xfrm>
          <a:prstGeom prst="rect">
            <a:avLst/>
          </a:prstGeom>
        </p:spPr>
      </p:pic>
      <p:pic>
        <p:nvPicPr>
          <p:cNvPr id="16" name="Kuva 15" descr="Näyttökuva 2015-03-03 kello 21.23.29.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21160" y="5420691"/>
            <a:ext cx="1168930" cy="497417"/>
          </a:xfrm>
          <a:prstGeom prst="rect">
            <a:avLst/>
          </a:prstGeom>
        </p:spPr>
      </p:pic>
      <p:pic>
        <p:nvPicPr>
          <p:cNvPr id="18" name="Kuva 17" descr="Näyttökuva 2015-03-03 kello 21.27.01.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638034" y="1919341"/>
            <a:ext cx="1435100" cy="392944"/>
          </a:xfrm>
          <a:prstGeom prst="rect">
            <a:avLst/>
          </a:prstGeom>
        </p:spPr>
      </p:pic>
      <p:pic>
        <p:nvPicPr>
          <p:cNvPr id="2" name="Kuva 1"/>
          <p:cNvPicPr>
            <a:picLocks noChangeAspect="1"/>
          </p:cNvPicPr>
          <p:nvPr/>
        </p:nvPicPr>
        <p:blipFill>
          <a:blip r:embed="rId12"/>
          <a:stretch>
            <a:fillRect/>
          </a:stretch>
        </p:blipFill>
        <p:spPr>
          <a:xfrm>
            <a:off x="8343819" y="4892292"/>
            <a:ext cx="3409950" cy="1228725"/>
          </a:xfrm>
          <a:prstGeom prst="rect">
            <a:avLst/>
          </a:prstGeom>
        </p:spPr>
      </p:pic>
      <p:pic>
        <p:nvPicPr>
          <p:cNvPr id="19" name="Kuva 18" descr="Näyttökuva 2015-03-03 kello 21.28.51.png"/>
          <p:cNvPicPr>
            <a:picLocks noChangeAspect="1"/>
          </p:cNvPicPr>
          <p:nvPr/>
        </p:nvPicPr>
        <p:blipFill>
          <a:blip r:embed="rId13">
            <a:extLst>
              <a:ext uri="{BEBA8EAE-BF5A-486C-A8C5-ECC9F3942E4B}">
                <a14:imgProps xmlns:a14="http://schemas.microsoft.com/office/drawing/2010/main">
                  <a14:imgLayer r:embed="rId14">
                    <a14:imgEffect>
                      <a14:backgroundRemoval t="10000" b="90000" l="10000" r="90000">
                        <a14:foregroundMark x1="50303" y1="71724" x2="50303" y2="71724"/>
                        <a14:foregroundMark x1="66667" y1="59310" x2="66667" y2="59310"/>
                      </a14:backgroundRemoval>
                    </a14:imgEffect>
                  </a14:imgLayer>
                </a14:imgProps>
              </a:ext>
              <a:ext uri="{28A0092B-C50C-407E-A947-70E740481C1C}">
                <a14:useLocalDpi xmlns:a14="http://schemas.microsoft.com/office/drawing/2010/main" val="0"/>
              </a:ext>
            </a:extLst>
          </a:blip>
          <a:stretch>
            <a:fillRect/>
          </a:stretch>
        </p:blipFill>
        <p:spPr>
          <a:xfrm>
            <a:off x="8090090" y="5874610"/>
            <a:ext cx="814114" cy="715434"/>
          </a:xfrm>
          <a:prstGeom prst="rect">
            <a:avLst/>
          </a:prstGeom>
        </p:spPr>
      </p:pic>
      <p:pic>
        <p:nvPicPr>
          <p:cNvPr id="3" name="Kuva 2"/>
          <p:cNvPicPr>
            <a:picLocks noChangeAspect="1"/>
          </p:cNvPicPr>
          <p:nvPr/>
        </p:nvPicPr>
        <p:blipFill>
          <a:blip r:embed="rId15"/>
          <a:stretch>
            <a:fillRect/>
          </a:stretch>
        </p:blipFill>
        <p:spPr>
          <a:xfrm>
            <a:off x="5713329" y="4589277"/>
            <a:ext cx="3190875" cy="476250"/>
          </a:xfrm>
          <a:prstGeom prst="rect">
            <a:avLst/>
          </a:prstGeom>
        </p:spPr>
      </p:pic>
      <p:sp>
        <p:nvSpPr>
          <p:cNvPr id="4" name="Tekstiruutu 3"/>
          <p:cNvSpPr txBox="1"/>
          <p:nvPr/>
        </p:nvSpPr>
        <p:spPr>
          <a:xfrm>
            <a:off x="290945" y="322118"/>
            <a:ext cx="4551219" cy="584775"/>
          </a:xfrm>
          <a:prstGeom prst="rect">
            <a:avLst/>
          </a:prstGeom>
          <a:noFill/>
        </p:spPr>
        <p:txBody>
          <a:bodyPr wrap="square" rtlCol="0">
            <a:spAutoFit/>
          </a:bodyPr>
          <a:lstStyle/>
          <a:p>
            <a:r>
              <a:rPr lang="fi-FI" sz="3200" dirty="0" smtClean="0"/>
              <a:t>ESITTÄYTYMINEN</a:t>
            </a:r>
          </a:p>
        </p:txBody>
      </p:sp>
    </p:spTree>
    <p:extLst>
      <p:ext uri="{BB962C8B-B14F-4D97-AF65-F5344CB8AC3E}">
        <p14:creationId xmlns:p14="http://schemas.microsoft.com/office/powerpoint/2010/main" val="3171842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Ryhmä 4"/>
          <p:cNvGrpSpPr/>
          <p:nvPr/>
        </p:nvGrpSpPr>
        <p:grpSpPr>
          <a:xfrm>
            <a:off x="103909" y="5428761"/>
            <a:ext cx="2658341" cy="1346111"/>
            <a:chOff x="381000" y="5349875"/>
            <a:chExt cx="2658341" cy="1346111"/>
          </a:xfrm>
        </p:grpSpPr>
        <p:pic>
          <p:nvPicPr>
            <p:cNvPr id="6" name="Kuva 5"/>
            <p:cNvPicPr>
              <a:picLocks noChangeAspect="1"/>
            </p:cNvPicPr>
            <p:nvPr/>
          </p:nvPicPr>
          <p:blipFill>
            <a:blip r:embed="rId2" cstate="print">
              <a:clrChange>
                <a:clrFrom>
                  <a:srgbClr val="FFFEF9"/>
                </a:clrFrom>
                <a:clrTo>
                  <a:srgbClr val="FFFEF9">
                    <a:alpha val="0"/>
                  </a:srgbClr>
                </a:clrTo>
              </a:clrChange>
              <a:extLst>
                <a:ext uri="{28A0092B-C50C-407E-A947-70E740481C1C}">
                  <a14:useLocalDpi xmlns:a14="http://schemas.microsoft.com/office/drawing/2010/main" val="0"/>
                </a:ext>
              </a:extLst>
            </a:blip>
            <a:stretch>
              <a:fillRect/>
            </a:stretch>
          </p:blipFill>
          <p:spPr>
            <a:xfrm>
              <a:off x="381000" y="5349875"/>
              <a:ext cx="1801091" cy="1080654"/>
            </a:xfrm>
            <a:prstGeom prst="rect">
              <a:avLst/>
            </a:prstGeom>
          </p:spPr>
        </p:pic>
        <p:sp>
          <p:nvSpPr>
            <p:cNvPr id="7" name="Tekstiruutu 6"/>
            <p:cNvSpPr txBox="1"/>
            <p:nvPr/>
          </p:nvSpPr>
          <p:spPr>
            <a:xfrm>
              <a:off x="1096241" y="6165071"/>
              <a:ext cx="1943100" cy="530915"/>
            </a:xfrm>
            <a:prstGeom prst="rect">
              <a:avLst/>
            </a:prstGeom>
            <a:noFill/>
          </p:spPr>
          <p:txBody>
            <a:bodyPr wrap="square" rtlCol="0">
              <a:spAutoFit/>
            </a:bodyPr>
            <a:lstStyle/>
            <a:p>
              <a:r>
                <a:rPr lang="fi-FI" sz="1050" dirty="0" smtClean="0"/>
                <a:t>LEON100-HANKE</a:t>
              </a:r>
            </a:p>
            <a:p>
              <a:endParaRPr lang="fi-FI" dirty="0"/>
            </a:p>
          </p:txBody>
        </p:sp>
      </p:grpSp>
      <p:sp>
        <p:nvSpPr>
          <p:cNvPr id="8" name="Otsikko 7"/>
          <p:cNvSpPr>
            <a:spLocks noGrp="1"/>
          </p:cNvSpPr>
          <p:nvPr>
            <p:ph type="title"/>
          </p:nvPr>
        </p:nvSpPr>
        <p:spPr/>
        <p:txBody>
          <a:bodyPr/>
          <a:lstStyle/>
          <a:p>
            <a:r>
              <a:rPr lang="fi-FI" dirty="0" smtClean="0"/>
              <a:t>KÄYTÖSSÄMME OLEVAT SÄHKÖISET YMPÄRISTÖT</a:t>
            </a:r>
            <a:endParaRPr lang="fi-FI" dirty="0"/>
          </a:p>
        </p:txBody>
      </p:sp>
      <p:sp>
        <p:nvSpPr>
          <p:cNvPr id="9" name="Sisällön paikkamerkki 8"/>
          <p:cNvSpPr>
            <a:spLocks noGrp="1"/>
          </p:cNvSpPr>
          <p:nvPr>
            <p:ph idx="1"/>
          </p:nvPr>
        </p:nvSpPr>
        <p:spPr/>
        <p:txBody>
          <a:bodyPr/>
          <a:lstStyle/>
          <a:p>
            <a:r>
              <a:rPr lang="fi-FI" dirty="0" smtClean="0"/>
              <a:t>Hallinnon järjestelmät/tietokannat</a:t>
            </a:r>
          </a:p>
          <a:p>
            <a:r>
              <a:rPr lang="fi-FI" dirty="0" smtClean="0"/>
              <a:t>AD – tunnushallinnan pankki</a:t>
            </a:r>
          </a:p>
          <a:p>
            <a:r>
              <a:rPr lang="fi-FI" dirty="0" smtClean="0"/>
              <a:t>Oppimisen sähköiset järjestelmät (koulutuksenjärjestäjän tarjoamat)</a:t>
            </a:r>
          </a:p>
          <a:p>
            <a:pPr lvl="1"/>
            <a:r>
              <a:rPr lang="fi-FI" dirty="0" smtClean="0"/>
              <a:t>Peda.net</a:t>
            </a:r>
          </a:p>
          <a:p>
            <a:pPr lvl="1"/>
            <a:r>
              <a:rPr lang="fi-FI" dirty="0" smtClean="0"/>
              <a:t>Moodle</a:t>
            </a:r>
          </a:p>
          <a:p>
            <a:pPr lvl="1"/>
            <a:r>
              <a:rPr lang="fi-FI" dirty="0" smtClean="0"/>
              <a:t>Office365</a:t>
            </a:r>
          </a:p>
          <a:p>
            <a:pPr lvl="1"/>
            <a:r>
              <a:rPr lang="fi-FI" dirty="0" smtClean="0"/>
              <a:t>Google </a:t>
            </a:r>
            <a:r>
              <a:rPr lang="fi-FI" dirty="0" err="1" smtClean="0"/>
              <a:t>Apps</a:t>
            </a:r>
            <a:r>
              <a:rPr lang="fi-FI" dirty="0" smtClean="0"/>
              <a:t> for </a:t>
            </a:r>
            <a:r>
              <a:rPr lang="fi-FI" dirty="0" err="1" smtClean="0"/>
              <a:t>Education</a:t>
            </a:r>
            <a:endParaRPr lang="fi-FI" dirty="0" smtClean="0"/>
          </a:p>
          <a:p>
            <a:r>
              <a:rPr lang="fi-FI" dirty="0" smtClean="0"/>
              <a:t>Muut ulkoiset palvelut</a:t>
            </a:r>
          </a:p>
        </p:txBody>
      </p:sp>
    </p:spTree>
    <p:extLst>
      <p:ext uri="{BB962C8B-B14F-4D97-AF65-F5344CB8AC3E}">
        <p14:creationId xmlns:p14="http://schemas.microsoft.com/office/powerpoint/2010/main" val="13844498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Ryhmä 4"/>
          <p:cNvGrpSpPr/>
          <p:nvPr/>
        </p:nvGrpSpPr>
        <p:grpSpPr>
          <a:xfrm>
            <a:off x="103909" y="5428761"/>
            <a:ext cx="2658341" cy="1346111"/>
            <a:chOff x="381000" y="5349875"/>
            <a:chExt cx="2658341" cy="1346111"/>
          </a:xfrm>
        </p:grpSpPr>
        <p:pic>
          <p:nvPicPr>
            <p:cNvPr id="6" name="Kuva 5"/>
            <p:cNvPicPr>
              <a:picLocks noChangeAspect="1"/>
            </p:cNvPicPr>
            <p:nvPr/>
          </p:nvPicPr>
          <p:blipFill>
            <a:blip r:embed="rId2" cstate="print">
              <a:clrChange>
                <a:clrFrom>
                  <a:srgbClr val="FFFEF9"/>
                </a:clrFrom>
                <a:clrTo>
                  <a:srgbClr val="FFFEF9">
                    <a:alpha val="0"/>
                  </a:srgbClr>
                </a:clrTo>
              </a:clrChange>
              <a:extLst>
                <a:ext uri="{28A0092B-C50C-407E-A947-70E740481C1C}">
                  <a14:useLocalDpi xmlns:a14="http://schemas.microsoft.com/office/drawing/2010/main" val="0"/>
                </a:ext>
              </a:extLst>
            </a:blip>
            <a:stretch>
              <a:fillRect/>
            </a:stretch>
          </p:blipFill>
          <p:spPr>
            <a:xfrm>
              <a:off x="381000" y="5349875"/>
              <a:ext cx="1801091" cy="1080654"/>
            </a:xfrm>
            <a:prstGeom prst="rect">
              <a:avLst/>
            </a:prstGeom>
          </p:spPr>
        </p:pic>
        <p:sp>
          <p:nvSpPr>
            <p:cNvPr id="7" name="Tekstiruutu 6"/>
            <p:cNvSpPr txBox="1"/>
            <p:nvPr/>
          </p:nvSpPr>
          <p:spPr>
            <a:xfrm>
              <a:off x="1096241" y="6165071"/>
              <a:ext cx="1943100" cy="530915"/>
            </a:xfrm>
            <a:prstGeom prst="rect">
              <a:avLst/>
            </a:prstGeom>
            <a:noFill/>
          </p:spPr>
          <p:txBody>
            <a:bodyPr wrap="square" rtlCol="0">
              <a:spAutoFit/>
            </a:bodyPr>
            <a:lstStyle/>
            <a:p>
              <a:r>
                <a:rPr lang="fi-FI" sz="1050" dirty="0" smtClean="0"/>
                <a:t>LEON100-HANKE</a:t>
              </a:r>
            </a:p>
            <a:p>
              <a:endParaRPr lang="fi-FI" dirty="0"/>
            </a:p>
          </p:txBody>
        </p:sp>
      </p:grpSp>
      <p:sp>
        <p:nvSpPr>
          <p:cNvPr id="8" name="Otsikko 7"/>
          <p:cNvSpPr>
            <a:spLocks noGrp="1"/>
          </p:cNvSpPr>
          <p:nvPr>
            <p:ph type="title"/>
          </p:nvPr>
        </p:nvSpPr>
        <p:spPr/>
        <p:txBody>
          <a:bodyPr/>
          <a:lstStyle/>
          <a:p>
            <a:r>
              <a:rPr lang="fi-FI" dirty="0" smtClean="0"/>
              <a:t>JÄRJESTELMIEN VERTAILUA</a:t>
            </a:r>
            <a:endParaRPr lang="fi-FI" dirty="0"/>
          </a:p>
        </p:txBody>
      </p:sp>
      <p:graphicFrame>
        <p:nvGraphicFramePr>
          <p:cNvPr id="2" name="Sisällön paikkamerkki 1"/>
          <p:cNvGraphicFramePr>
            <a:graphicFrameLocks noGrp="1"/>
          </p:cNvGraphicFramePr>
          <p:nvPr>
            <p:ph idx="1"/>
            <p:extLst>
              <p:ext uri="{D42A27DB-BD31-4B8C-83A1-F6EECF244321}">
                <p14:modId xmlns:p14="http://schemas.microsoft.com/office/powerpoint/2010/main" val="3714875770"/>
              </p:ext>
            </p:extLst>
          </p:nvPr>
        </p:nvGraphicFramePr>
        <p:xfrm>
          <a:off x="1478280" y="1337312"/>
          <a:ext cx="10515600" cy="3239770"/>
        </p:xfrm>
        <a:graphic>
          <a:graphicData uri="http://schemas.openxmlformats.org/drawingml/2006/table">
            <a:tbl>
              <a:tblPr firstRow="1" bandRow="1">
                <a:tableStyleId>{5C22544A-7EE6-4342-B048-85BDC9FD1C3A}</a:tableStyleId>
              </a:tblPr>
              <a:tblGrid>
                <a:gridCol w="2103120"/>
                <a:gridCol w="2103120"/>
                <a:gridCol w="2103120"/>
                <a:gridCol w="2103120"/>
                <a:gridCol w="2103120"/>
              </a:tblGrid>
              <a:tr h="370840">
                <a:tc>
                  <a:txBody>
                    <a:bodyPr/>
                    <a:lstStyle/>
                    <a:p>
                      <a:pPr algn="l" fontAlgn="t"/>
                      <a:endParaRPr lang="fi-FI"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fi-FI" sz="1100" b="0" i="0" u="none" strike="noStrike">
                          <a:solidFill>
                            <a:srgbClr val="000000"/>
                          </a:solidFill>
                          <a:effectLst/>
                          <a:latin typeface="Calibri" panose="020F0502020204030204" pitchFamily="34" charset="0"/>
                        </a:rPr>
                        <a:t>Peda.net</a:t>
                      </a:r>
                    </a:p>
                  </a:txBody>
                  <a:tcPr marL="9525" marR="9525" marT="9525" marB="0"/>
                </a:tc>
                <a:tc>
                  <a:txBody>
                    <a:bodyPr/>
                    <a:lstStyle/>
                    <a:p>
                      <a:pPr algn="l" fontAlgn="t"/>
                      <a:r>
                        <a:rPr lang="fi-FI" sz="1100" b="0" i="0" u="none" strike="noStrike" dirty="0">
                          <a:solidFill>
                            <a:srgbClr val="000000"/>
                          </a:solidFill>
                          <a:effectLst/>
                          <a:latin typeface="Calibri" panose="020F0502020204030204" pitchFamily="34" charset="0"/>
                        </a:rPr>
                        <a:t>Moodle</a:t>
                      </a:r>
                    </a:p>
                  </a:txBody>
                  <a:tcPr marL="9525" marR="9525" marT="9525" marB="0"/>
                </a:tc>
                <a:tc>
                  <a:txBody>
                    <a:bodyPr/>
                    <a:lstStyle/>
                    <a:p>
                      <a:pPr algn="l" fontAlgn="t"/>
                      <a:r>
                        <a:rPr lang="fi-FI" sz="1100" b="0" i="0" u="none" strike="noStrike">
                          <a:solidFill>
                            <a:srgbClr val="000000"/>
                          </a:solidFill>
                          <a:effectLst/>
                          <a:latin typeface="Calibri" panose="020F0502020204030204" pitchFamily="34" charset="0"/>
                        </a:rPr>
                        <a:t>Office365</a:t>
                      </a:r>
                    </a:p>
                  </a:txBody>
                  <a:tcPr marL="9525" marR="9525" marT="9525" marB="0"/>
                </a:tc>
                <a:tc>
                  <a:txBody>
                    <a:bodyPr/>
                    <a:lstStyle/>
                    <a:p>
                      <a:pPr algn="l" fontAlgn="t"/>
                      <a:r>
                        <a:rPr lang="fi-FI" sz="1100" b="0" i="0" u="none" strike="noStrike" dirty="0">
                          <a:solidFill>
                            <a:srgbClr val="000000"/>
                          </a:solidFill>
                          <a:effectLst/>
                          <a:latin typeface="Calibri" panose="020F0502020204030204" pitchFamily="34" charset="0"/>
                        </a:rPr>
                        <a:t>GAFE</a:t>
                      </a:r>
                    </a:p>
                  </a:txBody>
                  <a:tcPr marL="9525" marR="9525" marT="9525" marB="0"/>
                </a:tc>
              </a:tr>
              <a:tr h="370840">
                <a:tc>
                  <a:txBody>
                    <a:bodyPr/>
                    <a:lstStyle/>
                    <a:p>
                      <a:pPr algn="l" fontAlgn="t"/>
                      <a:r>
                        <a:rPr lang="fi-FI" sz="1100" b="0" i="0" u="none" strike="noStrike" dirty="0">
                          <a:solidFill>
                            <a:srgbClr val="000000"/>
                          </a:solidFill>
                          <a:effectLst/>
                          <a:latin typeface="Calibri" panose="020F0502020204030204" pitchFamily="34" charset="0"/>
                        </a:rPr>
                        <a:t>Ympäristön kuvaus</a:t>
                      </a:r>
                    </a:p>
                  </a:txBody>
                  <a:tcPr marL="9525" marR="9525" marT="9525" marB="0"/>
                </a:tc>
                <a:tc>
                  <a:txBody>
                    <a:bodyPr/>
                    <a:lstStyle/>
                    <a:p>
                      <a:pPr algn="l" fontAlgn="t"/>
                      <a:r>
                        <a:rPr lang="fi-FI" sz="1100" b="0" i="0" u="none" strike="noStrike">
                          <a:solidFill>
                            <a:srgbClr val="000000"/>
                          </a:solidFill>
                          <a:effectLst/>
                          <a:latin typeface="Calibri" panose="020F0502020204030204" pitchFamily="34" charset="0"/>
                        </a:rPr>
                        <a:t>Elinikäisen oppimisen omistajuus korostuu. Tunnus on voimassa ikuisesti, joten sitä voi joustavasti käyttää alakoulusta yliopistoon. Helposti käyttöön otettava, vaatii vain vähän tietoteknisiä taitoja ottaa käyttöön.</a:t>
                      </a:r>
                    </a:p>
                  </a:txBody>
                  <a:tcPr marL="9525" marR="9525" marT="9525" marB="0"/>
                </a:tc>
                <a:tc>
                  <a:txBody>
                    <a:bodyPr/>
                    <a:lstStyle/>
                    <a:p>
                      <a:pPr algn="l" fontAlgn="t"/>
                      <a:r>
                        <a:rPr lang="fi-FI" sz="1100" b="0" i="0" u="none" strike="noStrike">
                          <a:solidFill>
                            <a:srgbClr val="000000"/>
                          </a:solidFill>
                          <a:effectLst/>
                          <a:latin typeface="Calibri" panose="020F0502020204030204" pitchFamily="34" charset="0"/>
                        </a:rPr>
                        <a:t>Perinteinen suljettu oppimisympäristö, jossa todella monipuoliset mahdollisuudet säätää kurssia. Hankaluus lienee se, että tämä moninaisuus vaatii aluksi enemmän opettelua ja säätämistä kuin muut oppimisympäristöt</a:t>
                      </a:r>
                    </a:p>
                  </a:txBody>
                  <a:tcPr marL="9525" marR="9525" marT="9525" marB="0"/>
                </a:tc>
                <a:tc>
                  <a:txBody>
                    <a:bodyPr/>
                    <a:lstStyle/>
                    <a:p>
                      <a:pPr algn="l" fontAlgn="t"/>
                      <a:r>
                        <a:rPr lang="fi-FI" sz="1100" b="0" i="0" u="none" strike="noStrike" dirty="0">
                          <a:solidFill>
                            <a:srgbClr val="000000"/>
                          </a:solidFill>
                          <a:effectLst/>
                          <a:latin typeface="Calibri" panose="020F0502020204030204" pitchFamily="34" charset="0"/>
                        </a:rPr>
                        <a:t>Kokonainen ekosysteemi pitää sisällään oman pilvitallennuksen, sähköpostin, kalenterijärjestelmän, oppimisympäristönä voivat toimia järjestelmän sivustot tai </a:t>
                      </a:r>
                      <a:r>
                        <a:rPr lang="fi-FI" sz="1100" b="0" i="0" u="none" strike="noStrike" dirty="0" err="1" smtClean="0">
                          <a:solidFill>
                            <a:srgbClr val="000000"/>
                          </a:solidFill>
                          <a:effectLst/>
                          <a:latin typeface="Calibri" panose="020F0502020204030204" pitchFamily="34" charset="0"/>
                        </a:rPr>
                        <a:t>ClassNotebook</a:t>
                      </a:r>
                      <a:r>
                        <a:rPr lang="fi-FI" sz="1100" b="0" i="0" u="none" strike="noStrike" dirty="0" smtClean="0">
                          <a:solidFill>
                            <a:srgbClr val="000000"/>
                          </a:solidFill>
                          <a:effectLst/>
                          <a:latin typeface="Calibri" panose="020F0502020204030204" pitchFamily="34" charset="0"/>
                        </a:rPr>
                        <a:t>.</a:t>
                      </a:r>
                      <a:endParaRPr lang="fi-FI"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fi-FI" sz="1100" b="0" i="0" u="none" strike="noStrike">
                          <a:solidFill>
                            <a:srgbClr val="000000"/>
                          </a:solidFill>
                          <a:effectLst/>
                          <a:latin typeface="Calibri" panose="020F0502020204030204" pitchFamily="34" charset="0"/>
                        </a:rPr>
                        <a:t>Kokonainen ekosysteemi pitää sisällään oman pilvitallennuksen, sähköpostin, kalenterijärjestelmän, oppimisympäristönä voivat toimia järjestelmässä Classroom tai Sites. Näistä Classroom uusi tuote ja nopeasti käyttöönotettavissa.</a:t>
                      </a:r>
                    </a:p>
                  </a:txBody>
                  <a:tcPr marL="9525" marR="9525" marT="9525" marB="0"/>
                </a:tc>
              </a:tr>
              <a:tr h="370840">
                <a:tc>
                  <a:txBody>
                    <a:bodyPr/>
                    <a:lstStyle/>
                    <a:p>
                      <a:pPr algn="l" fontAlgn="t"/>
                      <a:r>
                        <a:rPr lang="fi-FI" sz="1100" b="0" i="0" u="none" strike="noStrike">
                          <a:solidFill>
                            <a:srgbClr val="000000"/>
                          </a:solidFill>
                          <a:effectLst/>
                          <a:latin typeface="Calibri" panose="020F0502020204030204" pitchFamily="34" charset="0"/>
                        </a:rPr>
                        <a:t>Tunnusten luominen</a:t>
                      </a:r>
                    </a:p>
                  </a:txBody>
                  <a:tcPr marL="9525" marR="9525" marT="9525" marB="0"/>
                </a:tc>
                <a:tc>
                  <a:txBody>
                    <a:bodyPr/>
                    <a:lstStyle/>
                    <a:p>
                      <a:pPr algn="l" fontAlgn="t"/>
                      <a:r>
                        <a:rPr lang="fi-FI" sz="1100" b="0" i="0" u="none" strike="noStrike">
                          <a:solidFill>
                            <a:srgbClr val="000000"/>
                          </a:solidFill>
                          <a:effectLst/>
                          <a:latin typeface="Calibri" panose="020F0502020204030204" pitchFamily="34" charset="0"/>
                        </a:rPr>
                        <a:t>Tunnukset luodaan aina suoraan palvelun tarjoajalle. </a:t>
                      </a:r>
                    </a:p>
                  </a:txBody>
                  <a:tcPr marL="9525" marR="9525" marT="9525" marB="0"/>
                </a:tc>
                <a:tc>
                  <a:txBody>
                    <a:bodyPr/>
                    <a:lstStyle/>
                    <a:p>
                      <a:pPr algn="l" fontAlgn="t"/>
                      <a:r>
                        <a:rPr lang="fi-FI" sz="1100" b="0" i="0" u="none" strike="noStrike">
                          <a:solidFill>
                            <a:srgbClr val="000000"/>
                          </a:solidFill>
                          <a:effectLst/>
                          <a:latin typeface="Calibri" panose="020F0502020204030204" pitchFamily="34" charset="0"/>
                        </a:rPr>
                        <a:t>S2015 tunnukset luodaan suoraan oppimisympäristön osoitteessa. AD-synkronointia mietitään Moodleroomsiin siirryttäessä. Etu tälle olisi sama salasana kuin O365 ja toimialueelle kirjautumiseen. Primus yhteyttä moodleroomsin kohdalla harkitaan, mahdollistaisi opetusryhmien tuomisen suoraan kurssipohjaan.</a:t>
                      </a:r>
                    </a:p>
                  </a:txBody>
                  <a:tcPr marL="9525" marR="9525" marT="9525" marB="0"/>
                </a:tc>
                <a:tc>
                  <a:txBody>
                    <a:bodyPr/>
                    <a:lstStyle/>
                    <a:p>
                      <a:pPr algn="l" fontAlgn="t"/>
                      <a:r>
                        <a:rPr lang="fi-FI" sz="1100" b="0" i="0" u="none" strike="noStrike">
                          <a:solidFill>
                            <a:srgbClr val="000000"/>
                          </a:solidFill>
                          <a:effectLst/>
                          <a:latin typeface="Calibri" panose="020F0502020204030204" pitchFamily="34" charset="0"/>
                        </a:rPr>
                        <a:t>Tunnukset tulevat suoraan AD-järjestelmästä, niin opettajille kuin oppilaille. Ns. edupori.fi-tunnukset.</a:t>
                      </a:r>
                    </a:p>
                  </a:txBody>
                  <a:tcPr marL="9525" marR="9525" marT="9525" marB="0"/>
                </a:tc>
                <a:tc>
                  <a:txBody>
                    <a:bodyPr/>
                    <a:lstStyle/>
                    <a:p>
                      <a:pPr algn="l" fontAlgn="t"/>
                      <a:r>
                        <a:rPr lang="fi-FI" sz="1100" b="0" i="0" u="none" strike="noStrike" dirty="0">
                          <a:solidFill>
                            <a:srgbClr val="000000"/>
                          </a:solidFill>
                          <a:effectLst/>
                          <a:latin typeface="Calibri" panose="020F0502020204030204" pitchFamily="34" charset="0"/>
                        </a:rPr>
                        <a:t>Tunnukset tulevat suoraan AD-järjestelmästä, niin opettajille kuin oppilaille. Ns. gafe.edupori.fi-tunnukset. Lukioissa ei vielä systemaattista käyttöönottoa lukuvuonna 2015-2016. Perusopetuksessa </a:t>
                      </a:r>
                      <a:r>
                        <a:rPr lang="fi-FI" sz="1100" b="0" i="0" u="none" strike="noStrike" dirty="0" smtClean="0">
                          <a:solidFill>
                            <a:srgbClr val="000000"/>
                          </a:solidFill>
                          <a:effectLst/>
                          <a:latin typeface="Calibri" panose="020F0502020204030204" pitchFamily="34" charset="0"/>
                        </a:rPr>
                        <a:t>otettu </a:t>
                      </a:r>
                      <a:r>
                        <a:rPr lang="fi-FI" sz="1100" b="0" i="0" u="none" strike="noStrike" dirty="0">
                          <a:solidFill>
                            <a:srgbClr val="000000"/>
                          </a:solidFill>
                          <a:effectLst/>
                          <a:latin typeface="Calibri" panose="020F0502020204030204" pitchFamily="34" charset="0"/>
                        </a:rPr>
                        <a:t>käyttöön osassa kouluista syksyllä 2015.</a:t>
                      </a:r>
                    </a:p>
                  </a:txBody>
                  <a:tcPr marL="9525" marR="9525" marT="9525" marB="0"/>
                </a:tc>
              </a:tr>
            </a:tbl>
          </a:graphicData>
        </a:graphic>
      </p:graphicFrame>
    </p:spTree>
    <p:extLst>
      <p:ext uri="{BB962C8B-B14F-4D97-AF65-F5344CB8AC3E}">
        <p14:creationId xmlns:p14="http://schemas.microsoft.com/office/powerpoint/2010/main" val="25717555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Ryhmä 4"/>
          <p:cNvGrpSpPr/>
          <p:nvPr/>
        </p:nvGrpSpPr>
        <p:grpSpPr>
          <a:xfrm>
            <a:off x="103909" y="5428761"/>
            <a:ext cx="2658341" cy="1346111"/>
            <a:chOff x="381000" y="5349875"/>
            <a:chExt cx="2658341" cy="1346111"/>
          </a:xfrm>
        </p:grpSpPr>
        <p:pic>
          <p:nvPicPr>
            <p:cNvPr id="6" name="Kuva 5"/>
            <p:cNvPicPr>
              <a:picLocks noChangeAspect="1"/>
            </p:cNvPicPr>
            <p:nvPr/>
          </p:nvPicPr>
          <p:blipFill>
            <a:blip r:embed="rId2" cstate="print">
              <a:clrChange>
                <a:clrFrom>
                  <a:srgbClr val="FFFEF9"/>
                </a:clrFrom>
                <a:clrTo>
                  <a:srgbClr val="FFFEF9">
                    <a:alpha val="0"/>
                  </a:srgbClr>
                </a:clrTo>
              </a:clrChange>
              <a:extLst>
                <a:ext uri="{28A0092B-C50C-407E-A947-70E740481C1C}">
                  <a14:useLocalDpi xmlns:a14="http://schemas.microsoft.com/office/drawing/2010/main" val="0"/>
                </a:ext>
              </a:extLst>
            </a:blip>
            <a:stretch>
              <a:fillRect/>
            </a:stretch>
          </p:blipFill>
          <p:spPr>
            <a:xfrm>
              <a:off x="381000" y="5349875"/>
              <a:ext cx="1801091" cy="1080654"/>
            </a:xfrm>
            <a:prstGeom prst="rect">
              <a:avLst/>
            </a:prstGeom>
          </p:spPr>
        </p:pic>
        <p:sp>
          <p:nvSpPr>
            <p:cNvPr id="7" name="Tekstiruutu 6"/>
            <p:cNvSpPr txBox="1"/>
            <p:nvPr/>
          </p:nvSpPr>
          <p:spPr>
            <a:xfrm>
              <a:off x="1096241" y="6165071"/>
              <a:ext cx="1943100" cy="530915"/>
            </a:xfrm>
            <a:prstGeom prst="rect">
              <a:avLst/>
            </a:prstGeom>
            <a:noFill/>
          </p:spPr>
          <p:txBody>
            <a:bodyPr wrap="square" rtlCol="0">
              <a:spAutoFit/>
            </a:bodyPr>
            <a:lstStyle/>
            <a:p>
              <a:r>
                <a:rPr lang="fi-FI" sz="1050" dirty="0" smtClean="0"/>
                <a:t>LEON100-HANKE</a:t>
              </a:r>
            </a:p>
            <a:p>
              <a:endParaRPr lang="fi-FI" dirty="0"/>
            </a:p>
          </p:txBody>
        </p:sp>
      </p:grpSp>
      <p:sp>
        <p:nvSpPr>
          <p:cNvPr id="8" name="Otsikko 7"/>
          <p:cNvSpPr>
            <a:spLocks noGrp="1"/>
          </p:cNvSpPr>
          <p:nvPr>
            <p:ph type="title"/>
          </p:nvPr>
        </p:nvSpPr>
        <p:spPr/>
        <p:txBody>
          <a:bodyPr/>
          <a:lstStyle/>
          <a:p>
            <a:r>
              <a:rPr lang="fi-FI" dirty="0" smtClean="0"/>
              <a:t>JÄRJESTELMIEN VERTAILUA</a:t>
            </a:r>
            <a:endParaRPr lang="fi-FI" dirty="0"/>
          </a:p>
        </p:txBody>
      </p:sp>
      <p:graphicFrame>
        <p:nvGraphicFramePr>
          <p:cNvPr id="2" name="Sisällön paikkamerkki 1"/>
          <p:cNvGraphicFramePr>
            <a:graphicFrameLocks noGrp="1"/>
          </p:cNvGraphicFramePr>
          <p:nvPr>
            <p:ph idx="1"/>
            <p:extLst>
              <p:ext uri="{D42A27DB-BD31-4B8C-83A1-F6EECF244321}">
                <p14:modId xmlns:p14="http://schemas.microsoft.com/office/powerpoint/2010/main" val="4170129620"/>
              </p:ext>
            </p:extLst>
          </p:nvPr>
        </p:nvGraphicFramePr>
        <p:xfrm>
          <a:off x="1478280" y="1337312"/>
          <a:ext cx="10515600" cy="4906645"/>
        </p:xfrm>
        <a:graphic>
          <a:graphicData uri="http://schemas.openxmlformats.org/drawingml/2006/table">
            <a:tbl>
              <a:tblPr firstRow="1" bandRow="1">
                <a:tableStyleId>{5C22544A-7EE6-4342-B048-85BDC9FD1C3A}</a:tableStyleId>
              </a:tblPr>
              <a:tblGrid>
                <a:gridCol w="2103120"/>
                <a:gridCol w="2103120"/>
                <a:gridCol w="2103120"/>
                <a:gridCol w="2103120"/>
                <a:gridCol w="2103120"/>
              </a:tblGrid>
              <a:tr h="370840">
                <a:tc>
                  <a:txBody>
                    <a:bodyPr/>
                    <a:lstStyle/>
                    <a:p>
                      <a:pPr algn="l" fontAlgn="t"/>
                      <a:endParaRPr lang="fi-FI"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fi-FI" sz="1100" b="0" i="0" u="none" strike="noStrike">
                          <a:solidFill>
                            <a:srgbClr val="000000"/>
                          </a:solidFill>
                          <a:effectLst/>
                          <a:latin typeface="Calibri" panose="020F0502020204030204" pitchFamily="34" charset="0"/>
                        </a:rPr>
                        <a:t>Peda.net</a:t>
                      </a:r>
                    </a:p>
                  </a:txBody>
                  <a:tcPr marL="9525" marR="9525" marT="9525" marB="0"/>
                </a:tc>
                <a:tc>
                  <a:txBody>
                    <a:bodyPr/>
                    <a:lstStyle/>
                    <a:p>
                      <a:pPr algn="l" fontAlgn="t"/>
                      <a:r>
                        <a:rPr lang="fi-FI" sz="1100" b="0" i="0" u="none" strike="noStrike" dirty="0">
                          <a:solidFill>
                            <a:srgbClr val="000000"/>
                          </a:solidFill>
                          <a:effectLst/>
                          <a:latin typeface="Calibri" panose="020F0502020204030204" pitchFamily="34" charset="0"/>
                        </a:rPr>
                        <a:t>Moodle</a:t>
                      </a:r>
                    </a:p>
                  </a:txBody>
                  <a:tcPr marL="9525" marR="9525" marT="9525" marB="0"/>
                </a:tc>
                <a:tc>
                  <a:txBody>
                    <a:bodyPr/>
                    <a:lstStyle/>
                    <a:p>
                      <a:pPr algn="l" fontAlgn="t"/>
                      <a:r>
                        <a:rPr lang="fi-FI" sz="1100" b="0" i="0" u="none" strike="noStrike">
                          <a:solidFill>
                            <a:srgbClr val="000000"/>
                          </a:solidFill>
                          <a:effectLst/>
                          <a:latin typeface="Calibri" panose="020F0502020204030204" pitchFamily="34" charset="0"/>
                        </a:rPr>
                        <a:t>Office365</a:t>
                      </a:r>
                    </a:p>
                  </a:txBody>
                  <a:tcPr marL="9525" marR="9525" marT="9525" marB="0"/>
                </a:tc>
                <a:tc>
                  <a:txBody>
                    <a:bodyPr/>
                    <a:lstStyle/>
                    <a:p>
                      <a:pPr algn="l" fontAlgn="t"/>
                      <a:r>
                        <a:rPr lang="fi-FI" sz="1100" b="0" i="0" u="none" strike="noStrike" dirty="0">
                          <a:solidFill>
                            <a:srgbClr val="000000"/>
                          </a:solidFill>
                          <a:effectLst/>
                          <a:latin typeface="Calibri" panose="020F0502020204030204" pitchFamily="34" charset="0"/>
                        </a:rPr>
                        <a:t>GAFE</a:t>
                      </a:r>
                    </a:p>
                  </a:txBody>
                  <a:tcPr marL="9525" marR="9525" marT="9525" marB="0"/>
                </a:tc>
              </a:tr>
              <a:tr h="370840">
                <a:tc>
                  <a:txBody>
                    <a:bodyPr/>
                    <a:lstStyle/>
                    <a:p>
                      <a:pPr algn="l" fontAlgn="t"/>
                      <a:r>
                        <a:rPr lang="fi-FI" sz="1100" b="0" i="0" u="none" strike="noStrike" dirty="0">
                          <a:solidFill>
                            <a:srgbClr val="000000"/>
                          </a:solidFill>
                          <a:effectLst/>
                          <a:latin typeface="Calibri" panose="020F0502020204030204" pitchFamily="34" charset="0"/>
                        </a:rPr>
                        <a:t>Opettajan tuottaman materiaalin lisäämismahdollisuudet</a:t>
                      </a:r>
                    </a:p>
                  </a:txBody>
                  <a:tcPr marL="9525" marR="9525" marT="9525" marB="0"/>
                </a:tc>
                <a:tc>
                  <a:txBody>
                    <a:bodyPr/>
                    <a:lstStyle/>
                    <a:p>
                      <a:pPr algn="l" fontAlgn="t"/>
                      <a:r>
                        <a:rPr lang="fi-FI" sz="1100" b="0" i="0" u="none" strike="noStrike">
                          <a:solidFill>
                            <a:srgbClr val="000000"/>
                          </a:solidFill>
                          <a:effectLst/>
                          <a:latin typeface="Calibri" panose="020F0502020204030204" pitchFamily="34" charset="0"/>
                        </a:rPr>
                        <a:t>Opettaja hallinnoi ylläpitäämäänsä sivua. Tällaiselle sivulle opettajan on helppo lisätä sivun alasivuja ja erilaisia moduuleja. Moduuleista muodostuu kyseisen sivun materiaalit. Moduulit mahdollistavat tekstin lisäämisen, tekstiin on mahdollisuus upottaa erilaisia materiaaleja,  tiedoston lataamisen, tiedostokansion luomisen, antaa mahdollisuuden määritellä tehtävän, luoda opiskelijoille palautus- tai ryhmäpalautuskansioita, luoda kalenterin (kalenterin voi tilata, siihen ei voi tuoda toisia kalentereita), keskustelualueiden luomisen, blogin ylläpitämisen. Lomakemoduulia voi käyttää opiskelijoilta kysymiseen. Ei varsinaista koetyökalua.</a:t>
                      </a:r>
                    </a:p>
                  </a:txBody>
                  <a:tcPr marL="9525" marR="9525" marT="9525" marB="0"/>
                </a:tc>
                <a:tc>
                  <a:txBody>
                    <a:bodyPr/>
                    <a:lstStyle/>
                    <a:p>
                      <a:pPr algn="l" fontAlgn="t"/>
                      <a:r>
                        <a:rPr lang="fi-FI" sz="1100" b="0" i="0" u="none" strike="noStrike">
                          <a:solidFill>
                            <a:srgbClr val="000000"/>
                          </a:solidFill>
                          <a:effectLst/>
                          <a:latin typeface="Calibri" panose="020F0502020204030204" pitchFamily="34" charset="0"/>
                        </a:rPr>
                        <a:t>Moodlekurssipohja rakentuu alaspäin rullattavaksi kokonaisuudeksi, joka on mahdollista jakaa osioihin. Osioita voivat olla esimerkiksi kurssin aiheet. Jokaiseen osioon on mahdollista lisätä opiskelijoille aktiviteettejä ja aineistoja. Näitä ovat mm. tehtävän ja sen palautuskansion luominen, tiedoston lisääminen, tekstin lisääminen (tekstiin on mahdollisuus upottaa erilaisia materiaaleja). Opettaja voi asettaa ehtoja opiskelijan etenemiseen materiaalissa, siten, että edellinen on oltava suoritettuna ennekuin opiskelija päääsee katsomaan seuraavaa aihetta. Koetyökalu nimeltä Tentti, jolla on mahdollisuus määrittää kokeen avautumisajankohta, pisteet, tehtävätyyppejä useita ja pisteden määrittäminen tapahtuu jokaisen kysymyksen osalta erikeen. Pisteytystä opettaja voi korjata jälkikäteen.</a:t>
                      </a:r>
                    </a:p>
                  </a:txBody>
                  <a:tcPr marL="9525" marR="9525" marT="9525" marB="0"/>
                </a:tc>
                <a:tc>
                  <a:txBody>
                    <a:bodyPr/>
                    <a:lstStyle/>
                    <a:p>
                      <a:pPr algn="l" fontAlgn="t"/>
                      <a:r>
                        <a:rPr lang="fi-FI" sz="1100" b="0" i="0" u="none" strike="noStrike" dirty="0">
                          <a:solidFill>
                            <a:srgbClr val="000000"/>
                          </a:solidFill>
                          <a:effectLst/>
                          <a:latin typeface="Calibri" panose="020F0502020204030204" pitchFamily="34" charset="0"/>
                        </a:rPr>
                        <a:t>Sivustojen käyttö oppimisympäristönä on opettajan näkökulmasta työlästä. Tiedostohallinta on sivustoilla erinomaisella tasolla, mutta kun tarvitaan opetukseen käytettäviä kansiotyyppejä aikaa menee säätämiseen liikaa. Koska Porissa on käytettävissä muitakin oppimisympäristöjä, niin tätä en suosittele opetuskäyttöön tällä hetkellä. Uusi ominaisuus tuo </a:t>
                      </a:r>
                      <a:r>
                        <a:rPr lang="fi-FI" sz="1100" b="0" i="0" u="none" strike="noStrike" dirty="0" err="1">
                          <a:solidFill>
                            <a:srgbClr val="000000"/>
                          </a:solidFill>
                          <a:effectLst/>
                          <a:latin typeface="Calibri" panose="020F0502020204030204" pitchFamily="34" charset="0"/>
                        </a:rPr>
                        <a:t>ClassNotebook</a:t>
                      </a:r>
                      <a:r>
                        <a:rPr lang="fi-FI" sz="1100" b="0" i="0" u="none" strike="noStrike" dirty="0">
                          <a:solidFill>
                            <a:srgbClr val="000000"/>
                          </a:solidFill>
                          <a:effectLst/>
                          <a:latin typeface="Calibri" panose="020F0502020204030204" pitchFamily="34" charset="0"/>
                        </a:rPr>
                        <a:t> sitä </a:t>
                      </a:r>
                      <a:r>
                        <a:rPr lang="fi-FI" sz="1100" b="0" i="0" u="none" strike="noStrike" dirty="0" smtClean="0">
                          <a:solidFill>
                            <a:srgbClr val="000000"/>
                          </a:solidFill>
                          <a:effectLst/>
                          <a:latin typeface="Calibri" panose="020F0502020204030204" pitchFamily="34" charset="0"/>
                        </a:rPr>
                        <a:t>vastoin </a:t>
                      </a:r>
                      <a:r>
                        <a:rPr lang="fi-FI" sz="1100" b="0" i="0" u="none" strike="noStrike" dirty="0">
                          <a:solidFill>
                            <a:srgbClr val="000000"/>
                          </a:solidFill>
                          <a:effectLst/>
                          <a:latin typeface="Calibri" panose="020F0502020204030204" pitchFamily="34" charset="0"/>
                        </a:rPr>
                        <a:t>vaikuttaa luokkakäytössä toimivalta ja siihen on tehty valmiita ratkaisuja yhteisölliseen tekemiseen ja toisaalta opettajan ja opiskelijan keskinäiseen työskentelyyn. OneNote kuitenkin toimii yleisesti ottaen parhaiten työpöytäversiona, joten jos opiskelijat käyttävät vain selaimella, saattaa olla hieman kankeaa.</a:t>
                      </a:r>
                    </a:p>
                  </a:txBody>
                  <a:tcPr marL="9525" marR="9525" marT="9525" marB="0"/>
                </a:tc>
                <a:tc>
                  <a:txBody>
                    <a:bodyPr/>
                    <a:lstStyle/>
                    <a:p>
                      <a:pPr algn="l" fontAlgn="t"/>
                      <a:r>
                        <a:rPr lang="fi-FI" sz="1100" b="0" i="0" u="none" strike="noStrike" dirty="0" err="1">
                          <a:solidFill>
                            <a:srgbClr val="000000"/>
                          </a:solidFill>
                          <a:effectLst/>
                          <a:latin typeface="Calibri" panose="020F0502020204030204" pitchFamily="34" charset="0"/>
                        </a:rPr>
                        <a:t>Classroom</a:t>
                      </a:r>
                      <a:r>
                        <a:rPr lang="fi-FI" sz="1100" b="0" i="0" u="none" strike="noStrike" dirty="0">
                          <a:solidFill>
                            <a:srgbClr val="000000"/>
                          </a:solidFill>
                          <a:effectLst/>
                          <a:latin typeface="Calibri" panose="020F0502020204030204" pitchFamily="34" charset="0"/>
                        </a:rPr>
                        <a:t> ja </a:t>
                      </a:r>
                      <a:r>
                        <a:rPr lang="fi-FI" sz="1100" b="0" i="0" u="none" strike="noStrike" dirty="0" err="1">
                          <a:solidFill>
                            <a:srgbClr val="000000"/>
                          </a:solidFill>
                          <a:effectLst/>
                          <a:latin typeface="Calibri" panose="020F0502020204030204" pitchFamily="34" charset="0"/>
                        </a:rPr>
                        <a:t>Drive</a:t>
                      </a:r>
                      <a:r>
                        <a:rPr lang="fi-FI" sz="1100" b="0" i="0" u="none" strike="noStrike" dirty="0">
                          <a:solidFill>
                            <a:srgbClr val="000000"/>
                          </a:solidFill>
                          <a:effectLst/>
                          <a:latin typeface="Calibri" panose="020F0502020204030204" pitchFamily="34" charset="0"/>
                        </a:rPr>
                        <a:t> yhdessä ovat erittäin helppo yhdistelmä. Pilvitallennus tulee olla tuttu, niin käyttö on erittäin helppoa. </a:t>
                      </a:r>
                      <a:r>
                        <a:rPr lang="fi-FI" sz="1100" b="0" i="0" u="none" strike="noStrike" dirty="0" err="1">
                          <a:solidFill>
                            <a:srgbClr val="000000"/>
                          </a:solidFill>
                          <a:effectLst/>
                          <a:latin typeface="Calibri" panose="020F0502020204030204" pitchFamily="34" charset="0"/>
                        </a:rPr>
                        <a:t>Classroomin</a:t>
                      </a:r>
                      <a:r>
                        <a:rPr lang="fi-FI" sz="1100" b="0" i="0" u="none" strike="noStrike" dirty="0">
                          <a:solidFill>
                            <a:srgbClr val="000000"/>
                          </a:solidFill>
                          <a:effectLst/>
                          <a:latin typeface="Calibri" panose="020F0502020204030204" pitchFamily="34" charset="0"/>
                        </a:rPr>
                        <a:t> idea on oikeastaan sen </a:t>
                      </a:r>
                      <a:r>
                        <a:rPr lang="fi-FI" sz="1100" b="0" i="0" u="none" strike="noStrike" dirty="0" err="1">
                          <a:solidFill>
                            <a:srgbClr val="000000"/>
                          </a:solidFill>
                          <a:effectLst/>
                          <a:latin typeface="Calibri" panose="020F0502020204030204" pitchFamily="34" charset="0"/>
                        </a:rPr>
                        <a:t>Stream</a:t>
                      </a:r>
                      <a:r>
                        <a:rPr lang="fi-FI" sz="1100" b="0" i="0" u="none" strike="noStrike" dirty="0">
                          <a:solidFill>
                            <a:srgbClr val="000000"/>
                          </a:solidFill>
                          <a:effectLst/>
                          <a:latin typeface="Calibri" panose="020F0502020204030204" pitchFamily="34" charset="0"/>
                        </a:rPr>
                        <a:t>, virta, jossa opettaja jakaa materiaalia opiskelijoille. Mahdollistaa helposti yhteisesti muokattavan version jakamiseen ja toisena vaihtoehtona jokaiselle oppilaalle oman työpohjan jakamisen. Opettajan on mahdollista arkistoida kurssi, mutta tuo virtamainen idea toimii parhaimmillaan siinä, että jokaiseen kokonaisuuteen luodaan oma virta, joka sitten katoaa opintokokonaisuuden päättyessä. Materiaalia opettaja kerää </a:t>
                      </a:r>
                      <a:r>
                        <a:rPr lang="fi-FI" sz="1100" b="0" i="0" u="none" strike="noStrike" dirty="0" err="1">
                          <a:solidFill>
                            <a:srgbClr val="000000"/>
                          </a:solidFill>
                          <a:effectLst/>
                          <a:latin typeface="Calibri" panose="020F0502020204030204" pitchFamily="34" charset="0"/>
                        </a:rPr>
                        <a:t>Driveen</a:t>
                      </a:r>
                      <a:r>
                        <a:rPr lang="fi-FI" sz="1100" b="0" i="0" u="none" strike="noStrike" dirty="0">
                          <a:solidFill>
                            <a:srgbClr val="000000"/>
                          </a:solidFill>
                          <a:effectLst/>
                          <a:latin typeface="Calibri" panose="020F0502020204030204" pitchFamily="34" charset="0"/>
                        </a:rPr>
                        <a:t>, josta hän voi valita niitä aina uudelleen. Kaikki Googlen palvelut ovat käytettävissä.</a:t>
                      </a:r>
                    </a:p>
                  </a:txBody>
                  <a:tcPr marL="9525" marR="9525" marT="9525" marB="0"/>
                </a:tc>
              </a:tr>
            </a:tbl>
          </a:graphicData>
        </a:graphic>
      </p:graphicFrame>
    </p:spTree>
    <p:extLst>
      <p:ext uri="{BB962C8B-B14F-4D97-AF65-F5344CB8AC3E}">
        <p14:creationId xmlns:p14="http://schemas.microsoft.com/office/powerpoint/2010/main" val="14676700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Ryhmä 4"/>
          <p:cNvGrpSpPr/>
          <p:nvPr/>
        </p:nvGrpSpPr>
        <p:grpSpPr>
          <a:xfrm>
            <a:off x="103909" y="5428761"/>
            <a:ext cx="2658341" cy="1346111"/>
            <a:chOff x="381000" y="5349875"/>
            <a:chExt cx="2658341" cy="1346111"/>
          </a:xfrm>
        </p:grpSpPr>
        <p:pic>
          <p:nvPicPr>
            <p:cNvPr id="6" name="Kuva 5"/>
            <p:cNvPicPr>
              <a:picLocks noChangeAspect="1"/>
            </p:cNvPicPr>
            <p:nvPr/>
          </p:nvPicPr>
          <p:blipFill>
            <a:blip r:embed="rId2" cstate="print">
              <a:clrChange>
                <a:clrFrom>
                  <a:srgbClr val="FFFEF9"/>
                </a:clrFrom>
                <a:clrTo>
                  <a:srgbClr val="FFFEF9">
                    <a:alpha val="0"/>
                  </a:srgbClr>
                </a:clrTo>
              </a:clrChange>
              <a:extLst>
                <a:ext uri="{28A0092B-C50C-407E-A947-70E740481C1C}">
                  <a14:useLocalDpi xmlns:a14="http://schemas.microsoft.com/office/drawing/2010/main" val="0"/>
                </a:ext>
              </a:extLst>
            </a:blip>
            <a:stretch>
              <a:fillRect/>
            </a:stretch>
          </p:blipFill>
          <p:spPr>
            <a:xfrm>
              <a:off x="381000" y="5349875"/>
              <a:ext cx="1801091" cy="1080654"/>
            </a:xfrm>
            <a:prstGeom prst="rect">
              <a:avLst/>
            </a:prstGeom>
          </p:spPr>
        </p:pic>
        <p:sp>
          <p:nvSpPr>
            <p:cNvPr id="7" name="Tekstiruutu 6"/>
            <p:cNvSpPr txBox="1"/>
            <p:nvPr/>
          </p:nvSpPr>
          <p:spPr>
            <a:xfrm>
              <a:off x="1096241" y="6165071"/>
              <a:ext cx="1943100" cy="530915"/>
            </a:xfrm>
            <a:prstGeom prst="rect">
              <a:avLst/>
            </a:prstGeom>
            <a:noFill/>
          </p:spPr>
          <p:txBody>
            <a:bodyPr wrap="square" rtlCol="0">
              <a:spAutoFit/>
            </a:bodyPr>
            <a:lstStyle/>
            <a:p>
              <a:r>
                <a:rPr lang="fi-FI" sz="1050" dirty="0" smtClean="0"/>
                <a:t>LEON100-HANKE</a:t>
              </a:r>
            </a:p>
            <a:p>
              <a:endParaRPr lang="fi-FI" dirty="0"/>
            </a:p>
          </p:txBody>
        </p:sp>
      </p:grpSp>
      <p:sp>
        <p:nvSpPr>
          <p:cNvPr id="8" name="Otsikko 7"/>
          <p:cNvSpPr>
            <a:spLocks noGrp="1"/>
          </p:cNvSpPr>
          <p:nvPr>
            <p:ph type="title"/>
          </p:nvPr>
        </p:nvSpPr>
        <p:spPr/>
        <p:txBody>
          <a:bodyPr/>
          <a:lstStyle/>
          <a:p>
            <a:r>
              <a:rPr lang="fi-FI" dirty="0" smtClean="0"/>
              <a:t>JÄRJESTELMIEN VERTAILUA</a:t>
            </a:r>
            <a:endParaRPr lang="fi-FI" dirty="0"/>
          </a:p>
        </p:txBody>
      </p:sp>
      <p:graphicFrame>
        <p:nvGraphicFramePr>
          <p:cNvPr id="2" name="Sisällön paikkamerkki 1"/>
          <p:cNvGraphicFramePr>
            <a:graphicFrameLocks noGrp="1"/>
          </p:cNvGraphicFramePr>
          <p:nvPr>
            <p:ph idx="1"/>
            <p:extLst>
              <p:ext uri="{D42A27DB-BD31-4B8C-83A1-F6EECF244321}">
                <p14:modId xmlns:p14="http://schemas.microsoft.com/office/powerpoint/2010/main" val="1923790476"/>
              </p:ext>
            </p:extLst>
          </p:nvPr>
        </p:nvGraphicFramePr>
        <p:xfrm>
          <a:off x="1478280" y="1337312"/>
          <a:ext cx="10515600" cy="3565525"/>
        </p:xfrm>
        <a:graphic>
          <a:graphicData uri="http://schemas.openxmlformats.org/drawingml/2006/table">
            <a:tbl>
              <a:tblPr firstRow="1" bandRow="1">
                <a:tableStyleId>{5C22544A-7EE6-4342-B048-85BDC9FD1C3A}</a:tableStyleId>
              </a:tblPr>
              <a:tblGrid>
                <a:gridCol w="2103120"/>
                <a:gridCol w="2103120"/>
                <a:gridCol w="2103120"/>
                <a:gridCol w="2103120"/>
                <a:gridCol w="2103120"/>
              </a:tblGrid>
              <a:tr h="370840">
                <a:tc>
                  <a:txBody>
                    <a:bodyPr/>
                    <a:lstStyle/>
                    <a:p>
                      <a:pPr algn="l" fontAlgn="t"/>
                      <a:endParaRPr lang="fi-FI"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fi-FI" sz="1100" b="0" i="0" u="none" strike="noStrike">
                          <a:solidFill>
                            <a:srgbClr val="000000"/>
                          </a:solidFill>
                          <a:effectLst/>
                          <a:latin typeface="Calibri" panose="020F0502020204030204" pitchFamily="34" charset="0"/>
                        </a:rPr>
                        <a:t>Peda.net</a:t>
                      </a:r>
                    </a:p>
                  </a:txBody>
                  <a:tcPr marL="9525" marR="9525" marT="9525" marB="0"/>
                </a:tc>
                <a:tc>
                  <a:txBody>
                    <a:bodyPr/>
                    <a:lstStyle/>
                    <a:p>
                      <a:pPr algn="l" fontAlgn="t"/>
                      <a:r>
                        <a:rPr lang="fi-FI" sz="1100" b="0" i="0" u="none" strike="noStrike" dirty="0">
                          <a:solidFill>
                            <a:srgbClr val="000000"/>
                          </a:solidFill>
                          <a:effectLst/>
                          <a:latin typeface="Calibri" panose="020F0502020204030204" pitchFamily="34" charset="0"/>
                        </a:rPr>
                        <a:t>Moodle</a:t>
                      </a:r>
                    </a:p>
                  </a:txBody>
                  <a:tcPr marL="9525" marR="9525" marT="9525" marB="0"/>
                </a:tc>
                <a:tc>
                  <a:txBody>
                    <a:bodyPr/>
                    <a:lstStyle/>
                    <a:p>
                      <a:pPr algn="l" fontAlgn="t"/>
                      <a:r>
                        <a:rPr lang="fi-FI" sz="1100" b="0" i="0" u="none" strike="noStrike">
                          <a:solidFill>
                            <a:srgbClr val="000000"/>
                          </a:solidFill>
                          <a:effectLst/>
                          <a:latin typeface="Calibri" panose="020F0502020204030204" pitchFamily="34" charset="0"/>
                        </a:rPr>
                        <a:t>Office365</a:t>
                      </a:r>
                    </a:p>
                  </a:txBody>
                  <a:tcPr marL="9525" marR="9525" marT="9525" marB="0"/>
                </a:tc>
                <a:tc>
                  <a:txBody>
                    <a:bodyPr/>
                    <a:lstStyle/>
                    <a:p>
                      <a:pPr algn="l" fontAlgn="t"/>
                      <a:r>
                        <a:rPr lang="fi-FI" sz="1100" b="0" i="0" u="none" strike="noStrike" dirty="0">
                          <a:solidFill>
                            <a:srgbClr val="000000"/>
                          </a:solidFill>
                          <a:effectLst/>
                          <a:latin typeface="Calibri" panose="020F0502020204030204" pitchFamily="34" charset="0"/>
                        </a:rPr>
                        <a:t>GAFE</a:t>
                      </a:r>
                    </a:p>
                  </a:txBody>
                  <a:tcPr marL="9525" marR="9525" marT="9525" marB="0"/>
                </a:tc>
              </a:tr>
              <a:tr h="370840">
                <a:tc>
                  <a:txBody>
                    <a:bodyPr/>
                    <a:lstStyle/>
                    <a:p>
                      <a:pPr algn="l" fontAlgn="t"/>
                      <a:r>
                        <a:rPr lang="fi-FI" sz="1100" b="0" i="0" u="none" strike="noStrike" dirty="0">
                          <a:solidFill>
                            <a:srgbClr val="000000"/>
                          </a:solidFill>
                          <a:effectLst/>
                          <a:latin typeface="Calibri" panose="020F0502020204030204" pitchFamily="34" charset="0"/>
                        </a:rPr>
                        <a:t>Opiskelijoiden työvälineet/ohjelmistot</a:t>
                      </a:r>
                    </a:p>
                  </a:txBody>
                  <a:tcPr marL="9525" marR="9525" marT="9525" marB="0"/>
                </a:tc>
                <a:tc>
                  <a:txBody>
                    <a:bodyPr/>
                    <a:lstStyle/>
                    <a:p>
                      <a:pPr algn="l" fontAlgn="t"/>
                      <a:r>
                        <a:rPr lang="fi-FI" sz="1100" b="0" i="0" u="none" strike="noStrike">
                          <a:solidFill>
                            <a:srgbClr val="000000"/>
                          </a:solidFill>
                          <a:effectLst/>
                          <a:latin typeface="Calibri" panose="020F0502020204030204" pitchFamily="34" charset="0"/>
                        </a:rPr>
                        <a:t>Opiskelijalla mahdollisuus käyttää OmaTilaa omana työskentelypohjana. Tällöin hänellä on ne samat mahdollisuudet kuin opettajalla luoda moduuleja OmaTilaansa. Ympäristö ei pidä sisällää toimisto-ohjelmia, mutta muista palveluista (GAFE ja O365) niiden upottaminen ja linkitys on mahdollista.</a:t>
                      </a:r>
                    </a:p>
                  </a:txBody>
                  <a:tcPr marL="9525" marR="9525" marT="9525" marB="0"/>
                </a:tc>
                <a:tc>
                  <a:txBody>
                    <a:bodyPr/>
                    <a:lstStyle/>
                    <a:p>
                      <a:pPr algn="l" fontAlgn="t"/>
                      <a:r>
                        <a:rPr lang="fi-FI" sz="1100" b="0" i="0" u="none" strike="noStrike">
                          <a:solidFill>
                            <a:srgbClr val="000000"/>
                          </a:solidFill>
                          <a:effectLst/>
                          <a:latin typeface="Calibri" panose="020F0502020204030204" pitchFamily="34" charset="0"/>
                        </a:rPr>
                        <a:t>Ympäristö ei tarjo opiskelijoille tuottamiseen työkaluja.  </a:t>
                      </a:r>
                    </a:p>
                  </a:txBody>
                  <a:tcPr marL="9525" marR="9525" marT="9525" marB="0"/>
                </a:tc>
                <a:tc>
                  <a:txBody>
                    <a:bodyPr/>
                    <a:lstStyle/>
                    <a:p>
                      <a:pPr algn="l" fontAlgn="t"/>
                      <a:r>
                        <a:rPr lang="fi-FI" sz="1100" b="0" i="0" u="none" strike="noStrike">
                          <a:solidFill>
                            <a:srgbClr val="000000"/>
                          </a:solidFill>
                          <a:effectLst/>
                          <a:latin typeface="Calibri" panose="020F0502020204030204" pitchFamily="34" charset="0"/>
                        </a:rPr>
                        <a:t>Tässä O365 on erittäin vahvoilla. Juuri näiden työkalujen ja pilvitallennuksen (OneDrive) vuoksi 365:sta kannattaa käyttää Peda.netin ja Moodlen rinnalla. Pilvitallennus ja dokumenttien onlinemuokkaus mahdollistaa samanaikaisen työskentelyn. Tällöin ryhmätyö voidaan tuottaa myös sähköisesti. Selainversioilla pääsee dokumenttien kanssa melko pitkälle, mutta jos tehdään pitkiä moniosaisia raportteja kannattaa siirtyä ohjelman käyttöön. Sivistyskeskuksen paketti opiskelijoille mahdollistaa ohjelmien lataamisen myös omalle koneelle. Myös muitakin työkaluja niin opettajille kuin opiskelijoille.</a:t>
                      </a:r>
                    </a:p>
                  </a:txBody>
                  <a:tcPr marL="9525" marR="9525" marT="9525" marB="0"/>
                </a:tc>
                <a:tc>
                  <a:txBody>
                    <a:bodyPr/>
                    <a:lstStyle/>
                    <a:p>
                      <a:pPr algn="l" fontAlgn="t"/>
                      <a:r>
                        <a:rPr lang="fi-FI" sz="1100" b="0" i="0" u="none" strike="noStrike" dirty="0">
                          <a:solidFill>
                            <a:srgbClr val="000000"/>
                          </a:solidFill>
                          <a:effectLst/>
                          <a:latin typeface="Calibri" panose="020F0502020204030204" pitchFamily="34" charset="0"/>
                        </a:rPr>
                        <a:t>Tässä on </a:t>
                      </a:r>
                      <a:r>
                        <a:rPr lang="fi-FI" sz="1100" b="0" i="0" u="none" strike="noStrike" dirty="0" err="1">
                          <a:solidFill>
                            <a:srgbClr val="000000"/>
                          </a:solidFill>
                          <a:effectLst/>
                          <a:latin typeface="Calibri" panose="020F0502020204030204" pitchFamily="34" charset="0"/>
                        </a:rPr>
                        <a:t>GAFE:n</a:t>
                      </a:r>
                      <a:r>
                        <a:rPr lang="fi-FI" sz="1100" b="0" i="0" u="none" strike="noStrike" dirty="0">
                          <a:solidFill>
                            <a:srgbClr val="000000"/>
                          </a:solidFill>
                          <a:effectLst/>
                          <a:latin typeface="Calibri" panose="020F0502020204030204" pitchFamily="34" charset="0"/>
                        </a:rPr>
                        <a:t> hyvä puoli. Työkalut dokumenttien kirjoittamiseen, esityksen tekemiseen ja pieneen taulukkolaskentaan ovat hyvät. Eivät kuitenkaan vedä vertoja 365 varsinaisten ohjelmien käyttöön. Runsaasti erilaisia muitakin työkaluja niin opiskelijoille kuin opettajille.</a:t>
                      </a:r>
                    </a:p>
                  </a:txBody>
                  <a:tcPr marL="9525" marR="9525" marT="9525" marB="0"/>
                </a:tc>
              </a:tr>
            </a:tbl>
          </a:graphicData>
        </a:graphic>
      </p:graphicFrame>
    </p:spTree>
    <p:extLst>
      <p:ext uri="{BB962C8B-B14F-4D97-AF65-F5344CB8AC3E}">
        <p14:creationId xmlns:p14="http://schemas.microsoft.com/office/powerpoint/2010/main" val="19150860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Ryhmä 4"/>
          <p:cNvGrpSpPr/>
          <p:nvPr/>
        </p:nvGrpSpPr>
        <p:grpSpPr>
          <a:xfrm>
            <a:off x="103909" y="5428761"/>
            <a:ext cx="2658341" cy="1346111"/>
            <a:chOff x="381000" y="5349875"/>
            <a:chExt cx="2658341" cy="1346111"/>
          </a:xfrm>
        </p:grpSpPr>
        <p:pic>
          <p:nvPicPr>
            <p:cNvPr id="6" name="Kuva 5"/>
            <p:cNvPicPr>
              <a:picLocks noChangeAspect="1"/>
            </p:cNvPicPr>
            <p:nvPr/>
          </p:nvPicPr>
          <p:blipFill>
            <a:blip r:embed="rId2" cstate="print">
              <a:clrChange>
                <a:clrFrom>
                  <a:srgbClr val="FFFEF9"/>
                </a:clrFrom>
                <a:clrTo>
                  <a:srgbClr val="FFFEF9">
                    <a:alpha val="0"/>
                  </a:srgbClr>
                </a:clrTo>
              </a:clrChange>
              <a:extLst>
                <a:ext uri="{28A0092B-C50C-407E-A947-70E740481C1C}">
                  <a14:useLocalDpi xmlns:a14="http://schemas.microsoft.com/office/drawing/2010/main" val="0"/>
                </a:ext>
              </a:extLst>
            </a:blip>
            <a:stretch>
              <a:fillRect/>
            </a:stretch>
          </p:blipFill>
          <p:spPr>
            <a:xfrm>
              <a:off x="381000" y="5349875"/>
              <a:ext cx="1801091" cy="1080654"/>
            </a:xfrm>
            <a:prstGeom prst="rect">
              <a:avLst/>
            </a:prstGeom>
          </p:spPr>
        </p:pic>
        <p:sp>
          <p:nvSpPr>
            <p:cNvPr id="7" name="Tekstiruutu 6"/>
            <p:cNvSpPr txBox="1"/>
            <p:nvPr/>
          </p:nvSpPr>
          <p:spPr>
            <a:xfrm>
              <a:off x="1096241" y="6165071"/>
              <a:ext cx="1943100" cy="530915"/>
            </a:xfrm>
            <a:prstGeom prst="rect">
              <a:avLst/>
            </a:prstGeom>
            <a:noFill/>
          </p:spPr>
          <p:txBody>
            <a:bodyPr wrap="square" rtlCol="0">
              <a:spAutoFit/>
            </a:bodyPr>
            <a:lstStyle/>
            <a:p>
              <a:r>
                <a:rPr lang="fi-FI" sz="1050" dirty="0" smtClean="0"/>
                <a:t>LEON100-HANKE</a:t>
              </a:r>
            </a:p>
            <a:p>
              <a:endParaRPr lang="fi-FI" dirty="0"/>
            </a:p>
          </p:txBody>
        </p:sp>
      </p:grpSp>
      <p:sp>
        <p:nvSpPr>
          <p:cNvPr id="8" name="Otsikko 7"/>
          <p:cNvSpPr>
            <a:spLocks noGrp="1"/>
          </p:cNvSpPr>
          <p:nvPr>
            <p:ph type="title"/>
          </p:nvPr>
        </p:nvSpPr>
        <p:spPr/>
        <p:txBody>
          <a:bodyPr/>
          <a:lstStyle/>
          <a:p>
            <a:r>
              <a:rPr lang="fi-FI" dirty="0" smtClean="0"/>
              <a:t>JÄRJESTELMIEN VERTAILUA</a:t>
            </a:r>
            <a:endParaRPr lang="fi-FI" dirty="0"/>
          </a:p>
        </p:txBody>
      </p:sp>
      <p:graphicFrame>
        <p:nvGraphicFramePr>
          <p:cNvPr id="2" name="Sisällön paikkamerkki 1"/>
          <p:cNvGraphicFramePr>
            <a:graphicFrameLocks noGrp="1"/>
          </p:cNvGraphicFramePr>
          <p:nvPr>
            <p:ph idx="1"/>
            <p:extLst>
              <p:ext uri="{D42A27DB-BD31-4B8C-83A1-F6EECF244321}">
                <p14:modId xmlns:p14="http://schemas.microsoft.com/office/powerpoint/2010/main" val="493471268"/>
              </p:ext>
            </p:extLst>
          </p:nvPr>
        </p:nvGraphicFramePr>
        <p:xfrm>
          <a:off x="1478280" y="1337312"/>
          <a:ext cx="10515600" cy="3900805"/>
        </p:xfrm>
        <a:graphic>
          <a:graphicData uri="http://schemas.openxmlformats.org/drawingml/2006/table">
            <a:tbl>
              <a:tblPr firstRow="1" bandRow="1">
                <a:tableStyleId>{5C22544A-7EE6-4342-B048-85BDC9FD1C3A}</a:tableStyleId>
              </a:tblPr>
              <a:tblGrid>
                <a:gridCol w="2103120"/>
                <a:gridCol w="2103120"/>
                <a:gridCol w="2103120"/>
                <a:gridCol w="2103120"/>
                <a:gridCol w="2103120"/>
              </a:tblGrid>
              <a:tr h="370840">
                <a:tc>
                  <a:txBody>
                    <a:bodyPr/>
                    <a:lstStyle/>
                    <a:p>
                      <a:pPr algn="l" fontAlgn="t"/>
                      <a:endParaRPr lang="fi-FI"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fi-FI" sz="1100" b="0" i="0" u="none" strike="noStrike">
                          <a:solidFill>
                            <a:srgbClr val="000000"/>
                          </a:solidFill>
                          <a:effectLst/>
                          <a:latin typeface="Calibri" panose="020F0502020204030204" pitchFamily="34" charset="0"/>
                        </a:rPr>
                        <a:t>Peda.net</a:t>
                      </a:r>
                    </a:p>
                  </a:txBody>
                  <a:tcPr marL="9525" marR="9525" marT="9525" marB="0"/>
                </a:tc>
                <a:tc>
                  <a:txBody>
                    <a:bodyPr/>
                    <a:lstStyle/>
                    <a:p>
                      <a:pPr algn="l" fontAlgn="t"/>
                      <a:r>
                        <a:rPr lang="fi-FI" sz="1100" b="0" i="0" u="none" strike="noStrike" dirty="0">
                          <a:solidFill>
                            <a:srgbClr val="000000"/>
                          </a:solidFill>
                          <a:effectLst/>
                          <a:latin typeface="Calibri" panose="020F0502020204030204" pitchFamily="34" charset="0"/>
                        </a:rPr>
                        <a:t>Moodle</a:t>
                      </a:r>
                    </a:p>
                  </a:txBody>
                  <a:tcPr marL="9525" marR="9525" marT="9525" marB="0"/>
                </a:tc>
                <a:tc>
                  <a:txBody>
                    <a:bodyPr/>
                    <a:lstStyle/>
                    <a:p>
                      <a:pPr algn="l" fontAlgn="t"/>
                      <a:r>
                        <a:rPr lang="fi-FI" sz="1100" b="0" i="0" u="none" strike="noStrike">
                          <a:solidFill>
                            <a:srgbClr val="000000"/>
                          </a:solidFill>
                          <a:effectLst/>
                          <a:latin typeface="Calibri" panose="020F0502020204030204" pitchFamily="34" charset="0"/>
                        </a:rPr>
                        <a:t>Office365</a:t>
                      </a:r>
                    </a:p>
                  </a:txBody>
                  <a:tcPr marL="9525" marR="9525" marT="9525" marB="0"/>
                </a:tc>
                <a:tc>
                  <a:txBody>
                    <a:bodyPr/>
                    <a:lstStyle/>
                    <a:p>
                      <a:pPr algn="l" fontAlgn="t"/>
                      <a:r>
                        <a:rPr lang="fi-FI" sz="1100" b="0" i="0" u="none" strike="noStrike" dirty="0">
                          <a:solidFill>
                            <a:srgbClr val="000000"/>
                          </a:solidFill>
                          <a:effectLst/>
                          <a:latin typeface="Calibri" panose="020F0502020204030204" pitchFamily="34" charset="0"/>
                        </a:rPr>
                        <a:t>GAFE</a:t>
                      </a:r>
                    </a:p>
                  </a:txBody>
                  <a:tcPr marL="9525" marR="9525" marT="9525" marB="0"/>
                </a:tc>
              </a:tr>
              <a:tr h="370840">
                <a:tc>
                  <a:txBody>
                    <a:bodyPr/>
                    <a:lstStyle/>
                    <a:p>
                      <a:pPr algn="l" fontAlgn="t"/>
                      <a:r>
                        <a:rPr lang="fi-FI" sz="1100" b="0" i="0" u="none" strike="noStrike" dirty="0">
                          <a:solidFill>
                            <a:srgbClr val="000000"/>
                          </a:solidFill>
                          <a:effectLst/>
                          <a:latin typeface="Calibri" panose="020F0502020204030204" pitchFamily="34" charset="0"/>
                        </a:rPr>
                        <a:t>Arviointia koetyökaluna</a:t>
                      </a:r>
                    </a:p>
                  </a:txBody>
                  <a:tcPr marL="9525" marR="9525" marT="9525" marB="0"/>
                </a:tc>
                <a:tc>
                  <a:txBody>
                    <a:bodyPr/>
                    <a:lstStyle/>
                    <a:p>
                      <a:pPr algn="l" fontAlgn="t"/>
                      <a:r>
                        <a:rPr lang="fi-FI" sz="1100" b="0" i="0" u="none" strike="noStrike">
                          <a:solidFill>
                            <a:srgbClr val="000000"/>
                          </a:solidFill>
                          <a:effectLst/>
                          <a:latin typeface="Calibri" panose="020F0502020204030204" pitchFamily="34" charset="0"/>
                        </a:rPr>
                        <a:t>Lomaketyökalulla voi tehdä muutamia kysymyksiä ja myös pisteyttää monivalintoja ja aukkotehtäviä. Koska kyseinen työkalu on lähinnä lomakkeita varten kehitetty, niin arvioinnin kannalta siinä ei ole vielä oikeastaan mitää järkevää työkalua.</a:t>
                      </a:r>
                    </a:p>
                  </a:txBody>
                  <a:tcPr marL="9525" marR="9525" marT="9525" marB="0"/>
                </a:tc>
                <a:tc>
                  <a:txBody>
                    <a:bodyPr/>
                    <a:lstStyle/>
                    <a:p>
                      <a:pPr algn="l" fontAlgn="t"/>
                      <a:r>
                        <a:rPr lang="fi-FI" sz="1100" b="0" i="0" u="none" strike="noStrike">
                          <a:solidFill>
                            <a:srgbClr val="000000"/>
                          </a:solidFill>
                          <a:effectLst/>
                          <a:latin typeface="Calibri" panose="020F0502020204030204" pitchFamily="34" charset="0"/>
                        </a:rPr>
                        <a:t>Tenttityökalu ja kysymyspankki muodostavat monipuolisen ja useaan kertaan käytettävän sähköisen koetyökalun. Käytössä olevat tehtävätyypit ovat monipuolisia ja niissä runsaasti arviointia automatisoivia ominaisuuksia. Kysymyspankin kysymyksiä on mahdollista siirtää toisille kursseille moodlen sisällä. Tentti on mahdollista rakentaa sitne, että moodle arpoo kysymypankista joka kerta eri tehtävät. Tentti on mahdollista laittaa etukäteen avautumaan opiskelijoille tietyksi ajaksi. Kaikkien tenttiin kuuluvien tehtävien pisteet keräytyvät arviointinäkymässä yhteen. Opettajalla on myös mahdollisuus muuttaa automaattisesti annettuja pistemääriä.</a:t>
                      </a:r>
                    </a:p>
                  </a:txBody>
                  <a:tcPr marL="9525" marR="9525" marT="9525" marB="0"/>
                </a:tc>
                <a:tc>
                  <a:txBody>
                    <a:bodyPr/>
                    <a:lstStyle/>
                    <a:p>
                      <a:pPr algn="l" fontAlgn="t"/>
                      <a:endParaRPr lang="fi-FI" sz="11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fi-FI" sz="1100" b="0" i="0" u="none" strike="noStrike" dirty="0" err="1">
                          <a:solidFill>
                            <a:srgbClr val="000000"/>
                          </a:solidFill>
                          <a:effectLst/>
                          <a:latin typeface="Calibri" panose="020F0502020204030204" pitchFamily="34" charset="0"/>
                        </a:rPr>
                        <a:t>GoogleFormsia</a:t>
                      </a:r>
                      <a:r>
                        <a:rPr lang="fi-FI" sz="1100" b="0" i="0" u="none" strike="noStrike" dirty="0">
                          <a:solidFill>
                            <a:srgbClr val="000000"/>
                          </a:solidFill>
                          <a:effectLst/>
                          <a:latin typeface="Calibri" panose="020F0502020204030204" pitchFamily="34" charset="0"/>
                        </a:rPr>
                        <a:t> eli Googlelomaketta voi käyttää koetyökaluna. Yhdistettynä </a:t>
                      </a:r>
                      <a:r>
                        <a:rPr lang="fi-FI" sz="1100" b="0" i="0" u="none" strike="noStrike" dirty="0" err="1">
                          <a:solidFill>
                            <a:srgbClr val="000000"/>
                          </a:solidFill>
                          <a:effectLst/>
                          <a:latin typeface="Calibri" panose="020F0502020204030204" pitchFamily="34" charset="0"/>
                        </a:rPr>
                        <a:t>Flubaroo</a:t>
                      </a:r>
                      <a:r>
                        <a:rPr lang="fi-FI" sz="1100" b="0" i="0" u="none" strike="noStrike" dirty="0">
                          <a:solidFill>
                            <a:srgbClr val="000000"/>
                          </a:solidFill>
                          <a:effectLst/>
                          <a:latin typeface="Calibri" panose="020F0502020204030204" pitchFamily="34" charset="0"/>
                        </a:rPr>
                        <a:t>-lisäosan kanssa myös monivalintojen automaattitarkistus ja opiskelijoiden arvosanojen taulukointi  on mahdollista.</a:t>
                      </a:r>
                    </a:p>
                  </a:txBody>
                  <a:tcPr marL="9525" marR="9525" marT="9525" marB="0"/>
                </a:tc>
              </a:tr>
            </a:tbl>
          </a:graphicData>
        </a:graphic>
      </p:graphicFrame>
    </p:spTree>
    <p:extLst>
      <p:ext uri="{BB962C8B-B14F-4D97-AF65-F5344CB8AC3E}">
        <p14:creationId xmlns:p14="http://schemas.microsoft.com/office/powerpoint/2010/main" val="2142427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Ryhmä 4"/>
          <p:cNvGrpSpPr/>
          <p:nvPr/>
        </p:nvGrpSpPr>
        <p:grpSpPr>
          <a:xfrm>
            <a:off x="103909" y="5428761"/>
            <a:ext cx="2658341" cy="1346111"/>
            <a:chOff x="381000" y="5349875"/>
            <a:chExt cx="2658341" cy="1346111"/>
          </a:xfrm>
        </p:grpSpPr>
        <p:pic>
          <p:nvPicPr>
            <p:cNvPr id="6" name="Kuva 5"/>
            <p:cNvPicPr>
              <a:picLocks noChangeAspect="1"/>
            </p:cNvPicPr>
            <p:nvPr/>
          </p:nvPicPr>
          <p:blipFill>
            <a:blip r:embed="rId2" cstate="print">
              <a:clrChange>
                <a:clrFrom>
                  <a:srgbClr val="FFFEF9"/>
                </a:clrFrom>
                <a:clrTo>
                  <a:srgbClr val="FFFEF9">
                    <a:alpha val="0"/>
                  </a:srgbClr>
                </a:clrTo>
              </a:clrChange>
              <a:extLst>
                <a:ext uri="{28A0092B-C50C-407E-A947-70E740481C1C}">
                  <a14:useLocalDpi xmlns:a14="http://schemas.microsoft.com/office/drawing/2010/main" val="0"/>
                </a:ext>
              </a:extLst>
            </a:blip>
            <a:stretch>
              <a:fillRect/>
            </a:stretch>
          </p:blipFill>
          <p:spPr>
            <a:xfrm>
              <a:off x="381000" y="5349875"/>
              <a:ext cx="1801091" cy="1080654"/>
            </a:xfrm>
            <a:prstGeom prst="rect">
              <a:avLst/>
            </a:prstGeom>
          </p:spPr>
        </p:pic>
        <p:sp>
          <p:nvSpPr>
            <p:cNvPr id="7" name="Tekstiruutu 6"/>
            <p:cNvSpPr txBox="1"/>
            <p:nvPr/>
          </p:nvSpPr>
          <p:spPr>
            <a:xfrm>
              <a:off x="1096241" y="6165071"/>
              <a:ext cx="1943100" cy="530915"/>
            </a:xfrm>
            <a:prstGeom prst="rect">
              <a:avLst/>
            </a:prstGeom>
            <a:noFill/>
          </p:spPr>
          <p:txBody>
            <a:bodyPr wrap="square" rtlCol="0">
              <a:spAutoFit/>
            </a:bodyPr>
            <a:lstStyle/>
            <a:p>
              <a:r>
                <a:rPr lang="fi-FI" sz="1050" dirty="0" smtClean="0"/>
                <a:t>LEON100-HANKE</a:t>
              </a:r>
            </a:p>
            <a:p>
              <a:endParaRPr lang="fi-FI" dirty="0"/>
            </a:p>
          </p:txBody>
        </p:sp>
      </p:grpSp>
      <p:sp>
        <p:nvSpPr>
          <p:cNvPr id="8" name="Otsikko 7"/>
          <p:cNvSpPr>
            <a:spLocks noGrp="1"/>
          </p:cNvSpPr>
          <p:nvPr>
            <p:ph type="title"/>
          </p:nvPr>
        </p:nvSpPr>
        <p:spPr/>
        <p:txBody>
          <a:bodyPr/>
          <a:lstStyle/>
          <a:p>
            <a:r>
              <a:rPr lang="fi-FI" dirty="0" smtClean="0"/>
              <a:t>JÄRJESTELMIEN VERTAILUA</a:t>
            </a:r>
            <a:endParaRPr lang="fi-FI" dirty="0"/>
          </a:p>
        </p:txBody>
      </p:sp>
      <p:graphicFrame>
        <p:nvGraphicFramePr>
          <p:cNvPr id="2" name="Sisällön paikkamerkki 1"/>
          <p:cNvGraphicFramePr>
            <a:graphicFrameLocks noGrp="1"/>
          </p:cNvGraphicFramePr>
          <p:nvPr>
            <p:ph idx="1"/>
            <p:extLst>
              <p:ext uri="{D42A27DB-BD31-4B8C-83A1-F6EECF244321}">
                <p14:modId xmlns:p14="http://schemas.microsoft.com/office/powerpoint/2010/main" val="2476898320"/>
              </p:ext>
            </p:extLst>
          </p:nvPr>
        </p:nvGraphicFramePr>
        <p:xfrm>
          <a:off x="1478280" y="1337312"/>
          <a:ext cx="10515600" cy="4422775"/>
        </p:xfrm>
        <a:graphic>
          <a:graphicData uri="http://schemas.openxmlformats.org/drawingml/2006/table">
            <a:tbl>
              <a:tblPr firstRow="1" bandRow="1">
                <a:tableStyleId>{5C22544A-7EE6-4342-B048-85BDC9FD1C3A}</a:tableStyleId>
              </a:tblPr>
              <a:tblGrid>
                <a:gridCol w="2103120"/>
                <a:gridCol w="2103120"/>
                <a:gridCol w="2103120"/>
                <a:gridCol w="2103120"/>
                <a:gridCol w="2103120"/>
              </a:tblGrid>
              <a:tr h="370840">
                <a:tc>
                  <a:txBody>
                    <a:bodyPr/>
                    <a:lstStyle/>
                    <a:p>
                      <a:pPr algn="l" fontAlgn="t"/>
                      <a:endParaRPr lang="fi-FI"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fi-FI" sz="1100" b="0" i="0" u="none" strike="noStrike">
                          <a:solidFill>
                            <a:srgbClr val="000000"/>
                          </a:solidFill>
                          <a:effectLst/>
                          <a:latin typeface="Calibri" panose="020F0502020204030204" pitchFamily="34" charset="0"/>
                        </a:rPr>
                        <a:t>Peda.net</a:t>
                      </a:r>
                    </a:p>
                  </a:txBody>
                  <a:tcPr marL="9525" marR="9525" marT="9525" marB="0"/>
                </a:tc>
                <a:tc>
                  <a:txBody>
                    <a:bodyPr/>
                    <a:lstStyle/>
                    <a:p>
                      <a:pPr algn="l" fontAlgn="t"/>
                      <a:r>
                        <a:rPr lang="fi-FI" sz="1100" b="0" i="0" u="none" strike="noStrike" dirty="0">
                          <a:solidFill>
                            <a:srgbClr val="000000"/>
                          </a:solidFill>
                          <a:effectLst/>
                          <a:latin typeface="Calibri" panose="020F0502020204030204" pitchFamily="34" charset="0"/>
                        </a:rPr>
                        <a:t>Moodle</a:t>
                      </a:r>
                    </a:p>
                  </a:txBody>
                  <a:tcPr marL="9525" marR="9525" marT="9525" marB="0"/>
                </a:tc>
                <a:tc>
                  <a:txBody>
                    <a:bodyPr/>
                    <a:lstStyle/>
                    <a:p>
                      <a:pPr algn="l" fontAlgn="t"/>
                      <a:r>
                        <a:rPr lang="fi-FI" sz="1100" b="0" i="0" u="none" strike="noStrike">
                          <a:solidFill>
                            <a:srgbClr val="000000"/>
                          </a:solidFill>
                          <a:effectLst/>
                          <a:latin typeface="Calibri" panose="020F0502020204030204" pitchFamily="34" charset="0"/>
                        </a:rPr>
                        <a:t>Office365</a:t>
                      </a:r>
                    </a:p>
                  </a:txBody>
                  <a:tcPr marL="9525" marR="9525" marT="9525" marB="0"/>
                </a:tc>
                <a:tc>
                  <a:txBody>
                    <a:bodyPr/>
                    <a:lstStyle/>
                    <a:p>
                      <a:pPr algn="l" fontAlgn="t"/>
                      <a:r>
                        <a:rPr lang="fi-FI" sz="1100" b="0" i="0" u="none" strike="noStrike" dirty="0">
                          <a:solidFill>
                            <a:srgbClr val="000000"/>
                          </a:solidFill>
                          <a:effectLst/>
                          <a:latin typeface="Calibri" panose="020F0502020204030204" pitchFamily="34" charset="0"/>
                        </a:rPr>
                        <a:t>GAFE</a:t>
                      </a:r>
                    </a:p>
                  </a:txBody>
                  <a:tcPr marL="9525" marR="9525" marT="9525" marB="0"/>
                </a:tc>
              </a:tr>
              <a:tr h="370840">
                <a:tc>
                  <a:txBody>
                    <a:bodyPr/>
                    <a:lstStyle/>
                    <a:p>
                      <a:pPr algn="l" fontAlgn="t"/>
                      <a:r>
                        <a:rPr lang="fi-FI" sz="1100" b="0" i="0" u="none" strike="noStrike" dirty="0">
                          <a:solidFill>
                            <a:srgbClr val="000000"/>
                          </a:solidFill>
                          <a:effectLst/>
                          <a:latin typeface="Calibri" panose="020F0502020204030204" pitchFamily="34" charset="0"/>
                        </a:rPr>
                        <a:t>Arviointia yhteisöllisen tuottamisen näkökulmasta</a:t>
                      </a:r>
                    </a:p>
                  </a:txBody>
                  <a:tcPr marL="9525" marR="9525" marT="9525" marB="0"/>
                </a:tc>
                <a:tc>
                  <a:txBody>
                    <a:bodyPr/>
                    <a:lstStyle/>
                    <a:p>
                      <a:pPr algn="l" fontAlgn="t"/>
                      <a:r>
                        <a:rPr lang="fi-FI" sz="1100" b="0" i="0" u="none" strike="noStrike">
                          <a:solidFill>
                            <a:srgbClr val="000000"/>
                          </a:solidFill>
                          <a:effectLst/>
                          <a:latin typeface="Calibri" panose="020F0502020204030204" pitchFamily="34" charset="0"/>
                        </a:rPr>
                        <a:t>Yhteisöllisiä toimintoina opettaja voi käyttää keskustelualuetta (viestiin saa myös liitteen.), muistiota ja moduulien kommenttien avulla. Yhteisöllisesti tuotettavaan tekstiin, esitykseen kannattaa valita pedanetin rinnalle, joko GAFE:n docsit, slidet tai vastaavat O365:sta.</a:t>
                      </a:r>
                    </a:p>
                  </a:txBody>
                  <a:tcPr marL="9525" marR="9525" marT="9525" marB="0"/>
                </a:tc>
                <a:tc>
                  <a:txBody>
                    <a:bodyPr/>
                    <a:lstStyle/>
                    <a:p>
                      <a:pPr algn="l" fontAlgn="t"/>
                      <a:r>
                        <a:rPr lang="fi-FI" sz="1100" b="0" i="0" u="none" strike="noStrike">
                          <a:solidFill>
                            <a:srgbClr val="000000"/>
                          </a:solidFill>
                          <a:effectLst/>
                          <a:latin typeface="Calibri" panose="020F0502020204030204" pitchFamily="34" charset="0"/>
                        </a:rPr>
                        <a:t>Ryhmiä käyttämällä opettaja voi tehdä kurssilla yhteisen toiminnan mahdolliseksi. Toki tämä vaatii opettajalta melko hyvää moodlen tuntemusta, jotta osaa ryhmiä käyttää. </a:t>
                      </a:r>
                    </a:p>
                  </a:txBody>
                  <a:tcPr marL="9525" marR="9525" marT="9525" marB="0"/>
                </a:tc>
                <a:tc>
                  <a:txBody>
                    <a:bodyPr/>
                    <a:lstStyle/>
                    <a:p>
                      <a:pPr algn="l" fontAlgn="t"/>
                      <a:r>
                        <a:rPr lang="fi-FI" sz="1100" b="0" i="0" u="none" strike="noStrike">
                          <a:solidFill>
                            <a:srgbClr val="000000"/>
                          </a:solidFill>
                          <a:effectLst/>
                          <a:latin typeface="Calibri" panose="020F0502020204030204" pitchFamily="34" charset="0"/>
                        </a:rPr>
                        <a:t>Työkalujen onlineversioilla yhteistuottaminen onnistuu ja OneDrivessa tiedostojen ja kansioiden jakaminen on helppoa. Mahdollistaa yhteistuottamisen.</a:t>
                      </a:r>
                    </a:p>
                  </a:txBody>
                  <a:tcPr marL="9525" marR="9525" marT="9525" marB="0"/>
                </a:tc>
                <a:tc>
                  <a:txBody>
                    <a:bodyPr/>
                    <a:lstStyle/>
                    <a:p>
                      <a:pPr algn="l" fontAlgn="t"/>
                      <a:r>
                        <a:rPr lang="fi-FI" sz="1100" b="0" i="0" u="none" strike="noStrike">
                          <a:solidFill>
                            <a:srgbClr val="000000"/>
                          </a:solidFill>
                          <a:effectLst/>
                          <a:latin typeface="Calibri" panose="020F0502020204030204" pitchFamily="34" charset="0"/>
                        </a:rPr>
                        <a:t>Työkalut ovat selaimessa ja niiden jakaminen on palvelun parhaita puolia. Mahdollistaa yhteistuottamisen erittäin hyvin.</a:t>
                      </a:r>
                    </a:p>
                  </a:txBody>
                  <a:tcPr marL="9525" marR="9525" marT="9525" marB="0"/>
                </a:tc>
              </a:tr>
              <a:tr h="370840">
                <a:tc>
                  <a:txBody>
                    <a:bodyPr/>
                    <a:lstStyle/>
                    <a:p>
                      <a:pPr algn="l" fontAlgn="t"/>
                      <a:r>
                        <a:rPr lang="fi-FI" sz="1100" b="0" i="0" u="none" strike="noStrike">
                          <a:solidFill>
                            <a:srgbClr val="000000"/>
                          </a:solidFill>
                          <a:effectLst/>
                          <a:latin typeface="Calibri" panose="020F0502020204030204" pitchFamily="34" charset="0"/>
                        </a:rPr>
                        <a:t>Arviota käyttöönotettavuudesta ja toiminnasta</a:t>
                      </a:r>
                    </a:p>
                  </a:txBody>
                  <a:tcPr marL="9525" marR="9525" marT="9525" marB="0"/>
                </a:tc>
                <a:tc>
                  <a:txBody>
                    <a:bodyPr/>
                    <a:lstStyle/>
                    <a:p>
                      <a:pPr algn="l" fontAlgn="t"/>
                      <a:r>
                        <a:rPr lang="fi-FI" sz="1100" b="0" i="0" u="none" strike="noStrike">
                          <a:solidFill>
                            <a:srgbClr val="000000"/>
                          </a:solidFill>
                          <a:effectLst/>
                          <a:latin typeface="Calibri" panose="020F0502020204030204" pitchFamily="34" charset="0"/>
                        </a:rPr>
                        <a:t>Helposti käyttööotettava, yksinkertainen, kurssin monistaminen uusille ryhmille helppoa.</a:t>
                      </a:r>
                    </a:p>
                  </a:txBody>
                  <a:tcPr marL="9525" marR="9525" marT="9525" marB="0"/>
                </a:tc>
                <a:tc>
                  <a:txBody>
                    <a:bodyPr/>
                    <a:lstStyle/>
                    <a:p>
                      <a:pPr algn="l" fontAlgn="t"/>
                      <a:r>
                        <a:rPr lang="fi-FI" sz="1100" b="0" i="0" u="none" strike="noStrike">
                          <a:solidFill>
                            <a:srgbClr val="000000"/>
                          </a:solidFill>
                          <a:effectLst/>
                          <a:latin typeface="Calibri" panose="020F0502020204030204" pitchFamily="34" charset="0"/>
                        </a:rPr>
                        <a:t>Kohtuullisesti haltuunotettava, vaatii uudelta käyttäjältä hieman enemmän kuin Peda.net, mutta tarjoaa edistyneemmille käyttäjille enemmän, erityisesti sähköisen kokeen tekemiseen ja opiskelija-arviointiin.</a:t>
                      </a:r>
                    </a:p>
                  </a:txBody>
                  <a:tcPr marL="9525" marR="9525" marT="9525" marB="0"/>
                </a:tc>
                <a:tc>
                  <a:txBody>
                    <a:bodyPr/>
                    <a:lstStyle/>
                    <a:p>
                      <a:pPr algn="l" fontAlgn="t"/>
                      <a:r>
                        <a:rPr lang="fi-FI" sz="1100" b="0" i="0" u="none" strike="noStrike">
                          <a:solidFill>
                            <a:srgbClr val="000000"/>
                          </a:solidFill>
                          <a:effectLst/>
                          <a:latin typeface="Calibri" panose="020F0502020204030204" pitchFamily="34" charset="0"/>
                        </a:rPr>
                        <a:t>OneDrive pilvitallennuksen yhdistäminen opiskelijoiden kanssa työskentelyyn on helppoa ja tarjoaa Moodlen ja Pedanetin kanssa yhteiskäytössä erittäin toimivia ratkaisuja.</a:t>
                      </a:r>
                    </a:p>
                  </a:txBody>
                  <a:tcPr marL="9525" marR="9525" marT="9525" marB="0"/>
                </a:tc>
                <a:tc>
                  <a:txBody>
                    <a:bodyPr/>
                    <a:lstStyle/>
                    <a:p>
                      <a:pPr algn="l" fontAlgn="t"/>
                      <a:r>
                        <a:rPr lang="fi-FI" sz="1100" b="0" i="0" u="none" strike="noStrike">
                          <a:solidFill>
                            <a:srgbClr val="000000"/>
                          </a:solidFill>
                          <a:effectLst/>
                          <a:latin typeface="Calibri" panose="020F0502020204030204" pitchFamily="34" charset="0"/>
                        </a:rPr>
                        <a:t>Classroom helposti käyttöön otettava oppimisympäristö. Drive pilvitallennuksen yhdistäminen opiskelijoiden kanssa työskentelyyn on helppoa ja tarjoaa (Moodlen ja) Pedanetin kanssa yhteiskäytössä erittäin toimivia ratkaisuja.</a:t>
                      </a:r>
                    </a:p>
                  </a:txBody>
                  <a:tcPr marL="9525" marR="9525" marT="9525" marB="0"/>
                </a:tc>
              </a:tr>
              <a:tr h="370840">
                <a:tc>
                  <a:txBody>
                    <a:bodyPr/>
                    <a:lstStyle/>
                    <a:p>
                      <a:pPr algn="l" fontAlgn="t"/>
                      <a:r>
                        <a:rPr lang="fi-FI" sz="1100" b="0" i="0" u="none" strike="noStrike">
                          <a:solidFill>
                            <a:srgbClr val="000000"/>
                          </a:solidFill>
                          <a:effectLst/>
                          <a:latin typeface="Calibri" panose="020F0502020204030204" pitchFamily="34" charset="0"/>
                        </a:rPr>
                        <a:t>Arviota sähköisenä opettajainhuoneen valintaan</a:t>
                      </a:r>
                    </a:p>
                  </a:txBody>
                  <a:tcPr marL="9525" marR="9525" marT="9525" marB="0"/>
                </a:tc>
                <a:tc>
                  <a:txBody>
                    <a:bodyPr/>
                    <a:lstStyle/>
                    <a:p>
                      <a:pPr algn="l" fontAlgn="t"/>
                      <a:r>
                        <a:rPr lang="fi-FI" sz="1100" b="0" i="0" u="none" strike="noStrike">
                          <a:solidFill>
                            <a:srgbClr val="000000"/>
                          </a:solidFill>
                          <a:effectLst/>
                          <a:latin typeface="Calibri" panose="020F0502020204030204" pitchFamily="34" charset="0"/>
                        </a:rPr>
                        <a:t>Toimiva ratkaisu, kun ei tarvita laajaa tiedostojen hallintaa. Helppo aloittaa. </a:t>
                      </a:r>
                    </a:p>
                  </a:txBody>
                  <a:tcPr marL="9525" marR="9525" marT="9525" marB="0"/>
                </a:tc>
                <a:tc>
                  <a:txBody>
                    <a:bodyPr/>
                    <a:lstStyle/>
                    <a:p>
                      <a:pPr algn="l" fontAlgn="t"/>
                      <a:r>
                        <a:rPr lang="fi-FI" sz="1100" b="0" i="0" u="none" strike="noStrike">
                          <a:solidFill>
                            <a:srgbClr val="000000"/>
                          </a:solidFill>
                          <a:effectLst/>
                          <a:latin typeface="Calibri" panose="020F0502020204030204" pitchFamily="34" charset="0"/>
                        </a:rPr>
                        <a:t>Toimisi hyvin, mutta muut järjestelmät ajavat tässä vaiheessa ohi.</a:t>
                      </a:r>
                    </a:p>
                  </a:txBody>
                  <a:tcPr marL="9525" marR="9525" marT="9525" marB="0"/>
                </a:tc>
                <a:tc>
                  <a:txBody>
                    <a:bodyPr/>
                    <a:lstStyle/>
                    <a:p>
                      <a:pPr algn="l" fontAlgn="t"/>
                      <a:r>
                        <a:rPr lang="fi-FI" sz="1100" b="0" i="0" u="none" strike="noStrike">
                          <a:solidFill>
                            <a:srgbClr val="000000"/>
                          </a:solidFill>
                          <a:effectLst/>
                          <a:latin typeface="Calibri" panose="020F0502020204030204" pitchFamily="34" charset="0"/>
                        </a:rPr>
                        <a:t>Sivustoista saa tässä järjestelmässä erittäin toimivan opettajien työtilan, mahdollisuuksia on erittäin paljon. Aluksi säätöihin menee runsaasti aikaa, mutta järjestelmänä toimiva erityisesti tiedostojen hallinnassa. Vaatii koululle oman sivuston tilaamisen IT-hallinnosta (Arimo Koski)</a:t>
                      </a:r>
                    </a:p>
                  </a:txBody>
                  <a:tcPr marL="9525" marR="9525" marT="9525" marB="0"/>
                </a:tc>
                <a:tc>
                  <a:txBody>
                    <a:bodyPr/>
                    <a:lstStyle/>
                    <a:p>
                      <a:pPr algn="l" fontAlgn="t"/>
                      <a:r>
                        <a:rPr lang="fi-FI" sz="1100" b="0" i="0" u="none" strike="noStrike" dirty="0" err="1">
                          <a:solidFill>
                            <a:srgbClr val="000000"/>
                          </a:solidFill>
                          <a:effectLst/>
                          <a:latin typeface="Calibri" panose="020F0502020204030204" pitchFamily="34" charset="0"/>
                        </a:rPr>
                        <a:t>Sites</a:t>
                      </a:r>
                      <a:r>
                        <a:rPr lang="fi-FI" sz="1100" b="0" i="0" u="none" strike="noStrike" dirty="0">
                          <a:solidFill>
                            <a:srgbClr val="000000"/>
                          </a:solidFill>
                          <a:effectLst/>
                          <a:latin typeface="Calibri" panose="020F0502020204030204" pitchFamily="34" charset="0"/>
                        </a:rPr>
                        <a:t> (Sivusto) olisi tässä järjestelmässä sähköisen opettajahuoneeksi sopiva valinta, yhdistettynä koulun tilille luotuun </a:t>
                      </a:r>
                      <a:r>
                        <a:rPr lang="fi-FI" sz="1100" b="0" i="0" u="none" strike="noStrike" dirty="0" err="1">
                          <a:solidFill>
                            <a:srgbClr val="000000"/>
                          </a:solidFill>
                          <a:effectLst/>
                          <a:latin typeface="Calibri" panose="020F0502020204030204" pitchFamily="34" charset="0"/>
                        </a:rPr>
                        <a:t>Drive</a:t>
                      </a:r>
                      <a:r>
                        <a:rPr lang="fi-FI" sz="1100" b="0" i="0" u="none" strike="noStrike" dirty="0">
                          <a:solidFill>
                            <a:srgbClr val="000000"/>
                          </a:solidFill>
                          <a:effectLst/>
                          <a:latin typeface="Calibri" panose="020F0502020204030204" pitchFamily="34" charset="0"/>
                        </a:rPr>
                        <a:t> pilvitallennuksen kanssa. </a:t>
                      </a:r>
                    </a:p>
                  </a:txBody>
                  <a:tcPr marL="9525" marR="9525" marT="9525" marB="0"/>
                </a:tc>
              </a:tr>
            </a:tbl>
          </a:graphicData>
        </a:graphic>
      </p:graphicFrame>
    </p:spTree>
    <p:extLst>
      <p:ext uri="{BB962C8B-B14F-4D97-AF65-F5344CB8AC3E}">
        <p14:creationId xmlns:p14="http://schemas.microsoft.com/office/powerpoint/2010/main" val="2038375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2329</TotalTime>
  <Words>1831</Words>
  <Application>Microsoft Office PowerPoint</Application>
  <PresentationFormat>Laajakuva</PresentationFormat>
  <Paragraphs>293</Paragraphs>
  <Slides>22</Slides>
  <Notes>4</Notes>
  <HiddenSlides>1</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22</vt:i4>
      </vt:variant>
    </vt:vector>
  </HeadingPairs>
  <TitlesOfParts>
    <vt:vector size="26" baseType="lpstr">
      <vt:lpstr>Arial</vt:lpstr>
      <vt:lpstr>Calibri</vt:lpstr>
      <vt:lpstr>Calibri Light</vt:lpstr>
      <vt:lpstr>Office-teema</vt:lpstr>
      <vt:lpstr>SÄHKÖISET OPPIMISYMPÄRISTÖT</vt:lpstr>
      <vt:lpstr>ESITYKSEN RAKENNE</vt:lpstr>
      <vt:lpstr>PowerPoint-esitys</vt:lpstr>
      <vt:lpstr>KÄYTÖSSÄMME OLEVAT SÄHKÖISET YMPÄRISTÖT</vt:lpstr>
      <vt:lpstr>JÄRJESTELMIEN VERTAILUA</vt:lpstr>
      <vt:lpstr>JÄRJESTELMIEN VERTAILUA</vt:lpstr>
      <vt:lpstr>JÄRJESTELMIEN VERTAILUA</vt:lpstr>
      <vt:lpstr>JÄRJESTELMIEN VERTAILUA</vt:lpstr>
      <vt:lpstr>JÄRJESTELMIEN VERTAILUA</vt:lpstr>
      <vt:lpstr>JÄRJESTELMIEN YHTEISKÄYTTÖ</vt:lpstr>
      <vt:lpstr>TOIMINTAKULTTUURI</vt:lpstr>
      <vt:lpstr>TOIMINTAKULTTUURI</vt:lpstr>
      <vt:lpstr>TOIMINTAKULTTUURI</vt:lpstr>
      <vt:lpstr>PowerPoint-esitys</vt:lpstr>
      <vt:lpstr>PowerPoint-esitys</vt:lpstr>
      <vt:lpstr>LISÄMATERIAALIT</vt:lpstr>
      <vt:lpstr>Luettavaksi</vt:lpstr>
      <vt:lpstr>PowerPoint-esitys</vt:lpstr>
      <vt:lpstr>PowerPoint-esitys</vt:lpstr>
      <vt:lpstr>Seuraavat diat:</vt:lpstr>
      <vt:lpstr>PowerPoint-esitys</vt:lpstr>
      <vt:lpstr>PowerPoint-esitys</vt:lpstr>
    </vt:vector>
  </TitlesOfParts>
  <Company>Porin kasvatus- ja opetusvirasto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SÄHKÖISET OPPIMISYMPÄRISTÖT</dc:title>
  <dc:creator>Sari Aaltonen</dc:creator>
  <cp:lastModifiedBy>Sari</cp:lastModifiedBy>
  <cp:revision>54</cp:revision>
  <dcterms:created xsi:type="dcterms:W3CDTF">2015-09-05T03:38:10Z</dcterms:created>
  <dcterms:modified xsi:type="dcterms:W3CDTF">2015-09-07T08:18:21Z</dcterms:modified>
</cp:coreProperties>
</file>