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801" r:id="rId3"/>
    <p:sldId id="802" r:id="rId4"/>
    <p:sldId id="803" r:id="rId5"/>
    <p:sldId id="804" r:id="rId6"/>
    <p:sldId id="805" r:id="rId7"/>
    <p:sldId id="806" r:id="rId8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74786" autoAdjust="0"/>
  </p:normalViewPr>
  <p:slideViewPr>
    <p:cSldViewPr snapToGrid="0">
      <p:cViewPr varScale="1">
        <p:scale>
          <a:sx n="47" d="100"/>
          <a:sy n="47" d="100"/>
        </p:scale>
        <p:origin x="1416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23D0713-DE7B-469C-982B-6145C3DBC964}" type="datetimeFigureOut">
              <a:rPr lang="fi-FI" smtClean="0"/>
              <a:t>3.2.2026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2550A75-5113-425C-B294-690C15FB474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888142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532883A-1102-4CBC-B74E-F82237E7C2A5}" type="slidenum">
              <a:rPr lang="fi-FI" smtClean="0"/>
              <a:t>4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4399611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532883A-1102-4CBC-B74E-F82237E7C2A5}" type="slidenum">
              <a:rPr lang="fi-FI" smtClean="0"/>
              <a:t>7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721298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8C1929F-D854-BEC5-A2FE-075BEF73A29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38AEA585-A3D3-86C4-5055-5807DE680AE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D6503D81-3CA6-AEAA-3DEC-92F72806A3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DCFC6A-F66F-497C-B937-3DA9053CC530}" type="datetimeFigureOut">
              <a:rPr lang="fi-FI" smtClean="0"/>
              <a:t>3.2.2026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4B9CDF09-C869-C893-231C-B563BCDEF9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D9876249-5C80-A619-739D-8D29491582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DE3D62-4109-415A-BBBC-3ED92125685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618362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AB4C935-8D07-8675-3CD5-8DF6661158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270971AA-7EF1-08FF-0910-510CC76A5C7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74F9942-8444-ED82-45B2-3C857452BF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DCFC6A-F66F-497C-B937-3DA9053CC530}" type="datetimeFigureOut">
              <a:rPr lang="fi-FI" smtClean="0"/>
              <a:t>3.2.2026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00730837-FC25-99F3-B0EE-D388104169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90FE8653-9F1E-45AE-0389-3F2D274DA1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DE3D62-4109-415A-BBBC-3ED92125685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622651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EC3425E0-2F13-60C2-101C-F47041EEE5E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FD1C041B-B2BB-2DE6-AC37-27D7EABBF92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941F477-753C-33AA-307A-D46A89B1C4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DCFC6A-F66F-497C-B937-3DA9053CC530}" type="datetimeFigureOut">
              <a:rPr lang="fi-FI" smtClean="0"/>
              <a:t>3.2.2026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44C4D5B3-A6D6-80DE-A644-B43CA24445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9F0D93C8-ED15-5584-EFEB-D13BEA79D6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DE3D62-4109-415A-BBBC-3ED92125685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280694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87E7B6E-06DD-9DF6-1D8A-E95640B012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3687525-6E76-645C-660E-44A8A691CA2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623CAF60-C50B-CBB6-0739-F1C94E978D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DCFC6A-F66F-497C-B937-3DA9053CC530}" type="datetimeFigureOut">
              <a:rPr lang="fi-FI" smtClean="0"/>
              <a:t>3.2.2026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9DC84E93-FAC7-D89F-ED1C-DC2459867E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B4AB5190-99F9-FB10-E99C-E0A7C2D53C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DE3D62-4109-415A-BBBC-3ED92125685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944136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FC48EC2-167F-B772-0460-3930E9D1D3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2EB657E0-1605-249E-A947-FC2F111DB1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4B4D1B1C-8170-3EFD-B8B0-048D60AC6A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DCFC6A-F66F-497C-B937-3DA9053CC530}" type="datetimeFigureOut">
              <a:rPr lang="fi-FI" smtClean="0"/>
              <a:t>3.2.2026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FD1C55BB-1211-8881-B5BE-1AAC4A46B4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B1CC5D8F-D9F6-215D-841F-5FBA9889FB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DE3D62-4109-415A-BBBC-3ED92125685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155014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0EC3AEE-944B-30B9-7EDE-5527536BD4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3C96D8A-D490-32ED-CC92-70FCE1A660F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94843F1D-8D5A-AAAD-F004-BD5289BFB5B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A6013EAE-E111-DDA7-0E8E-0A94994392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DCFC6A-F66F-497C-B937-3DA9053CC530}" type="datetimeFigureOut">
              <a:rPr lang="fi-FI" smtClean="0"/>
              <a:t>3.2.2026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82C4FD10-13B0-A271-5D80-84BF8FE826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422A05C3-5FB1-9E5F-10FE-76B4CFF9BB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DE3D62-4109-415A-BBBC-3ED92125685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746506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39A9708-8A5D-ACAF-A589-DEEDDC5518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14DE8BFE-2268-592C-6926-CDBF935492F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349AC718-FFE6-1ECF-7658-C83E6028B50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96C5D65F-E4B6-A4C5-C212-B54844F05C4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7D340E2A-F2D6-3861-FF4A-83EA13B8C39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A8565CE5-D43B-6E6B-F32B-1A24129CE1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DCFC6A-F66F-497C-B937-3DA9053CC530}" type="datetimeFigureOut">
              <a:rPr lang="fi-FI" smtClean="0"/>
              <a:t>3.2.2026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EF60B1F9-FE59-1246-AB37-AE53D2F5D7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FE5CCAF7-ACB1-59FA-EA0F-AFA5278D5B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DE3D62-4109-415A-BBBC-3ED92125685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137810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D16B502-AF79-14D7-2C54-70939303DB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F2B78F43-5972-332A-EE6E-3A4D881E73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DCFC6A-F66F-497C-B937-3DA9053CC530}" type="datetimeFigureOut">
              <a:rPr lang="fi-FI" smtClean="0"/>
              <a:t>3.2.2026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E4AA6264-BE64-41D6-8A36-E3F72CE848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B63FF8C5-CAAC-A618-1C7E-0AD23DF6F7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DE3D62-4109-415A-BBBC-3ED92125685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380804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766FCAD3-4732-485D-0E95-CBCE18D13E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DCFC6A-F66F-497C-B937-3DA9053CC530}" type="datetimeFigureOut">
              <a:rPr lang="fi-FI" smtClean="0"/>
              <a:t>3.2.2026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F9F1C3A6-80B6-A863-BDA2-B975E0B6C7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E14FEFCA-0666-6C16-A765-6FC749F125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DE3D62-4109-415A-BBBC-3ED92125685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492960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B387E1F-DB04-E7C1-11A0-C22610B713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3E86993-6EAC-014A-A680-B47F6F2CEA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268A4617-E950-0813-2437-CBF7C414235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E8C3299C-D729-52AC-E5F3-9F7CF739BE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DCFC6A-F66F-497C-B937-3DA9053CC530}" type="datetimeFigureOut">
              <a:rPr lang="fi-FI" smtClean="0"/>
              <a:t>3.2.2026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5AC2AA7E-3F97-5DA2-DE49-E9A3883E32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9041BC7E-9295-A8DC-E1A6-2F1B34A7EA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DE3D62-4109-415A-BBBC-3ED92125685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268514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4ED9DAE-A36F-BE62-231C-3EEB8FA4DB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BF3B23B1-48CF-76D3-D4C4-BC94C3A0798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2583099A-C75E-0672-2F42-869835F7E10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93B65FC1-B9E2-B8E0-DA8C-16CE9C42C5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DCFC6A-F66F-497C-B937-3DA9053CC530}" type="datetimeFigureOut">
              <a:rPr lang="fi-FI" smtClean="0"/>
              <a:t>3.2.2026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8F65D9FE-C8DE-2E1B-B325-8DA57FAE13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57F2DBCA-2345-D2AD-3A5D-9C37BA558F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DE3D62-4109-415A-BBBC-3ED92125685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539918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C7F04A7D-4826-CCE2-4662-54A1C49F4C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5F20F056-B80E-6048-1B76-44F5499BCC7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60008F3F-6269-90BA-76C7-F660E9B6E71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6DCFC6A-F66F-497C-B937-3DA9053CC530}" type="datetimeFigureOut">
              <a:rPr lang="fi-FI" smtClean="0"/>
              <a:t>3.2.2026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7411F69A-14AD-F158-A7E1-9FE3C038A56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41F435CE-2C24-7232-47C4-9410B61A734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DDE3D62-4109-415A-BBBC-3ED92125685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486593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A5040BB-5C08-CB92-8746-2F3581E3BDE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Valinnaisainevaihtoehdot toiselle vuodelle</a:t>
            </a:r>
          </a:p>
        </p:txBody>
      </p:sp>
    </p:spTree>
    <p:extLst>
      <p:ext uri="{BB962C8B-B14F-4D97-AF65-F5344CB8AC3E}">
        <p14:creationId xmlns:p14="http://schemas.microsoft.com/office/powerpoint/2010/main" val="40143594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BE550AD8-4415-B47F-2AA1-34C6F38598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5942" y="609600"/>
            <a:ext cx="11800116" cy="5976257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fi-FI" sz="2000" b="1" dirty="0"/>
              <a:t>ÄI9 Vuorovaikutus (2 op)</a:t>
            </a:r>
          </a:p>
          <a:p>
            <a:r>
              <a:rPr lang="fi-FI" sz="2000" dirty="0"/>
              <a:t>opiskelussa ja työelämässä tarvittavat vuorovaikutustaidot</a:t>
            </a:r>
          </a:p>
          <a:p>
            <a:r>
              <a:rPr lang="fi-FI" sz="2000" dirty="0"/>
              <a:t>oman idean tai näkemyksen vakuuttava esittäminen</a:t>
            </a:r>
          </a:p>
          <a:p>
            <a:r>
              <a:rPr lang="fi-FI" sz="2000" dirty="0"/>
              <a:t>argumentoinnin tavat ja retoriset keinot, dialoginen ja rakentava vuorovaikutus</a:t>
            </a:r>
          </a:p>
          <a:p>
            <a:pPr marL="0" indent="0">
              <a:buNone/>
            </a:pPr>
            <a:r>
              <a:rPr lang="fi-FI" sz="2000" b="1" dirty="0"/>
              <a:t>BI4 Solu ja perinnöllisyys (2 op)</a:t>
            </a:r>
          </a:p>
          <a:p>
            <a:r>
              <a:rPr lang="fi-FI" sz="2000" dirty="0"/>
              <a:t>Tumallisen solun rakenne ja toiminta (biomolekyylit, geenien ilmeneminen ja sen säätely, fotosynteesi)</a:t>
            </a:r>
          </a:p>
          <a:p>
            <a:r>
              <a:rPr lang="fi-FI" sz="2000" dirty="0"/>
              <a:t>Solujen lisääntyminen</a:t>
            </a:r>
          </a:p>
          <a:p>
            <a:r>
              <a:rPr lang="fi-FI" sz="2000" dirty="0"/>
              <a:t>Periytymisen perusteet</a:t>
            </a:r>
          </a:p>
          <a:p>
            <a:pPr marL="0" indent="0">
              <a:buNone/>
            </a:pPr>
            <a:r>
              <a:rPr lang="fi-FI" sz="2000" b="1" dirty="0"/>
              <a:t>BI5 Ihmisen biologia (2 op)</a:t>
            </a:r>
          </a:p>
          <a:p>
            <a:r>
              <a:rPr lang="fi-FI" sz="2000" dirty="0"/>
              <a:t>Elimistön säätely, aineenvaihdunta, liikkuminen, elimistön sopeutuminen ympäristöön, lisääntyminen</a:t>
            </a:r>
          </a:p>
          <a:p>
            <a:pPr marL="0" indent="0">
              <a:buNone/>
            </a:pPr>
            <a:r>
              <a:rPr lang="fi-FI" sz="2000" b="1" dirty="0"/>
              <a:t>GE2 Sininen planeetta (2 op)</a:t>
            </a:r>
          </a:p>
          <a:p>
            <a:r>
              <a:rPr lang="fi-FI" sz="2000" dirty="0"/>
              <a:t>Luonnonmaantieteellinen ajattelu (maan planetaariset liikkeet ja niistä johtuvat ilmiöt)</a:t>
            </a:r>
          </a:p>
          <a:p>
            <a:r>
              <a:rPr lang="fi-FI" sz="2000" dirty="0"/>
              <a:t>Ilmakehä, kivikehä, maannokset ja kasvillisuusalueet</a:t>
            </a:r>
          </a:p>
          <a:p>
            <a:pPr marL="0" indent="0">
              <a:buNone/>
            </a:pPr>
            <a:r>
              <a:rPr lang="fi-FI" sz="2000" b="1" dirty="0"/>
              <a:t>GE3 Yhteinen maailma (2 op)</a:t>
            </a:r>
          </a:p>
          <a:p>
            <a:r>
              <a:rPr lang="fi-FI" sz="2000" dirty="0"/>
              <a:t>Ihmismaantieteellinen ajattelu (väestö, asutus, kulttuurit, kaupungit, kaupungistuminen)</a:t>
            </a:r>
          </a:p>
          <a:p>
            <a:r>
              <a:rPr lang="fi-FI" sz="2000" dirty="0"/>
              <a:t>Luonnonvarojen kestävä käyttö, energialähteet, liikkuminen, palvelut, vuorovaikutus</a:t>
            </a:r>
          </a:p>
        </p:txBody>
      </p:sp>
    </p:spTree>
    <p:extLst>
      <p:ext uri="{BB962C8B-B14F-4D97-AF65-F5344CB8AC3E}">
        <p14:creationId xmlns:p14="http://schemas.microsoft.com/office/powerpoint/2010/main" val="26028013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DBC6699-EC01-1466-6B53-798AFBBC9F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08857"/>
            <a:ext cx="12279085" cy="664028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i-FI" sz="1900" b="1" dirty="0"/>
              <a:t>HI5 Ruotsin itämaasta Suomeksi (2 op)</a:t>
            </a:r>
          </a:p>
          <a:p>
            <a:r>
              <a:rPr lang="fi-FI" sz="1900" dirty="0"/>
              <a:t>Suomen alue esihistoriallisella ajalla (käsitykset Suomen väestöryhmien alkuperästä)</a:t>
            </a:r>
          </a:p>
          <a:p>
            <a:r>
              <a:rPr lang="fi-FI" sz="1900" dirty="0"/>
              <a:t>Keskiaika (Itämeren alueen valtiollinen kehittyminen, elinkeinot, yhteiskunta, kirkollinen ja maallinen valta)</a:t>
            </a:r>
          </a:p>
          <a:p>
            <a:r>
              <a:rPr lang="fi-FI" sz="1900" dirty="0"/>
              <a:t>Uusi aika (reformaatio, Ruotsin suuravaltapyrkimysten vaikutus Suomeen, säät-yhteiskunta)</a:t>
            </a:r>
          </a:p>
          <a:p>
            <a:r>
              <a:rPr lang="fi-FI" sz="1900" dirty="0"/>
              <a:t>Suomi osana Venäjää (autonomia, suomalaisen identiteetin luominen)</a:t>
            </a:r>
          </a:p>
          <a:p>
            <a:pPr marL="0" indent="0">
              <a:buNone/>
            </a:pPr>
            <a:r>
              <a:rPr lang="fi-FI" sz="1900" b="1" dirty="0"/>
              <a:t>YH4 Lakitieto (2 op)</a:t>
            </a:r>
          </a:p>
          <a:p>
            <a:r>
              <a:rPr lang="fi-FI" sz="1900" dirty="0"/>
              <a:t>Oikeusjärjestyksen perusteet (juridiikka, oikeusjärjestys, tuomioisuinlaitos)</a:t>
            </a:r>
          </a:p>
          <a:p>
            <a:r>
              <a:rPr lang="fi-FI" sz="1900" dirty="0"/>
              <a:t>Kansalaisten yleisimpien oikeustoimien perusteet (sopimus- ja vahingonkorvaus, perhe- ja jäämistöoikeus ym.)</a:t>
            </a:r>
          </a:p>
          <a:p>
            <a:pPr marL="0" indent="0">
              <a:buNone/>
            </a:pPr>
            <a:r>
              <a:rPr lang="fi-FI" sz="1900" b="1" dirty="0"/>
              <a:t>UE4 Uskonto, kulttuuri ja yhteiskunta Suomessa (2 op)</a:t>
            </a:r>
          </a:p>
          <a:p>
            <a:r>
              <a:rPr lang="fi-FI" sz="1900" dirty="0"/>
              <a:t>Suomen uskontotilanne, suomalainen uskonnollisuus, sekularisaatio</a:t>
            </a:r>
          </a:p>
          <a:p>
            <a:r>
              <a:rPr lang="fi-FI" sz="1900" dirty="0"/>
              <a:t>Uskonnolliset yhteisöt suomalaisessa ja yleiseurooppalaisessa lainsäädännössä</a:t>
            </a:r>
          </a:p>
          <a:p>
            <a:r>
              <a:rPr lang="fi-FI" sz="1900" dirty="0"/>
              <a:t>Uskonnon merkitys ja näkyvyys julkisella sektorilla, uskonnottomuus, uskontokritiikki</a:t>
            </a:r>
          </a:p>
          <a:p>
            <a:pPr marL="0" indent="0">
              <a:buNone/>
            </a:pPr>
            <a:r>
              <a:rPr lang="fi-FI" sz="1900" b="1" dirty="0"/>
              <a:t>TE2 Terveys ja ympäristö (2 op)</a:t>
            </a:r>
          </a:p>
          <a:p>
            <a:r>
              <a:rPr lang="fi-FI" sz="1900" dirty="0"/>
              <a:t>Terveyteen liittyvän tiedon hankinta, arviointi ja tulkinta, terveysvaikuttamisen muotoja ja luotettavuuden arviointia</a:t>
            </a:r>
          </a:p>
          <a:p>
            <a:r>
              <a:rPr lang="fi-FI" sz="1900" dirty="0"/>
              <a:t>Ympäristön terveellisyys ja turvallisuus (kestävä kehitys ja terveys)</a:t>
            </a:r>
          </a:p>
          <a:p>
            <a:r>
              <a:rPr lang="fi-FI" sz="1900" dirty="0"/>
              <a:t>Mielihyvä ja riippuvuus (riippuvuuteen vaikuttavat mekanismit, riippuvuuksien syyt, haitat ja ehkäisykeinot) </a:t>
            </a:r>
          </a:p>
        </p:txBody>
      </p:sp>
    </p:spTree>
    <p:extLst>
      <p:ext uri="{BB962C8B-B14F-4D97-AF65-F5344CB8AC3E}">
        <p14:creationId xmlns:p14="http://schemas.microsoft.com/office/powerpoint/2010/main" val="24831307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2CEEDDC-C868-2393-5601-1A468D013B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1257" y="228600"/>
            <a:ext cx="11854543" cy="66294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i-FI" sz="1900" b="1" dirty="0"/>
              <a:t>MAA14 Talousmatematiikan alkeet (1 op)</a:t>
            </a:r>
          </a:p>
          <a:p>
            <a:r>
              <a:rPr lang="fi-FI" sz="1900" dirty="0"/>
              <a:t>Talousmatematiikan peruskäsitteet ja –taidot, talouselämän asioiden kehittymisen kuvaamista, prosenttilaskentaa, tietolähteiden ja ohjelmistojen käyttö laskelmien tekemisessä</a:t>
            </a:r>
          </a:p>
          <a:p>
            <a:pPr marL="0" indent="0">
              <a:buNone/>
            </a:pPr>
            <a:r>
              <a:rPr lang="fi-FI" sz="1900" b="1" dirty="0"/>
              <a:t>FY4 Voima ja liike (2 op)</a:t>
            </a:r>
          </a:p>
          <a:p>
            <a:r>
              <a:rPr lang="fi-FI" sz="1900" dirty="0"/>
              <a:t>Tasainen ja tasaisesti kiihtyvä suoraviivainen liike, kappaleiden vuorovaikutus, Newtonin lait, voimakuvio ja liikeyhtälö, paino ja kitka</a:t>
            </a:r>
          </a:p>
          <a:p>
            <a:r>
              <a:rPr lang="fi-FI" sz="1900" dirty="0"/>
              <a:t>Liike-energia, potentiaalinen energia, mekaaninen energia</a:t>
            </a:r>
          </a:p>
          <a:p>
            <a:pPr marL="0" indent="0">
              <a:buNone/>
            </a:pPr>
            <a:r>
              <a:rPr lang="fi-FI" sz="1900" b="1" dirty="0"/>
              <a:t>FY5 Jaksollinen liike ja aallot (2 op)</a:t>
            </a:r>
          </a:p>
          <a:p>
            <a:r>
              <a:rPr lang="fi-FI" sz="1900" dirty="0"/>
              <a:t>Momentti ja kappaleen kiertyminen, tasainen ympyräliike ja normaali kiihtyvyys</a:t>
            </a:r>
          </a:p>
          <a:p>
            <a:r>
              <a:rPr lang="fi-FI" sz="1900" dirty="0"/>
              <a:t>Gravitaatiolaki ja planetaarinen liike, jaksollinen liike, taajuus ja amplitudi</a:t>
            </a:r>
          </a:p>
          <a:p>
            <a:r>
              <a:rPr lang="fi-FI" sz="1900" dirty="0"/>
              <a:t>Mekaanisten aaltojen synty, eteneminen, heijastuminen, ääni aaltoliikkeenä</a:t>
            </a:r>
          </a:p>
          <a:p>
            <a:pPr marL="0" indent="0">
              <a:buNone/>
            </a:pPr>
            <a:r>
              <a:rPr lang="fi-FI" sz="1900" b="1" dirty="0"/>
              <a:t>FY6 Sähkö (2 op)</a:t>
            </a:r>
          </a:p>
          <a:p>
            <a:r>
              <a:rPr lang="fi-FI" sz="1900" dirty="0"/>
              <a:t>Jännite ja sähkövirta tasavirtapiireissä, resistanssi ja Ohmin laki, sähköteho ja Joulen laki</a:t>
            </a:r>
          </a:p>
          <a:p>
            <a:r>
              <a:rPr lang="fi-FI" sz="1900" dirty="0"/>
              <a:t>Vastusten kytkennät ja </a:t>
            </a:r>
            <a:r>
              <a:rPr lang="fi-FI" sz="1900" dirty="0" err="1"/>
              <a:t>Kirchhoffin</a:t>
            </a:r>
            <a:r>
              <a:rPr lang="fi-FI" sz="1900" dirty="0"/>
              <a:t> lait, akut ja akun latauspiiri, Coulombin laki ja homogeeninen sähkökenttä</a:t>
            </a:r>
          </a:p>
          <a:p>
            <a:r>
              <a:rPr lang="fi-FI" sz="1900" dirty="0"/>
              <a:t>Potentiaalienergia, kondensaattorin energia, puolijohteet, sähköturvallisuus</a:t>
            </a:r>
          </a:p>
          <a:p>
            <a:pPr marL="0" indent="0">
              <a:buNone/>
            </a:pPr>
            <a:r>
              <a:rPr lang="fi-FI" sz="1900" b="1" dirty="0"/>
              <a:t>B3 kieli Saksa/Ranska (2 – 10 op)</a:t>
            </a:r>
          </a:p>
        </p:txBody>
      </p:sp>
    </p:spTree>
    <p:extLst>
      <p:ext uri="{BB962C8B-B14F-4D97-AF65-F5344CB8AC3E}">
        <p14:creationId xmlns:p14="http://schemas.microsoft.com/office/powerpoint/2010/main" val="15476369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64E2977-DA8B-B2F7-128D-A9273B0956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3285" y="337457"/>
            <a:ext cx="11843657" cy="642257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i-FI" sz="1900" b="1" dirty="0"/>
              <a:t>KE4 Kemiallinen reaktio (2 op)</a:t>
            </a:r>
          </a:p>
          <a:p>
            <a:r>
              <a:rPr lang="fi-FI" sz="1900" dirty="0"/>
              <a:t>Reaktioiden tutkiminen kokeellisesti, tutkimustulosten käsitteleminen, tulkitseminen, esittäminen</a:t>
            </a:r>
          </a:p>
          <a:p>
            <a:r>
              <a:rPr lang="fi-FI" sz="1900" dirty="0"/>
              <a:t>Reaktiotuotteiden kaavat ja nimet, ideaalikaasun tilanyhtälö ja ainemäärä</a:t>
            </a:r>
          </a:p>
          <a:p>
            <a:r>
              <a:rPr lang="fi-FI" sz="1900" dirty="0"/>
              <a:t>Saostumis- ja hajoamisreaktio, palamisreaktio, protolyysi, neutraloituminen, titraus analyysimenetelmänä</a:t>
            </a:r>
          </a:p>
          <a:p>
            <a:r>
              <a:rPr lang="fi-FI" sz="1900" dirty="0"/>
              <a:t>Additio, eliminaatio, substituutio, kondensaatio, hydrolyysi, polymeroitumisreaktiot</a:t>
            </a:r>
          </a:p>
          <a:p>
            <a:pPr marL="0" indent="0">
              <a:buNone/>
            </a:pPr>
            <a:r>
              <a:rPr lang="fi-FI" sz="1900" b="1" dirty="0"/>
              <a:t>KE5 Kemiallinen energia ja kiertotalous (2 op)</a:t>
            </a:r>
          </a:p>
          <a:p>
            <a:r>
              <a:rPr lang="fi-FI" sz="1900" dirty="0"/>
              <a:t>Reaktiossa sitoutuva tai vapautuva energia, reaktiosarja ja seoslaskujen periaatteet</a:t>
            </a:r>
          </a:p>
          <a:p>
            <a:r>
              <a:rPr lang="fi-FI" sz="1900" dirty="0"/>
              <a:t>Hapetusluvut, hapetus-pelkistymisreaktiot, metallien ominaisuudet, valmistus- ja  jalostusprosessit</a:t>
            </a:r>
          </a:p>
          <a:p>
            <a:r>
              <a:rPr lang="fi-FI" sz="1900" dirty="0"/>
              <a:t>Sähkökemian keskeiset periaatteet, luonnontieteelliseen tutkimukseen tutustuminen</a:t>
            </a:r>
          </a:p>
          <a:p>
            <a:pPr marL="0" indent="0">
              <a:buNone/>
            </a:pPr>
            <a:r>
              <a:rPr lang="fi-FI" sz="1900" b="1" dirty="0"/>
              <a:t>PS2 Kehittyvä ihminen (2 op)</a:t>
            </a:r>
          </a:p>
          <a:p>
            <a:r>
              <a:rPr lang="fi-FI" sz="1900" dirty="0"/>
              <a:t>Hermoston kehitys psyykkisten toimintojen näkökulmasta (perimä, oppiminen, herkkyyskaudet, plastisuus)</a:t>
            </a:r>
          </a:p>
          <a:p>
            <a:r>
              <a:rPr lang="fi-FI" sz="1900" dirty="0"/>
              <a:t>Tunne-elämän ja vuorovaikutuksen kehitys lapsuudessa ja nuoruudessa (kiintymyssuhteet, minuus, temperamentti, tunteet, vertaissuhteet)</a:t>
            </a:r>
          </a:p>
          <a:p>
            <a:r>
              <a:rPr lang="fi-FI" sz="1900" dirty="0"/>
              <a:t>Kognitiivinen kehitys lapsuudessa ja nuoruudessa, identiteetin muuttuvuus, psykologinen tutkimus</a:t>
            </a:r>
          </a:p>
          <a:p>
            <a:pPr marL="0" indent="0">
              <a:buNone/>
            </a:pPr>
            <a:r>
              <a:rPr lang="fi-FI" sz="1900" b="1" dirty="0"/>
              <a:t>PS3 Tietoa käsittelevä ihminen (2 op)</a:t>
            </a:r>
          </a:p>
          <a:p>
            <a:r>
              <a:rPr lang="fi-FI" sz="1900" dirty="0"/>
              <a:t>Tiedonkäsittelyn yleisiä periaatteita, havaitseminen ja tarkkaavaisuus, muisti, kieli, päätöksenteko, aivojen rakenne ja kehityksellinen toiminta, kognitiivisen psykologian ja neuropsykologian tutkimusmenetelmät</a:t>
            </a:r>
          </a:p>
        </p:txBody>
      </p:sp>
    </p:spTree>
    <p:extLst>
      <p:ext uri="{BB962C8B-B14F-4D97-AF65-F5344CB8AC3E}">
        <p14:creationId xmlns:p14="http://schemas.microsoft.com/office/powerpoint/2010/main" val="41903128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7195F4A-01A1-E680-E21C-B0C54CC541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9743" y="272142"/>
            <a:ext cx="12072257" cy="6433457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fi-FI" sz="1900" b="1" dirty="0"/>
              <a:t>PS4 Tunteet ja mielenterveys (2 op)</a:t>
            </a:r>
          </a:p>
          <a:p>
            <a:r>
              <a:rPr lang="fi-FI" sz="1900" dirty="0"/>
              <a:t>Tunteiden muodostuminen, tunnereaktio, tunnekokemus, tunteiden säätely</a:t>
            </a:r>
          </a:p>
          <a:p>
            <a:r>
              <a:rPr lang="fi-FI" sz="1900" dirty="0"/>
              <a:t>Psyykkinen hyvinvointi (defenssit, </a:t>
            </a:r>
            <a:r>
              <a:rPr lang="fi-FI" sz="1900" dirty="0" err="1"/>
              <a:t>coping</a:t>
            </a:r>
            <a:r>
              <a:rPr lang="fi-FI" sz="1900" dirty="0"/>
              <a:t>, </a:t>
            </a:r>
            <a:r>
              <a:rPr lang="fi-FI" sz="1900" dirty="0" err="1"/>
              <a:t>resilienssi</a:t>
            </a:r>
            <a:r>
              <a:rPr lang="fi-FI" sz="1900" dirty="0"/>
              <a:t>, uni, stressi, kriisit)</a:t>
            </a:r>
          </a:p>
          <a:p>
            <a:r>
              <a:rPr lang="fi-FI" sz="1900" dirty="0"/>
              <a:t>Mielenterveys (yleisimpien mielenterveyshäiriöiden luokittelu, oireet, hoitokeinot, psykoterapia, tutkimus)</a:t>
            </a:r>
          </a:p>
          <a:p>
            <a:pPr marL="0" indent="0">
              <a:buNone/>
            </a:pPr>
            <a:r>
              <a:rPr lang="fi-FI" sz="1900" b="1" dirty="0"/>
              <a:t>MU4 Luovasti yhdessä (2 op)</a:t>
            </a:r>
          </a:p>
          <a:p>
            <a:r>
              <a:rPr lang="fi-FI" sz="1900" dirty="0"/>
              <a:t>Toteuttamistavan ja ohjelmiston opiskelijalähtöinen suunnitelma</a:t>
            </a:r>
          </a:p>
          <a:p>
            <a:r>
              <a:rPr lang="fi-FI" sz="1900" dirty="0"/>
              <a:t>Musiikin vaikuttavuus vuorovaikutuksessa, lyriikassa, taiteissa, yhteiskunnassa, mediassa</a:t>
            </a:r>
          </a:p>
          <a:p>
            <a:pPr marL="0" indent="0">
              <a:buNone/>
            </a:pPr>
            <a:r>
              <a:rPr lang="fi-FI" sz="1900" b="1" dirty="0"/>
              <a:t>MU5 Musiikkiprojekti (2 op)</a:t>
            </a:r>
          </a:p>
          <a:p>
            <a:pPr marL="0" indent="0">
              <a:buNone/>
            </a:pPr>
            <a:r>
              <a:rPr lang="fi-FI" sz="1900" b="1" dirty="0"/>
              <a:t>KU4 Taiteen monet muodot (2 op)</a:t>
            </a:r>
          </a:p>
          <a:p>
            <a:r>
              <a:rPr lang="fi-FI" sz="1900" dirty="0"/>
              <a:t>Omat kuvat (opiskelijoille merkitykselliset kuvat, sekä taiteen maailmat)</a:t>
            </a:r>
          </a:p>
          <a:p>
            <a:r>
              <a:rPr lang="fi-FI" sz="1900" dirty="0"/>
              <a:t>Taiteen kuvat (kuvan tekemisen, muokkaamisen ja esittämisen perinteiset ja uudet keinot)</a:t>
            </a:r>
          </a:p>
          <a:p>
            <a:pPr marL="0" indent="0">
              <a:buNone/>
            </a:pPr>
            <a:r>
              <a:rPr lang="fi-FI" sz="1900" b="1" dirty="0"/>
              <a:t>DRA3 Draamaprojekti ( 2 op)</a:t>
            </a:r>
          </a:p>
          <a:p>
            <a:r>
              <a:rPr lang="fi-FI" sz="1900" dirty="0"/>
              <a:t>Valmistetaan yleisöesitys, opintojakson voi suorittaa myös lavastamalla, puvustamalla, maskeeraamalla, ääni- tai valoteknikkona</a:t>
            </a:r>
          </a:p>
          <a:p>
            <a:pPr marL="0" indent="0">
              <a:buNone/>
            </a:pPr>
            <a:r>
              <a:rPr lang="fi-FI" sz="1900" b="1" dirty="0"/>
              <a:t>YR2 Yrittäjäksi, yrittäjyystaitoja tekemällä oppien ( 2 op)</a:t>
            </a:r>
          </a:p>
          <a:p>
            <a:r>
              <a:rPr lang="fi-FI" sz="1900" dirty="0"/>
              <a:t>käsitys omista vahvuuksista, osaamisesta, verkostoista, markkinoista, liikeidea, </a:t>
            </a:r>
            <a:r>
              <a:rPr lang="fi-FI" sz="1900" dirty="0" err="1"/>
              <a:t>pitchaus</a:t>
            </a:r>
            <a:r>
              <a:rPr lang="fi-FI" sz="1900" dirty="0"/>
              <a:t>, markkinointisuunnitelma ja liiketoimintasuunnitelma, markkinointi, rohkeus asiakaskontaktiin, onnistunut myyntiprosessi, sosiaaliset taidot, talouden hallinta, kannattavuus, ennakointi, kirjanpito</a:t>
            </a:r>
          </a:p>
        </p:txBody>
      </p:sp>
    </p:spTree>
    <p:extLst>
      <p:ext uri="{BB962C8B-B14F-4D97-AF65-F5344CB8AC3E}">
        <p14:creationId xmlns:p14="http://schemas.microsoft.com/office/powerpoint/2010/main" val="4443121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B2B9726-1FC7-D623-F146-4FF06EBCA6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199" y="87085"/>
            <a:ext cx="12115801" cy="667294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i-FI" sz="1900" b="1" dirty="0"/>
              <a:t>LI4 Yhdessä liikkuen (2 op)</a:t>
            </a:r>
          </a:p>
          <a:p>
            <a:r>
              <a:rPr lang="fi-FI" sz="1900" dirty="0"/>
              <a:t>Yhdessä toteutettava liikunta, luontoliikunta, tai muut projektiluonteiset kokonaisuudet</a:t>
            </a:r>
          </a:p>
          <a:p>
            <a:pPr marL="0" indent="0">
              <a:buNone/>
            </a:pPr>
            <a:r>
              <a:rPr lang="fi-FI" sz="1900" b="1" dirty="0"/>
              <a:t>LI6 </a:t>
            </a:r>
            <a:r>
              <a:rPr lang="fi-FI" sz="1900" b="1" dirty="0" err="1"/>
              <a:t>Wanhat</a:t>
            </a:r>
            <a:r>
              <a:rPr lang="fi-FI" sz="1900" b="1" dirty="0"/>
              <a:t> tanssit ( 2 op)</a:t>
            </a:r>
          </a:p>
          <a:p>
            <a:pPr marL="0" indent="0">
              <a:buNone/>
            </a:pPr>
            <a:endParaRPr lang="fi-FI" sz="1900" b="1" dirty="0"/>
          </a:p>
          <a:p>
            <a:pPr marL="0" indent="0">
              <a:buNone/>
            </a:pPr>
            <a:r>
              <a:rPr lang="fi-FI" sz="1900" b="1" u="sng" dirty="0"/>
              <a:t>Temaattiset opinnot:</a:t>
            </a:r>
          </a:p>
          <a:p>
            <a:pPr marL="0" indent="0">
              <a:buNone/>
            </a:pPr>
            <a:r>
              <a:rPr lang="fi-FI" sz="1900" b="1" dirty="0"/>
              <a:t>Kansainvälinen vaihto TO7 (1 op)</a:t>
            </a:r>
          </a:p>
          <a:p>
            <a:r>
              <a:rPr lang="fi-FI" sz="1900" dirty="0"/>
              <a:t>Perehdytään vaihtomaan kulttuuriin, yhteiskuntaan ja arkielämään</a:t>
            </a:r>
          </a:p>
          <a:p>
            <a:r>
              <a:rPr lang="fi-FI" sz="1900" dirty="0"/>
              <a:t>Toimitaan isäntäperheenä kansainväliselle vieraalle, vietetään vaihtojakso ulkomaalaisessa perheessä, käytetään työskentelyssä vierasta kieltä, suoritetaan vaihtojaksoon kuuluvat projektityöt</a:t>
            </a:r>
          </a:p>
          <a:p>
            <a:pPr marL="0" indent="0">
              <a:buNone/>
            </a:pPr>
            <a:r>
              <a:rPr lang="fi-FI" sz="1900" b="1" dirty="0"/>
              <a:t>Kotikansainvälisyys TO6 (1 op)</a:t>
            </a:r>
          </a:p>
          <a:p>
            <a:pPr marL="0" indent="0">
              <a:buNone/>
            </a:pPr>
            <a:r>
              <a:rPr lang="fi-FI" sz="1900" b="1" dirty="0"/>
              <a:t>Liikennekasvatuskurssi TO8 (1 op)</a:t>
            </a:r>
          </a:p>
          <a:p>
            <a:pPr marL="0" indent="0">
              <a:buNone/>
            </a:pPr>
            <a:r>
              <a:rPr lang="fi-FI" sz="1900" b="1" dirty="0"/>
              <a:t>Lukiodiplomit Musiikki MULD6 (2 op), Kuvataide KULD2 (2 op), Liikunta LILD4 (2 op), Teatteritaide TELD8 (2 op)</a:t>
            </a:r>
          </a:p>
        </p:txBody>
      </p:sp>
    </p:spTree>
    <p:extLst>
      <p:ext uri="{BB962C8B-B14F-4D97-AF65-F5344CB8AC3E}">
        <p14:creationId xmlns:p14="http://schemas.microsoft.com/office/powerpoint/2010/main" val="243346987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899</Words>
  <Application>Microsoft Office PowerPoint</Application>
  <PresentationFormat>Laajakuva</PresentationFormat>
  <Paragraphs>90</Paragraphs>
  <Slides>7</Slides>
  <Notes>2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7</vt:i4>
      </vt:variant>
    </vt:vector>
  </HeadingPairs>
  <TitlesOfParts>
    <vt:vector size="11" baseType="lpstr">
      <vt:lpstr>Aptos</vt:lpstr>
      <vt:lpstr>Aptos Display</vt:lpstr>
      <vt:lpstr>Arial</vt:lpstr>
      <vt:lpstr>Office-teema</vt:lpstr>
      <vt:lpstr>Valinnaisainevaihtoehdot toiselle vuodelle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Suvi Munnukka</dc:creator>
  <cp:lastModifiedBy>Suvi Munnukka</cp:lastModifiedBy>
  <cp:revision>1</cp:revision>
  <dcterms:created xsi:type="dcterms:W3CDTF">2026-02-03T10:00:27Z</dcterms:created>
  <dcterms:modified xsi:type="dcterms:W3CDTF">2026-02-03T10:06:55Z</dcterms:modified>
</cp:coreProperties>
</file>