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559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96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79892" autoAdjust="0"/>
  </p:normalViewPr>
  <p:slideViewPr>
    <p:cSldViewPr snapToGrid="0">
      <p:cViewPr varScale="1">
        <p:scale>
          <a:sx n="92" d="100"/>
          <a:sy n="92" d="100"/>
        </p:scale>
        <p:origin x="-22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5" d="100"/>
          <a:sy n="125" d="100"/>
        </p:scale>
        <p:origin x="4932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FB0FD-DF34-4DEC-968A-836F36871A48}" type="datetimeFigureOut">
              <a:rPr lang="fi-FI" smtClean="0"/>
              <a:pPr/>
              <a:t>17.6.2016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B4936-43E2-4BFC-8CE4-23C23DE9643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3214492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1B5B6-615E-48F5-A1F4-081C29204AA7}" type="datetimeFigureOut">
              <a:rPr lang="fi-FI" smtClean="0"/>
              <a:pPr/>
              <a:t>17.6.2016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86AE7-FEBD-4762-9537-4EF661E186E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4222671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86AE7-FEBD-4762-9537-4EF661E186EF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373727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86AE7-FEBD-4762-9537-4EF661E186EF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73450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Kommentti: Tähän tulossa kuva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86AE7-FEBD-4762-9537-4EF661E186EF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407312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2708857"/>
          </a:xfrm>
          <a:prstGeom prst="rect">
            <a:avLst/>
          </a:prstGeom>
        </p:spPr>
        <p:txBody>
          <a:bodyPr wrap="square" lIns="0" tIns="0" rIns="0" bIns="0"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31220"/>
            <a:ext cx="6858000" cy="1426579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82488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B_kuvadia: vaalea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TEM_RR_PPT-taustat_RGB_valk_kehys_tumma_tekst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640094" y="616414"/>
            <a:ext cx="2950096" cy="1470025"/>
          </a:xfrm>
        </p:spPr>
        <p:txBody>
          <a:bodyPr wrap="square" anchor="t" anchorCtr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6284" y="6309320"/>
            <a:ext cx="108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745620A-5C70-46B6-8019-341846B3D2FB}" type="datetime1">
              <a:rPr lang="fi-FI" smtClean="0"/>
              <a:pPr/>
              <a:t>17.6.2016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654030" y="6309320"/>
            <a:ext cx="198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 smtClean="0"/>
              <a:t>Katariina Soanjärvi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89137" y="6309320"/>
            <a:ext cx="432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8" descr="VipuvoimaaEU_2014_2020_rgb-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72800" y="5842800"/>
            <a:ext cx="1220690" cy="864096"/>
          </a:xfrm>
          <a:prstGeom prst="rect">
            <a:avLst/>
          </a:prstGeom>
        </p:spPr>
      </p:pic>
      <p:pic>
        <p:nvPicPr>
          <p:cNvPr id="13" name="Picture 5" descr="EU_EAKR_ESR_FI_vertical_20mm_rg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04800" y="5580000"/>
            <a:ext cx="1078992" cy="9845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265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9287" y="272005"/>
            <a:ext cx="6979534" cy="972273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53568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287" y="1666754"/>
            <a:ext cx="4624085" cy="423054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9287" y="272005"/>
            <a:ext cx="6979534" cy="972273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245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288" y="1666755"/>
            <a:ext cx="4543061" cy="427684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0"/>
          </p:nvPr>
        </p:nvSpPr>
        <p:spPr>
          <a:xfrm>
            <a:off x="5567363" y="1690688"/>
            <a:ext cx="2800350" cy="4067175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9287" y="272005"/>
            <a:ext cx="6979534" cy="972273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30319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288" y="1666755"/>
            <a:ext cx="4543061" cy="427684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0"/>
          </p:nvPr>
        </p:nvSpPr>
        <p:spPr>
          <a:xfrm>
            <a:off x="5567363" y="1690689"/>
            <a:ext cx="2800350" cy="1914826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6" name="Kuvan paikkamerkki 4"/>
          <p:cNvSpPr>
            <a:spLocks noGrp="1"/>
          </p:cNvSpPr>
          <p:nvPr>
            <p:ph type="pic" sz="quarter" idx="11"/>
          </p:nvPr>
        </p:nvSpPr>
        <p:spPr>
          <a:xfrm>
            <a:off x="5567363" y="3855154"/>
            <a:ext cx="2800350" cy="1914826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9287" y="272005"/>
            <a:ext cx="6979534" cy="972273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46059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/>
          </p:nvPr>
        </p:nvSpPr>
        <p:spPr>
          <a:xfrm>
            <a:off x="474663" y="468313"/>
            <a:ext cx="8177212" cy="5313362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1560511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ekstidia: yksipalstai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40000" y="1584000"/>
            <a:ext cx="8064000" cy="414000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6284" y="6309320"/>
            <a:ext cx="1080000" cy="360000"/>
          </a:xfrm>
          <a:prstGeom prst="rect">
            <a:avLst/>
          </a:prstGeom>
        </p:spPr>
        <p:txBody>
          <a:bodyPr wrap="none"/>
          <a:lstStyle/>
          <a:p>
            <a:fld id="{17DA853B-9FEC-431A-B742-E716BE8F2FF7}" type="datetime1">
              <a:rPr lang="fi-FI" smtClean="0"/>
              <a:pPr/>
              <a:t>17.6.2016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654030" y="6309320"/>
            <a:ext cx="1980000" cy="360000"/>
          </a:xfrm>
          <a:prstGeom prst="rect">
            <a:avLst/>
          </a:prstGeom>
        </p:spPr>
        <p:txBody>
          <a:bodyPr wrap="none" rIns="0"/>
          <a:lstStyle/>
          <a:p>
            <a:r>
              <a:rPr lang="fi-FI" smtClean="0"/>
              <a:t>Katariina Soanjärvi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89137" y="6309320"/>
            <a:ext cx="432000" cy="360000"/>
          </a:xfrm>
          <a:prstGeom prst="rect">
            <a:avLst/>
          </a:prstGeom>
        </p:spPr>
        <p:txBody>
          <a:bodyPr wrap="none" rIns="0"/>
          <a:lstStyle>
            <a:lvl1pPr algn="l">
              <a:defRPr/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8" descr="VipuvoimaaEU_2014_2020_rgb-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72800" y="5842800"/>
            <a:ext cx="1220690" cy="864096"/>
          </a:xfrm>
          <a:prstGeom prst="rect">
            <a:avLst/>
          </a:prstGeom>
        </p:spPr>
      </p:pic>
      <p:pic>
        <p:nvPicPr>
          <p:cNvPr id="13" name="Picture 5" descr="EU_EAKR_ESR_FI_vertical_20mm_rg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04800" y="5580000"/>
            <a:ext cx="1078992" cy="9845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0557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8_Tekstidia: tyhj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666284" y="6309320"/>
            <a:ext cx="1080000" cy="360000"/>
          </a:xfrm>
          <a:prstGeom prst="rect">
            <a:avLst/>
          </a:prstGeom>
        </p:spPr>
        <p:txBody>
          <a:bodyPr/>
          <a:lstStyle/>
          <a:p>
            <a:fld id="{714C5DE5-4166-4525-BEE2-E2000954177D}" type="datetime1">
              <a:rPr lang="fi-FI" smtClean="0"/>
              <a:pPr/>
              <a:t>17.6.2016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654030" y="6309320"/>
            <a:ext cx="1980000" cy="36000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Katariina Soanjärvi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189137" y="6309320"/>
            <a:ext cx="432000" cy="360000"/>
          </a:xfrm>
          <a:prstGeom prst="rect">
            <a:avLst/>
          </a:prstGeom>
        </p:spPr>
        <p:txBody>
          <a:bodyPr/>
          <a:lstStyle/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VipuvoimaaEU_2014_2020_rgb-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72800" y="5842800"/>
            <a:ext cx="1220690" cy="864096"/>
          </a:xfrm>
          <a:prstGeom prst="rect">
            <a:avLst/>
          </a:prstGeom>
        </p:spPr>
      </p:pic>
      <p:pic>
        <p:nvPicPr>
          <p:cNvPr id="11" name="Picture 5" descr="EU_EAKR_ESR_FI_vertical_20mm_rg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04800" y="5580000"/>
            <a:ext cx="1078992" cy="9845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7701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5_Tekstidia: kaksipalstai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40000" y="1584000"/>
            <a:ext cx="3924000" cy="45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584000"/>
            <a:ext cx="3960000" cy="45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2666284" y="6309320"/>
            <a:ext cx="1080000" cy="360000"/>
          </a:xfrm>
          <a:prstGeom prst="rect">
            <a:avLst/>
          </a:prstGeom>
        </p:spPr>
        <p:txBody>
          <a:bodyPr/>
          <a:lstStyle/>
          <a:p>
            <a:fld id="{8586CABB-7E83-4EF9-9352-09711A1116DF}" type="datetime1">
              <a:rPr lang="fi-FI" smtClean="0"/>
              <a:pPr/>
              <a:t>17.6.2016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654030" y="6309320"/>
            <a:ext cx="1980000" cy="36000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Katariina Soanjärvi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189137" y="6309320"/>
            <a:ext cx="432000" cy="360000"/>
          </a:xfrm>
          <a:prstGeom prst="rect">
            <a:avLst/>
          </a:prstGeom>
        </p:spPr>
        <p:txBody>
          <a:bodyPr/>
          <a:lstStyle/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8" descr="VipuvoimaaEU_2014_2020_rgb-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72800" y="5842800"/>
            <a:ext cx="1220690" cy="864096"/>
          </a:xfrm>
          <a:prstGeom prst="rect">
            <a:avLst/>
          </a:prstGeom>
        </p:spPr>
      </p:pic>
      <p:pic>
        <p:nvPicPr>
          <p:cNvPr id="14" name="Picture 5" descr="EU_EAKR_ESR_FI_vertical_20mm_rg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04800" y="5580000"/>
            <a:ext cx="1078992" cy="9845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6832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9287" y="1666754"/>
            <a:ext cx="8006063" cy="41437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/>
          </a:p>
        </p:txBody>
      </p:sp>
      <p:sp>
        <p:nvSpPr>
          <p:cNvPr id="9" name="Otsikon paikkamerkki 8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997252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8" r:id="rId8"/>
    <p:sldLayoutId id="2147483679" r:id="rId9"/>
    <p:sldLayoutId id="2147483680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600" kern="1200" baseline="0">
          <a:solidFill>
            <a:srgbClr val="E9559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Verkko-ohjaushankeen tilannekatsaus </a:t>
            </a:r>
            <a:endParaRPr lang="fi-FI" dirty="0"/>
          </a:p>
        </p:txBody>
      </p:sp>
      <p:sp>
        <p:nvSpPr>
          <p:cNvPr id="6" name="Alaotsikko 5"/>
          <p:cNvSpPr>
            <a:spLocks noGrp="1"/>
          </p:cNvSpPr>
          <p:nvPr>
            <p:ph type="subTitle" idx="1"/>
          </p:nvPr>
        </p:nvSpPr>
        <p:spPr>
          <a:xfrm>
            <a:off x="1143000" y="3537299"/>
            <a:ext cx="6858000" cy="1426579"/>
          </a:xfrm>
        </p:spPr>
        <p:txBody>
          <a:bodyPr>
            <a:normAutofit/>
          </a:bodyPr>
          <a:lstStyle/>
          <a:p>
            <a:endParaRPr lang="fi-FI" dirty="0" smtClean="0"/>
          </a:p>
          <a:p>
            <a:r>
              <a:rPr lang="fi-FI" dirty="0" smtClean="0"/>
              <a:t>Marko Kilpeläinen, </a:t>
            </a:r>
            <a:r>
              <a:rPr lang="fi-FI" dirty="0" err="1" smtClean="0"/>
              <a:t>Kohtaamo</a:t>
            </a:r>
            <a:endParaRPr lang="fi-FI" dirty="0" smtClean="0"/>
          </a:p>
          <a:p>
            <a:r>
              <a:rPr lang="fi-FI" b="1" dirty="0" smtClean="0"/>
              <a:t>01.06.2016</a:t>
            </a: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316466760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7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fi-FI" sz="8000" dirty="0"/>
              <a:t>Kohtaamon väliaikaiset </a:t>
            </a:r>
            <a:r>
              <a:rPr lang="fi-FI" sz="8000" dirty="0" smtClean="0"/>
              <a:t>internet-sivut: </a:t>
            </a:r>
            <a:r>
              <a:rPr lang="fi-FI" sz="8000" b="1" dirty="0" smtClean="0"/>
              <a:t>www.peda.net/veraja/keskisuomenely/ohjaamot</a:t>
            </a:r>
            <a:endParaRPr lang="fi-FI" sz="8000" dirty="0"/>
          </a:p>
          <a:p>
            <a:pPr>
              <a:lnSpc>
                <a:spcPct val="120000"/>
              </a:lnSpc>
            </a:pPr>
            <a:r>
              <a:rPr lang="fi-FI" sz="8000" dirty="0"/>
              <a:t>Facebookissa </a:t>
            </a:r>
            <a:r>
              <a:rPr lang="fi-FI" sz="8000" b="1" dirty="0" err="1"/>
              <a:t>Kohtaamo</a:t>
            </a:r>
            <a:r>
              <a:rPr lang="fi-FI" sz="8000" dirty="0"/>
              <a:t>-sivu </a:t>
            </a:r>
            <a:r>
              <a:rPr lang="fi-FI" sz="8000" b="1" dirty="0"/>
              <a:t>Ohjaamot puhuvat!</a:t>
            </a:r>
            <a:r>
              <a:rPr lang="fi-FI" sz="8000" dirty="0"/>
              <a:t> </a:t>
            </a:r>
            <a:r>
              <a:rPr lang="fi-FI" sz="8000" dirty="0" smtClean="0"/>
              <a:t>–ryhmä,</a:t>
            </a:r>
            <a:br>
              <a:rPr lang="fi-FI" sz="8000" dirty="0" smtClean="0"/>
            </a:br>
            <a:r>
              <a:rPr lang="fi-FI" sz="8000" dirty="0" smtClean="0"/>
              <a:t>paikallisten Ohjaamojen sivut </a:t>
            </a:r>
          </a:p>
          <a:p>
            <a:pPr>
              <a:lnSpc>
                <a:spcPct val="120000"/>
              </a:lnSpc>
            </a:pPr>
            <a:r>
              <a:rPr lang="fi-FI" sz="8000" dirty="0" smtClean="0"/>
              <a:t>Somessa </a:t>
            </a:r>
            <a:r>
              <a:rPr lang="fi-FI" sz="8000" b="1" dirty="0"/>
              <a:t>#Ohjaamo</a:t>
            </a:r>
            <a:r>
              <a:rPr lang="fi-FI" sz="8000" dirty="0"/>
              <a:t>, </a:t>
            </a:r>
            <a:r>
              <a:rPr lang="fi-FI" sz="8000" b="1" dirty="0"/>
              <a:t>#</a:t>
            </a:r>
            <a:r>
              <a:rPr lang="fi-FI" sz="8000" b="1" dirty="0" err="1"/>
              <a:t>Navigatorn</a:t>
            </a:r>
            <a:r>
              <a:rPr lang="fi-FI" sz="8000" b="1" dirty="0"/>
              <a:t>, #</a:t>
            </a:r>
            <a:r>
              <a:rPr lang="fi-FI" sz="8000" b="1" dirty="0" err="1" smtClean="0"/>
              <a:t>Kohtaamo</a:t>
            </a:r>
            <a:endParaRPr lang="fi-FI" sz="8000" dirty="0"/>
          </a:p>
          <a:p>
            <a:pPr>
              <a:lnSpc>
                <a:spcPct val="120000"/>
              </a:lnSpc>
            </a:pPr>
            <a:r>
              <a:rPr lang="fi-FI" sz="8000" dirty="0" err="1"/>
              <a:t>Instagramissa</a:t>
            </a:r>
            <a:r>
              <a:rPr lang="fi-FI" sz="8000" dirty="0"/>
              <a:t> </a:t>
            </a:r>
            <a:r>
              <a:rPr lang="fi-FI" sz="8000" b="1" dirty="0" smtClean="0"/>
              <a:t>Ohjaamot, </a:t>
            </a:r>
            <a:r>
              <a:rPr lang="fi-FI" sz="8000" b="1" dirty="0" err="1" smtClean="0"/>
              <a:t>Kohtaamo</a:t>
            </a:r>
            <a:r>
              <a:rPr lang="fi-FI" sz="8000" b="1" dirty="0" smtClean="0"/>
              <a:t>, </a:t>
            </a:r>
            <a:endParaRPr lang="fi-FI" sz="8000" b="1" dirty="0"/>
          </a:p>
          <a:p>
            <a:pPr>
              <a:lnSpc>
                <a:spcPct val="120000"/>
              </a:lnSpc>
            </a:pPr>
            <a:r>
              <a:rPr lang="fi-FI" sz="8000" dirty="0"/>
              <a:t>YouTubessa </a:t>
            </a:r>
            <a:r>
              <a:rPr lang="fi-FI" sz="8000" b="1" dirty="0" err="1"/>
              <a:t>Kohtaamo</a:t>
            </a:r>
            <a:r>
              <a:rPr lang="fi-FI" sz="8000" b="1" dirty="0"/>
              <a:t> </a:t>
            </a:r>
            <a:r>
              <a:rPr lang="fi-FI" sz="8000" b="1" dirty="0" smtClean="0"/>
              <a:t>hanke, osa Ohjaamoista</a:t>
            </a:r>
            <a:endParaRPr lang="fi-FI" sz="8000" b="1" dirty="0"/>
          </a:p>
          <a:p>
            <a:pPr>
              <a:lnSpc>
                <a:spcPct val="120000"/>
              </a:lnSpc>
            </a:pPr>
            <a:r>
              <a:rPr lang="fi-FI" sz="8000" dirty="0" err="1"/>
              <a:t>Flickrissä</a:t>
            </a:r>
            <a:r>
              <a:rPr lang="fi-FI" sz="8000" dirty="0"/>
              <a:t> </a:t>
            </a:r>
            <a:r>
              <a:rPr lang="fi-FI" sz="8000" b="1" dirty="0" err="1" smtClean="0"/>
              <a:t>Kohtaamo</a:t>
            </a:r>
            <a:endParaRPr lang="fi-FI" sz="8000" dirty="0"/>
          </a:p>
          <a:p>
            <a:pPr>
              <a:lnSpc>
                <a:spcPct val="120000"/>
              </a:lnSpc>
            </a:pPr>
            <a:r>
              <a:rPr lang="fi-FI" sz="8000" dirty="0"/>
              <a:t>Twitterissä </a:t>
            </a:r>
            <a:r>
              <a:rPr lang="fi-FI" sz="8000" b="1" dirty="0" smtClean="0"/>
              <a:t>@</a:t>
            </a:r>
            <a:r>
              <a:rPr lang="fi-FI" sz="8000" b="1" dirty="0" err="1" smtClean="0"/>
              <a:t>Kohtaamo_ESR</a:t>
            </a:r>
            <a:endParaRPr lang="fi-FI" sz="8000" b="1" dirty="0"/>
          </a:p>
          <a:p>
            <a:pPr>
              <a:lnSpc>
                <a:spcPct val="120000"/>
              </a:lnSpc>
            </a:pPr>
            <a:r>
              <a:rPr lang="fi-FI" sz="8000" b="1" dirty="0" smtClean="0"/>
              <a:t>Tulossa kesän ja syksyn aikana: kohtaamo.info ja ohjaamot.fi </a:t>
            </a:r>
            <a:endParaRPr lang="fi-FI" sz="8000" dirty="0"/>
          </a:p>
          <a:p>
            <a:pPr>
              <a:lnSpc>
                <a:spcPct val="120000"/>
              </a:lnSpc>
            </a:pP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Lisää tietoa</a:t>
            </a: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1140499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331" y="2254704"/>
            <a:ext cx="2552700" cy="2381250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093" y="706639"/>
            <a:ext cx="3815214" cy="1157073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9307" y="715120"/>
            <a:ext cx="3773346" cy="1101859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2623" y="2204358"/>
            <a:ext cx="2419350" cy="2333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336542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3106738"/>
          </a:xfrm>
        </p:spPr>
        <p:txBody>
          <a:bodyPr/>
          <a:lstStyle/>
          <a:p>
            <a:r>
              <a:rPr lang="fi-FI" sz="4400" b="1" dirty="0" smtClean="0"/>
              <a:t>Kiitos!</a:t>
            </a:r>
            <a:r>
              <a:rPr lang="fi-FI" b="1" dirty="0" smtClean="0"/>
              <a:t/>
            </a:r>
            <a:br>
              <a:rPr lang="fi-FI" b="1" dirty="0" smtClean="0"/>
            </a:br>
            <a:r>
              <a:rPr lang="fi-FI" b="1" dirty="0" smtClean="0"/>
              <a:t/>
            </a:r>
            <a:br>
              <a:rPr lang="fi-FI" b="1" dirty="0" smtClean="0"/>
            </a:br>
            <a:endParaRPr lang="fi-FI" dirty="0"/>
          </a:p>
        </p:txBody>
      </p:sp>
      <p:sp>
        <p:nvSpPr>
          <p:cNvPr id="6" name="Alaotsikko 5"/>
          <p:cNvSpPr>
            <a:spLocks noGrp="1"/>
          </p:cNvSpPr>
          <p:nvPr>
            <p:ph type="subTitle" idx="1"/>
          </p:nvPr>
        </p:nvSpPr>
        <p:spPr>
          <a:xfrm>
            <a:off x="1028700" y="4778277"/>
            <a:ext cx="6858000" cy="1426579"/>
          </a:xfrm>
        </p:spPr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22377990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Hankkeen tavoitteena on parantaa valtakunnallisten TNO -palvelujen saatavuutta ja tehostaa niiden tarjontaa vähentämällä päällekkäisyyksiä. </a:t>
            </a:r>
          </a:p>
          <a:p>
            <a:r>
              <a:rPr lang="fi-FI" dirty="0" smtClean="0"/>
              <a:t>Verkko-ohjausta kehitetään yhtä aikaa ja yhdessä ns. Ohjaamomallien kehittämisen kanssa.</a:t>
            </a:r>
          </a:p>
          <a:p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Kohtaamo-hankkeen tavoitteet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4294967295"/>
          </p:nvPr>
        </p:nvSpPr>
        <p:spPr>
          <a:xfrm>
            <a:off x="0" y="6308725"/>
            <a:ext cx="1079500" cy="360363"/>
          </a:xfrm>
          <a:prstGeom prst="rect">
            <a:avLst/>
          </a:prstGeom>
        </p:spPr>
        <p:txBody>
          <a:bodyPr/>
          <a:lstStyle/>
          <a:p>
            <a:fld id="{17DA853B-9FEC-431A-B742-E716BE8F2FF7}" type="datetime1">
              <a:rPr lang="fi-FI" smtClean="0"/>
              <a:pPr/>
              <a:t>17.6.2016</a:t>
            </a:fld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1" y="3390688"/>
            <a:ext cx="2712317" cy="1779280"/>
          </a:xfrm>
          <a:prstGeom prst="rect">
            <a:avLst/>
          </a:prstGeom>
        </p:spPr>
      </p:pic>
      <p:pic>
        <p:nvPicPr>
          <p:cNvPr id="6" name="Sisällön paikkamerkki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496" y="3390688"/>
            <a:ext cx="2481504" cy="1793331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="" xmlns:p14="http://schemas.microsoft.com/office/powerpoint/2010/main" val="147249868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Verkko-ohjauksella tarkoitetaan kansalaisen tieto-, neuvonta- ja ohjauspalveluita (TNO) joiden tavoitteena on:</a:t>
            </a:r>
          </a:p>
          <a:p>
            <a:pPr lvl="1"/>
            <a:r>
              <a:rPr lang="fi-FI" dirty="0"/>
              <a:t>kehittää TNO -palveluita, joiden avulla kansalaisten edellytykset suunnitella ja hallita ammatillista uraansa paranevat</a:t>
            </a:r>
          </a:p>
          <a:p>
            <a:pPr lvl="1"/>
            <a:r>
              <a:rPr lang="fi-FI" dirty="0"/>
              <a:t>edistää kansalaisten kiinnittymistä koulutukseen ja työhön sekä kuntoutukseen</a:t>
            </a:r>
          </a:p>
          <a:p>
            <a:pPr lvl="1"/>
            <a:r>
              <a:rPr lang="fi-FI" dirty="0"/>
              <a:t>helpottaa ja tehdä sujuvammiksi koulutuksen ja työelämän siirtymävaiheita </a:t>
            </a:r>
          </a:p>
          <a:p>
            <a:pPr lvl="1"/>
            <a:r>
              <a:rPr lang="fi-FI" dirty="0"/>
              <a:t>parantaa kansalaisen osallisuutta yhteiskuntaan</a:t>
            </a:r>
          </a:p>
          <a:p>
            <a:pPr lvl="1"/>
            <a:r>
              <a:rPr lang="fi-FI" dirty="0"/>
              <a:t>mahdollistaa TNO -palveluiden kokonaisuuden seuranta, arvioiminen ja kehittäminen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Verkko-Ohjaus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014" y="4864029"/>
            <a:ext cx="1879336" cy="11056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329332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dirty="0"/>
              <a:t>Tehostaa valtakunnallisten TNO-palveluiden </a:t>
            </a:r>
            <a:r>
              <a:rPr lang="fi-FI" sz="2000" dirty="0" smtClean="0"/>
              <a:t>saavutettavuutta</a:t>
            </a:r>
          </a:p>
          <a:p>
            <a:r>
              <a:rPr lang="fi-FI" sz="2000" dirty="0"/>
              <a:t>Edistää TNO-palveluiden monialaista ja monikanavaista </a:t>
            </a:r>
            <a:r>
              <a:rPr lang="fi-FI" sz="2000" dirty="0" smtClean="0"/>
              <a:t>yhteistyötä</a:t>
            </a:r>
          </a:p>
          <a:p>
            <a:r>
              <a:rPr lang="fi-FI" sz="2000" dirty="0"/>
              <a:t>Laajentaa ymmärrystä elinikäisen ohjauksen monialaisuudesta </a:t>
            </a:r>
          </a:p>
          <a:p>
            <a:r>
              <a:rPr lang="fi-FI" sz="2000" dirty="0"/>
              <a:t>TNO-palvelujen tunnettuuden lisääminen</a:t>
            </a:r>
            <a:endParaRPr lang="fi-FI" sz="2000" dirty="0" smtClean="0"/>
          </a:p>
          <a:p>
            <a:r>
              <a:rPr lang="fi-FI" sz="2000" dirty="0" smtClean="0"/>
              <a:t>Visioida, määritellä ja toteuttaa </a:t>
            </a:r>
            <a:r>
              <a:rPr lang="fi-FI" sz="2000" dirty="0"/>
              <a:t>verkko-ohjauspalvelun </a:t>
            </a:r>
            <a:r>
              <a:rPr lang="fi-FI" sz="2000" dirty="0" smtClean="0"/>
              <a:t>ohjaajien työalustan ja kansalaispalvelun </a:t>
            </a:r>
            <a:r>
              <a:rPr lang="fi-FI" sz="2000" dirty="0"/>
              <a:t>kokonaisuus ja siihen liittyvät </a:t>
            </a:r>
            <a:r>
              <a:rPr lang="fi-FI" sz="2000" dirty="0" smtClean="0"/>
              <a:t>toiminnot</a:t>
            </a:r>
          </a:p>
          <a:p>
            <a:r>
              <a:rPr lang="fi-FI" sz="2000" dirty="0"/>
              <a:t>Koota yhteen keskeiset kansalliset </a:t>
            </a:r>
            <a:r>
              <a:rPr lang="fi-FI" sz="2000" dirty="0" smtClean="0"/>
              <a:t>TNO-palvelut</a:t>
            </a:r>
          </a:p>
          <a:p>
            <a:r>
              <a:rPr lang="fi-FI" sz="2000" dirty="0" smtClean="0"/>
              <a:t>Laatukriteerien ja vaikuttavuusmittauksen määrittely</a:t>
            </a:r>
            <a:endParaRPr lang="fi-FI" sz="200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Ohjauksen verkko-palvelun tavoitteet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4294967295"/>
          </p:nvPr>
        </p:nvSpPr>
        <p:spPr>
          <a:xfrm>
            <a:off x="0" y="6308725"/>
            <a:ext cx="1079500" cy="360363"/>
          </a:xfrm>
          <a:prstGeom prst="rect">
            <a:avLst/>
          </a:prstGeom>
        </p:spPr>
        <p:txBody>
          <a:bodyPr/>
          <a:lstStyle/>
          <a:p>
            <a:fld id="{17DA853B-9FEC-431A-B742-E716BE8F2FF7}" type="datetime1">
              <a:rPr lang="fi-FI" smtClean="0"/>
              <a:pPr/>
              <a:t>17.6.2016</a:t>
            </a:fld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351434192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tsikko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Verkko-ohjaus</a:t>
            </a:r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984" y="1244278"/>
            <a:ext cx="3181350" cy="2653916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6398" y="1356062"/>
            <a:ext cx="2851972" cy="2255048"/>
          </a:xfrm>
          <a:prstGeom prst="rect">
            <a:avLst/>
          </a:prstGeom>
          <a:solidFill>
            <a:schemeClr val="accent1">
              <a:alpha val="27000"/>
            </a:schemeClr>
          </a:solidFill>
          <a:ln>
            <a:solidFill>
              <a:schemeClr val="accent2"/>
            </a:solidFill>
            <a:prstDash val="dash"/>
          </a:ln>
        </p:spPr>
      </p:pic>
      <p:sp>
        <p:nvSpPr>
          <p:cNvPr id="17" name="Nuoli oikealle 16"/>
          <p:cNvSpPr/>
          <p:nvPr/>
        </p:nvSpPr>
        <p:spPr>
          <a:xfrm>
            <a:off x="2343149" y="2248580"/>
            <a:ext cx="2066925" cy="4082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" name="Kuva 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8659" y="4457680"/>
            <a:ext cx="3047450" cy="2205929"/>
          </a:xfrm>
          <a:prstGeom prst="rect">
            <a:avLst/>
          </a:prstGeom>
        </p:spPr>
      </p:pic>
      <p:sp>
        <p:nvSpPr>
          <p:cNvPr id="24" name="Nuoli oikealle 23"/>
          <p:cNvSpPr/>
          <p:nvPr/>
        </p:nvSpPr>
        <p:spPr>
          <a:xfrm rot="5400000">
            <a:off x="5819777" y="3535075"/>
            <a:ext cx="1325213" cy="4082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Pyöristetty suorakulmio 20"/>
          <p:cNvSpPr/>
          <p:nvPr/>
        </p:nvSpPr>
        <p:spPr>
          <a:xfrm>
            <a:off x="1228725" y="1914525"/>
            <a:ext cx="1114425" cy="1076325"/>
          </a:xfrm>
          <a:prstGeom prst="roundRect">
            <a:avLst/>
          </a:prstGeom>
          <a:solidFill>
            <a:schemeClr val="accent1">
              <a:alpha val="27000"/>
            </a:schemeClr>
          </a:solidFill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Pyöristetty suorakulmio 26"/>
          <p:cNvSpPr/>
          <p:nvPr/>
        </p:nvSpPr>
        <p:spPr>
          <a:xfrm>
            <a:off x="5925171" y="1914525"/>
            <a:ext cx="1114425" cy="1076325"/>
          </a:xfrm>
          <a:prstGeom prst="roundRect">
            <a:avLst/>
          </a:prstGeom>
          <a:solidFill>
            <a:schemeClr val="accent1">
              <a:alpha val="27000"/>
            </a:schemeClr>
          </a:solidFill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Pyöristetty suorakulmio 9"/>
          <p:cNvSpPr/>
          <p:nvPr/>
        </p:nvSpPr>
        <p:spPr>
          <a:xfrm>
            <a:off x="4958659" y="6124354"/>
            <a:ext cx="1888708" cy="414670"/>
          </a:xfrm>
          <a:prstGeom prst="roundRect">
            <a:avLst/>
          </a:prstGeom>
          <a:solidFill>
            <a:schemeClr val="accent1">
              <a:alpha val="27000"/>
            </a:schemeClr>
          </a:solidFill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104106619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  <p:bldP spid="21" grpId="0" animBg="1"/>
      <p:bldP spid="2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4294967295"/>
          </p:nvPr>
        </p:nvSpPr>
        <p:spPr>
          <a:xfrm>
            <a:off x="0" y="6308725"/>
            <a:ext cx="1079500" cy="360363"/>
          </a:xfrm>
          <a:prstGeom prst="rect">
            <a:avLst/>
          </a:prstGeom>
        </p:spPr>
        <p:txBody>
          <a:bodyPr/>
          <a:lstStyle/>
          <a:p>
            <a:fld id="{714C5DE5-4166-4525-BEE2-E2000954177D}" type="datetime1">
              <a:rPr lang="fi-FI" smtClean="0"/>
              <a:pPr/>
              <a:t>17.6.2016</a:t>
            </a:fld>
            <a:endParaRPr lang="fi-FI"/>
          </a:p>
        </p:txBody>
      </p:sp>
      <p:sp>
        <p:nvSpPr>
          <p:cNvPr id="3" name="Suorakulmio 2"/>
          <p:cNvSpPr/>
          <p:nvPr/>
        </p:nvSpPr>
        <p:spPr>
          <a:xfrm>
            <a:off x="2411760" y="1049861"/>
            <a:ext cx="6192688" cy="4104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smtClean="0"/>
          </a:p>
          <a:p>
            <a:pPr algn="ctr"/>
            <a:endParaRPr lang="fi-FI" dirty="0"/>
          </a:p>
          <a:p>
            <a:pPr algn="ctr"/>
            <a:endParaRPr lang="fi-FI" dirty="0" smtClean="0"/>
          </a:p>
          <a:p>
            <a:pPr algn="ctr"/>
            <a:endParaRPr lang="fi-FI" dirty="0"/>
          </a:p>
          <a:p>
            <a:pPr algn="ctr"/>
            <a:endParaRPr lang="fi-FI" dirty="0" smtClean="0"/>
          </a:p>
          <a:p>
            <a:pPr algn="ctr"/>
            <a:endParaRPr lang="fi-FI" dirty="0"/>
          </a:p>
          <a:p>
            <a:pPr algn="ctr"/>
            <a:endParaRPr lang="fi-FI" dirty="0" smtClean="0"/>
          </a:p>
          <a:p>
            <a:pPr algn="ctr"/>
            <a:endParaRPr lang="fi-FI" dirty="0"/>
          </a:p>
          <a:p>
            <a:pPr algn="ctr"/>
            <a:endParaRPr lang="fi-FI" dirty="0" smtClean="0"/>
          </a:p>
          <a:p>
            <a:pPr algn="ctr"/>
            <a:endParaRPr lang="fi-FI" dirty="0"/>
          </a:p>
          <a:p>
            <a:pPr algn="ctr"/>
            <a:endParaRPr lang="fi-FI" dirty="0" smtClean="0"/>
          </a:p>
          <a:p>
            <a:pPr algn="ctr"/>
            <a:endParaRPr lang="fi-FI" dirty="0"/>
          </a:p>
          <a:p>
            <a:pPr algn="ctr"/>
            <a:endParaRPr lang="fi-FI" dirty="0" smtClean="0"/>
          </a:p>
          <a:p>
            <a:pPr algn="ctr"/>
            <a:r>
              <a:rPr lang="fi-FI" dirty="0" smtClean="0"/>
              <a:t>Ohjaustyön osio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97" y="5805887"/>
            <a:ext cx="854224" cy="854224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52" y="5805887"/>
            <a:ext cx="854224" cy="854224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384" y="5805887"/>
            <a:ext cx="854224" cy="854224"/>
          </a:xfrm>
          <a:prstGeom prst="rect">
            <a:avLst/>
          </a:prstGeom>
        </p:spPr>
      </p:pic>
      <p:sp>
        <p:nvSpPr>
          <p:cNvPr id="9" name="Tekstiruutu 8"/>
          <p:cNvSpPr txBox="1"/>
          <p:nvPr/>
        </p:nvSpPr>
        <p:spPr>
          <a:xfrm>
            <a:off x="334984" y="5168765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Ulkopuol</a:t>
            </a:r>
            <a:r>
              <a:rPr lang="fi-FI" dirty="0" smtClean="0"/>
              <a:t>. tietovarannot</a:t>
            </a:r>
            <a:endParaRPr lang="fi-FI" dirty="0"/>
          </a:p>
        </p:txBody>
      </p:sp>
      <p:cxnSp>
        <p:nvCxnSpPr>
          <p:cNvPr id="14" name="Suora nuoliyhdysviiva 13"/>
          <p:cNvCxnSpPr/>
          <p:nvPr/>
        </p:nvCxnSpPr>
        <p:spPr>
          <a:xfrm flipV="1">
            <a:off x="1785564" y="4932155"/>
            <a:ext cx="1175730" cy="80192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/>
        </p:nvCxnSpPr>
        <p:spPr>
          <a:xfrm>
            <a:off x="1187624" y="1854116"/>
            <a:ext cx="7200800" cy="48585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iruutu 19"/>
          <p:cNvSpPr txBox="1"/>
          <p:nvPr/>
        </p:nvSpPr>
        <p:spPr>
          <a:xfrm>
            <a:off x="179512" y="126876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Anonyymi</a:t>
            </a:r>
            <a:endParaRPr lang="fi-FI" dirty="0"/>
          </a:p>
        </p:txBody>
      </p:sp>
      <p:sp>
        <p:nvSpPr>
          <p:cNvPr id="21" name="Tekstiruutu 20"/>
          <p:cNvSpPr txBox="1"/>
          <p:nvPr/>
        </p:nvSpPr>
        <p:spPr>
          <a:xfrm>
            <a:off x="179512" y="212356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Kevyt kirjautuminen</a:t>
            </a:r>
            <a:endParaRPr lang="fi-FI" dirty="0"/>
          </a:p>
        </p:txBody>
      </p:sp>
      <p:cxnSp>
        <p:nvCxnSpPr>
          <p:cNvPr id="22" name="Suora yhdysviiva 21"/>
          <p:cNvCxnSpPr/>
          <p:nvPr/>
        </p:nvCxnSpPr>
        <p:spPr>
          <a:xfrm>
            <a:off x="1115616" y="2996952"/>
            <a:ext cx="7272808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iruutu 22"/>
          <p:cNvSpPr txBox="1"/>
          <p:nvPr/>
        </p:nvSpPr>
        <p:spPr>
          <a:xfrm>
            <a:off x="323528" y="321558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Vahva </a:t>
            </a:r>
            <a:r>
              <a:rPr lang="fi-FI" dirty="0" err="1" smtClean="0"/>
              <a:t>tunnistautuminen</a:t>
            </a:r>
            <a:endParaRPr lang="fi-FI" dirty="0"/>
          </a:p>
        </p:txBody>
      </p:sp>
      <p:sp>
        <p:nvSpPr>
          <p:cNvPr id="25" name="Pyöristetty suorakulmio 24"/>
          <p:cNvSpPr/>
          <p:nvPr/>
        </p:nvSpPr>
        <p:spPr>
          <a:xfrm rot="16200000">
            <a:off x="2123340" y="1614281"/>
            <a:ext cx="1584176" cy="5768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Työväline A</a:t>
            </a:r>
            <a:endParaRPr lang="fi-FI" dirty="0"/>
          </a:p>
        </p:txBody>
      </p:sp>
      <p:sp>
        <p:nvSpPr>
          <p:cNvPr id="26" name="Pyöristetty suorakulmio 25"/>
          <p:cNvSpPr/>
          <p:nvPr/>
        </p:nvSpPr>
        <p:spPr>
          <a:xfrm rot="16200000">
            <a:off x="3048851" y="2544050"/>
            <a:ext cx="1584176" cy="5980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Työväline B</a:t>
            </a:r>
            <a:endParaRPr lang="fi-FI" dirty="0"/>
          </a:p>
        </p:txBody>
      </p:sp>
      <p:pic>
        <p:nvPicPr>
          <p:cNvPr id="31" name="Kuva 3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977" y="1237170"/>
            <a:ext cx="854224" cy="2334462"/>
          </a:xfrm>
          <a:prstGeom prst="rect">
            <a:avLst/>
          </a:prstGeom>
        </p:spPr>
      </p:pic>
      <p:pic>
        <p:nvPicPr>
          <p:cNvPr id="32" name="Kuva 3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815" y="3592331"/>
            <a:ext cx="854224" cy="854224"/>
          </a:xfrm>
          <a:prstGeom prst="rect">
            <a:avLst/>
          </a:prstGeom>
        </p:spPr>
      </p:pic>
      <p:pic>
        <p:nvPicPr>
          <p:cNvPr id="33" name="Kuva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458" y="1956446"/>
            <a:ext cx="1347809" cy="1718900"/>
          </a:xfrm>
          <a:prstGeom prst="rect">
            <a:avLst/>
          </a:prstGeom>
        </p:spPr>
      </p:pic>
      <p:pic>
        <p:nvPicPr>
          <p:cNvPr id="34" name="Kuva 3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229" y="2050975"/>
            <a:ext cx="665609" cy="693016"/>
          </a:xfrm>
          <a:prstGeom prst="rect">
            <a:avLst/>
          </a:prstGeom>
        </p:spPr>
      </p:pic>
      <p:cxnSp>
        <p:nvCxnSpPr>
          <p:cNvPr id="39" name="Suora nuoliyhdysviiva 38"/>
          <p:cNvCxnSpPr/>
          <p:nvPr/>
        </p:nvCxnSpPr>
        <p:spPr>
          <a:xfrm>
            <a:off x="3388254" y="1680974"/>
            <a:ext cx="1081469" cy="278147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Kuva 4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7262" y="5407278"/>
            <a:ext cx="2368365" cy="1353896"/>
          </a:xfrm>
          <a:prstGeom prst="rect">
            <a:avLst/>
          </a:prstGeom>
        </p:spPr>
      </p:pic>
      <p:pic>
        <p:nvPicPr>
          <p:cNvPr id="44" name="Kuva 4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018" y="514320"/>
            <a:ext cx="893057" cy="1320236"/>
          </a:xfrm>
          <a:prstGeom prst="rect">
            <a:avLst/>
          </a:prstGeom>
        </p:spPr>
      </p:pic>
      <p:cxnSp>
        <p:nvCxnSpPr>
          <p:cNvPr id="47" name="Suora nuoliyhdysviiva 46"/>
          <p:cNvCxnSpPr/>
          <p:nvPr/>
        </p:nvCxnSpPr>
        <p:spPr>
          <a:xfrm flipV="1">
            <a:off x="4250371" y="2782482"/>
            <a:ext cx="358058" cy="43031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uora nuoliyhdysviiva 48"/>
          <p:cNvCxnSpPr/>
          <p:nvPr/>
        </p:nvCxnSpPr>
        <p:spPr>
          <a:xfrm flipV="1">
            <a:off x="6221468" y="4728773"/>
            <a:ext cx="1175730" cy="80192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uora nuoliyhdysviiva 49"/>
          <p:cNvCxnSpPr>
            <a:endCxn id="32" idx="1"/>
          </p:cNvCxnSpPr>
          <p:nvPr/>
        </p:nvCxnSpPr>
        <p:spPr>
          <a:xfrm>
            <a:off x="5254065" y="2734876"/>
            <a:ext cx="2479750" cy="1284567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Kuva 5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432" y="3669571"/>
            <a:ext cx="1862022" cy="996150"/>
          </a:xfrm>
          <a:prstGeom prst="rect">
            <a:avLst/>
          </a:prstGeom>
        </p:spPr>
      </p:pic>
      <p:cxnSp>
        <p:nvCxnSpPr>
          <p:cNvPr id="56" name="Suora nuoliyhdysviiva 55"/>
          <p:cNvCxnSpPr/>
          <p:nvPr/>
        </p:nvCxnSpPr>
        <p:spPr>
          <a:xfrm flipV="1">
            <a:off x="4779948" y="1557613"/>
            <a:ext cx="358058" cy="430310"/>
          </a:xfrm>
          <a:prstGeom prst="straightConnector1">
            <a:avLst/>
          </a:prstGeom>
          <a:ln w="28575"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uora nuoliyhdysviiva 56"/>
          <p:cNvCxnSpPr/>
          <p:nvPr/>
        </p:nvCxnSpPr>
        <p:spPr>
          <a:xfrm flipH="1" flipV="1">
            <a:off x="5008497" y="2792178"/>
            <a:ext cx="261621" cy="814341"/>
          </a:xfrm>
          <a:prstGeom prst="straightConnector1">
            <a:avLst/>
          </a:prstGeom>
          <a:ln w="28575"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Kuva 6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953" y="418952"/>
            <a:ext cx="1067024" cy="1176395"/>
          </a:xfrm>
          <a:prstGeom prst="rect">
            <a:avLst/>
          </a:prstGeom>
        </p:spPr>
      </p:pic>
      <p:cxnSp>
        <p:nvCxnSpPr>
          <p:cNvPr id="66" name="Suora nuoliyhdysviiva 65"/>
          <p:cNvCxnSpPr/>
          <p:nvPr/>
        </p:nvCxnSpPr>
        <p:spPr>
          <a:xfrm flipV="1">
            <a:off x="7014858" y="1539030"/>
            <a:ext cx="276102" cy="361099"/>
          </a:xfrm>
          <a:prstGeom prst="straightConnector1">
            <a:avLst/>
          </a:prstGeom>
          <a:ln w="28575"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uora nuoliyhdysviiva 68"/>
          <p:cNvCxnSpPr/>
          <p:nvPr/>
        </p:nvCxnSpPr>
        <p:spPr>
          <a:xfrm>
            <a:off x="6067193" y="1698846"/>
            <a:ext cx="616007" cy="245039"/>
          </a:xfrm>
          <a:prstGeom prst="straightConnector1">
            <a:avLst/>
          </a:prstGeom>
          <a:ln w="28575"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4130437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20" grpId="0"/>
      <p:bldP spid="21" grpId="0"/>
      <p:bldP spid="23" grpId="0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Ohjaustyöalustan  1.vaiheen työvälineet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sz="2000" dirty="0" smtClean="0"/>
              <a:t>Yhteinen </a:t>
            </a:r>
            <a:r>
              <a:rPr lang="fi-FI" sz="2000" dirty="0"/>
              <a:t>työtila</a:t>
            </a:r>
          </a:p>
          <a:p>
            <a:pPr lvl="1"/>
            <a:r>
              <a:rPr lang="fi-FI" sz="1800" dirty="0"/>
              <a:t>Dokumenttien säilyttäminen ja jakaminen</a:t>
            </a:r>
          </a:p>
          <a:p>
            <a:pPr lvl="1"/>
            <a:r>
              <a:rPr lang="fi-FI" sz="1800" dirty="0" smtClean="0"/>
              <a:t>Muistiinpanot</a:t>
            </a:r>
          </a:p>
          <a:p>
            <a:r>
              <a:rPr lang="fi-FI" sz="2000" dirty="0"/>
              <a:t>Palvelutarvearvio </a:t>
            </a:r>
          </a:p>
          <a:p>
            <a:r>
              <a:rPr lang="fi-FI" sz="2000" dirty="0"/>
              <a:t>Tekstipohjainen verkko-ohjaus</a:t>
            </a:r>
          </a:p>
          <a:p>
            <a:pPr lvl="1"/>
            <a:r>
              <a:rPr lang="fi-FI" sz="1800" dirty="0" smtClean="0"/>
              <a:t>Kirjoittamalla tapahtuvaa viiveellistä ohjausta</a:t>
            </a:r>
          </a:p>
          <a:p>
            <a:pPr lvl="1"/>
            <a:r>
              <a:rPr lang="fi-FI" sz="1800" dirty="0" smtClean="0"/>
              <a:t>Kytkeminen chat-ohjaukseen</a:t>
            </a:r>
          </a:p>
          <a:p>
            <a:pPr lvl="1"/>
            <a:r>
              <a:rPr lang="fi-FI" sz="1800" dirty="0" smtClean="0"/>
              <a:t>Ohjaajan ja ohjattavan yhteiset mutta myös erilaiset tarpeet huomioitava</a:t>
            </a:r>
          </a:p>
          <a:p>
            <a:pPr lvl="1"/>
            <a:r>
              <a:rPr lang="fi-FI" sz="1800" dirty="0" smtClean="0"/>
              <a:t>Itsepalvelun mahdollistaminen</a:t>
            </a:r>
          </a:p>
          <a:p>
            <a:pPr lvl="2"/>
            <a:r>
              <a:rPr lang="fi-FI" sz="1800" dirty="0" smtClean="0"/>
              <a:t>Ohjausta tukevat välitehtävät</a:t>
            </a:r>
          </a:p>
          <a:p>
            <a:pPr lvl="2"/>
            <a:r>
              <a:rPr lang="fi-FI" sz="1800" dirty="0" smtClean="0"/>
              <a:t>Testausmahdollisuus</a:t>
            </a:r>
          </a:p>
          <a:p>
            <a:pPr lvl="1"/>
            <a:r>
              <a:rPr lang="fi-FI" sz="1800" dirty="0" smtClean="0"/>
              <a:t>Toimintapäiväkirja</a:t>
            </a:r>
          </a:p>
          <a:p>
            <a:pPr lvl="2"/>
            <a:r>
              <a:rPr lang="fi-FI" sz="1800" dirty="0" smtClean="0"/>
              <a:t>Tulevat ja menneet ohjauskerrat</a:t>
            </a:r>
          </a:p>
          <a:p>
            <a:pPr lvl="2"/>
            <a:r>
              <a:rPr lang="fi-FI" sz="1800" dirty="0" smtClean="0"/>
              <a:t>Kalenterimuistutukset</a:t>
            </a:r>
          </a:p>
          <a:p>
            <a:pPr lvl="1"/>
            <a:r>
              <a:rPr lang="fi-FI" sz="1800" dirty="0" smtClean="0"/>
              <a:t>Vaikuttavuus ja laatu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E129-91C4-4475-AFCE-7E5F6A7E468D}" type="datetime1">
              <a:rPr lang="fi-FI" smtClean="0"/>
              <a:pPr/>
              <a:t>17.6.2016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0653502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4294967295"/>
          </p:nvPr>
        </p:nvSpPr>
        <p:spPr>
          <a:xfrm>
            <a:off x="0" y="6308725"/>
            <a:ext cx="1079500" cy="360363"/>
          </a:xfrm>
          <a:prstGeom prst="rect">
            <a:avLst/>
          </a:prstGeom>
        </p:spPr>
        <p:txBody>
          <a:bodyPr/>
          <a:lstStyle/>
          <a:p>
            <a:fld id="{9745620A-5C70-46B6-8019-341846B3D2FB}" type="datetime1">
              <a:rPr lang="fi-FI" smtClean="0"/>
              <a:pPr/>
              <a:t>17.6.2016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r>
              <a:rPr lang="fi-FI" dirty="0" smtClean="0">
                <a:solidFill>
                  <a:srgbClr val="92D050"/>
                </a:solidFill>
              </a:rPr>
              <a:t>Verkkosivustot</a:t>
            </a:r>
            <a:endParaRPr lang="fi-FI" dirty="0">
              <a:solidFill>
                <a:srgbClr val="92D050"/>
              </a:solidFill>
            </a:endParaRP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542" y="1340141"/>
            <a:ext cx="2612930" cy="1588046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91682" y="3250356"/>
            <a:ext cx="3220372" cy="2092581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0140" y="1215506"/>
            <a:ext cx="3859907" cy="1837316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2303" y="3250356"/>
            <a:ext cx="2108218" cy="25040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74879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fi-FI" sz="1900" b="1" dirty="0"/>
              <a:t>Verkkosivustot etenevät (kohtaamo.info ja ohjaamot.fi</a:t>
            </a:r>
            <a:r>
              <a:rPr lang="fi-FI" b="1" dirty="0"/>
              <a:t>)</a:t>
            </a:r>
          </a:p>
          <a:p>
            <a:pPr marL="0" lvl="0" indent="0">
              <a:buNone/>
            </a:pPr>
            <a:r>
              <a:rPr lang="fi-FI" dirty="0"/>
              <a:t>     - </a:t>
            </a:r>
            <a:r>
              <a:rPr lang="fi-FI" sz="1900" dirty="0"/>
              <a:t>Sivustojen konseptit ja rautalangat valmiit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sz="1900" dirty="0"/>
              <a:t> Kohtaamo.info visuaalinen ilme valmis, vuorossa tekninen määrittely, valmista heinä-elokuu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sz="1900" dirty="0"/>
              <a:t>Ohjaamot.fi sivuston konseptin ja navigaation käytettävyystestaus nuorten kanssa tehty; hyvää palautetta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sz="1900" dirty="0"/>
              <a:t>Ohjaamot.fi visuaalinen ilme suunnittelussa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sz="1900" dirty="0"/>
              <a:t>Ohjaamojen omat sivut suunnitteluun </a:t>
            </a:r>
            <a:r>
              <a:rPr lang="fi-FI" sz="1900" dirty="0" smtClean="0"/>
              <a:t>6/2016</a:t>
            </a:r>
            <a:endParaRPr lang="fi-FI" sz="1900" dirty="0"/>
          </a:p>
          <a:p>
            <a:pPr>
              <a:buFont typeface="Wingdings" panose="05000000000000000000" pitchFamily="2" charset="2"/>
              <a:buChar char="§"/>
            </a:pPr>
            <a:r>
              <a:rPr lang="fi-FI" sz="1900" b="1" dirty="0"/>
              <a:t>Ohjauksen verkkopalvelu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sz="2100" dirty="0"/>
              <a:t>Työryhmä on jatkanut työskentelyään työpajassa </a:t>
            </a:r>
            <a:r>
              <a:rPr lang="fi-FI" sz="2100" dirty="0" smtClean="0"/>
              <a:t>25.5. (5. työpaja)</a:t>
            </a:r>
            <a:endParaRPr lang="fi-FI" sz="21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fi-FI" sz="2100" dirty="0"/>
              <a:t>Tekstipohjaisen verkko-ohjauksen rautalangat työn alla, </a:t>
            </a:r>
            <a:r>
              <a:rPr lang="fi-FI" sz="2100" dirty="0" smtClean="0"/>
              <a:t>kesäkuu </a:t>
            </a:r>
            <a:r>
              <a:rPr lang="fi-FI" sz="2100" dirty="0"/>
              <a:t>2016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sz="2100" dirty="0"/>
              <a:t>Rautalankojen hyväksymistestaus ja ohjausprosessien mallinnus seuraavaksi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sz="2100" dirty="0"/>
              <a:t>1. vaiheen toteutus syksy 2016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Tilannekatsaus</a:t>
            </a: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4730897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hjaamot työpajapäivillä 2016.pptx.potx" id="{5BCB6B39-0F79-401D-B5C4-0B37D3E04F36}" vid="{C7DAADCA-73A7-4568-AA68-C38DF9C0242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Ohjaamot työpajapäivillä 2016.pptx</Template>
  <TotalTime>598</TotalTime>
  <Words>315</Words>
  <Application>Microsoft Office PowerPoint</Application>
  <PresentationFormat>Näytössä katseltava diaesitys (4:3)</PresentationFormat>
  <Paragraphs>92</Paragraphs>
  <Slides>12</Slides>
  <Notes>3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3" baseType="lpstr">
      <vt:lpstr>Office-teema</vt:lpstr>
      <vt:lpstr>Verkko-ohjaushankeen tilannekatsaus </vt:lpstr>
      <vt:lpstr>Kohtaamo-hankkeen tavoitteet</vt:lpstr>
      <vt:lpstr>Verkko-Ohjaus</vt:lpstr>
      <vt:lpstr>Ohjauksen verkko-palvelun tavoitteet</vt:lpstr>
      <vt:lpstr>Verkko-ohjaus</vt:lpstr>
      <vt:lpstr>Dia 6</vt:lpstr>
      <vt:lpstr>Ohjaustyöalustan  1.vaiheen työvälineet</vt:lpstr>
      <vt:lpstr>Verkkosivustot</vt:lpstr>
      <vt:lpstr>Tilannekatsaus</vt:lpstr>
      <vt:lpstr>Lisää tietoa</vt:lpstr>
      <vt:lpstr>Dia 11</vt:lpstr>
      <vt:lpstr>Kiitos!  </vt:lpstr>
    </vt:vector>
  </TitlesOfParts>
  <Company>Suomen valtio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Ohjaamot ovat auenneet. Miten yhteistyö toimii etsivän nuorisotyön ja työpajojen kanssa?</dc:title>
  <dc:creator>Kautto Tuija</dc:creator>
  <cp:lastModifiedBy>temleminar1</cp:lastModifiedBy>
  <cp:revision>41</cp:revision>
  <dcterms:created xsi:type="dcterms:W3CDTF">2016-04-20T05:44:22Z</dcterms:created>
  <dcterms:modified xsi:type="dcterms:W3CDTF">2016-06-17T11:23:59Z</dcterms:modified>
</cp:coreProperties>
</file>