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Constantia" panose="02030602050306030303" pitchFamily="18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  <a:defRPr sz="2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ctr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ctr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ctr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None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ctr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ctr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None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ctr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ctr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ctr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Constantia"/>
              <a:buNone/>
              <a:defRPr sz="48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8" name="Google Shape;18;p2"/>
          <p:cNvCxnSpPr/>
          <p:nvPr/>
        </p:nvCxnSpPr>
        <p:spPr>
          <a:xfrm>
            <a:off x="1463626" y="3550126"/>
            <a:ext cx="2971800" cy="1588"/>
          </a:xfrm>
          <a:prstGeom prst="straightConnector1">
            <a:avLst/>
          </a:prstGeom>
          <a:noFill/>
          <a:ln w="9525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</p:cxnSp>
      <p:cxnSp>
        <p:nvCxnSpPr>
          <p:cNvPr id="19" name="Google Shape;19;p2"/>
          <p:cNvCxnSpPr/>
          <p:nvPr/>
        </p:nvCxnSpPr>
        <p:spPr>
          <a:xfrm>
            <a:off x="4708574" y="3550126"/>
            <a:ext cx="2971800" cy="1588"/>
          </a:xfrm>
          <a:prstGeom prst="straightConnector1">
            <a:avLst/>
          </a:prstGeom>
          <a:noFill/>
          <a:ln w="9525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</p:cxnSp>
      <p:sp>
        <p:nvSpPr>
          <p:cNvPr id="20" name="Google Shape;20;p2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 rot="5400000">
            <a:off x="2232818" y="-327819"/>
            <a:ext cx="46783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405993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Constantia"/>
              <a:buNone/>
              <a:defRPr sz="48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  <a:defRPr sz="20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cxnSp>
        <p:nvCxnSpPr>
          <p:cNvPr id="43" name="Google Shape;43;p5"/>
          <p:cNvCxnSpPr/>
          <p:nvPr/>
        </p:nvCxnSpPr>
        <p:spPr>
          <a:xfrm>
            <a:off x="685800" y="4916992"/>
            <a:ext cx="7924800" cy="4301"/>
          </a:xfrm>
          <a:prstGeom prst="straightConnector1">
            <a:avLst/>
          </a:prstGeom>
          <a:noFill/>
          <a:ln w="9525" cap="flat" cmpd="sng">
            <a:solidFill>
              <a:srgbClr val="E9E9E8"/>
            </a:solidFill>
            <a:prstDash val="solid"/>
            <a:round/>
            <a:headEnd type="none" w="sm" len="sm"/>
            <a:tailEnd type="none" w="sm" len="sm"/>
          </a:ln>
          <a:effectLst>
            <a:outerShdw blurRad="31750" algn="tl" rotWithShape="0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  <a:defRPr sz="26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None/>
              <a:defRPr sz="20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457200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3"/>
          </p:nvPr>
        </p:nvSpPr>
        <p:spPr>
          <a:xfrm>
            <a:off x="4649788" y="2201896"/>
            <a:ext cx="4038600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4"/>
          </p:nvPr>
        </p:nvSpPr>
        <p:spPr>
          <a:xfrm>
            <a:off x="4648200" y="1399593"/>
            <a:ext cx="404018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  <a:defRPr sz="26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None/>
              <a:defRPr sz="20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cxnSp>
        <p:nvCxnSpPr>
          <p:cNvPr id="53" name="Google Shape;53;p6"/>
          <p:cNvCxnSpPr/>
          <p:nvPr/>
        </p:nvCxnSpPr>
        <p:spPr>
          <a:xfrm>
            <a:off x="562945" y="2180219"/>
            <a:ext cx="3749040" cy="1588"/>
          </a:xfrm>
          <a:prstGeom prst="straightConnector1">
            <a:avLst/>
          </a:prstGeom>
          <a:noFill/>
          <a:ln w="12700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4925" algn="tl" rotWithShape="0">
              <a:srgbClr val="000000">
                <a:alpha val="54901"/>
              </a:srgbClr>
            </a:outerShdw>
          </a:effectLst>
        </p:spPr>
      </p:cxnSp>
      <p:cxnSp>
        <p:nvCxnSpPr>
          <p:cNvPr id="54" name="Google Shape;54;p6"/>
          <p:cNvCxnSpPr/>
          <p:nvPr/>
        </p:nvCxnSpPr>
        <p:spPr>
          <a:xfrm>
            <a:off x="4754880" y="2180219"/>
            <a:ext cx="3749040" cy="1588"/>
          </a:xfrm>
          <a:prstGeom prst="straightConnector1">
            <a:avLst/>
          </a:prstGeom>
          <a:noFill/>
          <a:ln w="12700" cap="flat" cmpd="sng">
            <a:solidFill>
              <a:srgbClr val="E8E8E7"/>
            </a:solidFill>
            <a:prstDash val="solid"/>
            <a:round/>
            <a:headEnd type="none" w="sm" len="sm"/>
            <a:tailEnd type="none" w="sm" len="sm"/>
          </a:ln>
          <a:effectLst>
            <a:outerShdw blurRad="34925" algn="tl" rotWithShape="0">
              <a:srgbClr val="000000">
                <a:alpha val="54901"/>
              </a:srgbClr>
            </a:outerShdw>
          </a:effectLst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ollinen sisältö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62484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None/>
              <a:defRPr sz="18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ollinen kuva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None/>
              <a:defRPr sz="1800" b="1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457200" y="457200"/>
            <a:ext cx="6019800" cy="5562600"/>
          </a:xfrm>
          <a:prstGeom prst="rect">
            <a:avLst/>
          </a:prstGeom>
          <a:solidFill>
            <a:srgbClr val="FFFDEB"/>
          </a:solidFill>
          <a:ln>
            <a:noFill/>
          </a:ln>
          <a:effectLst>
            <a:outerShdw blurRad="88900" sx="103000" sy="103000" algn="ctr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640080" marR="0" lvl="1" indent="-28448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005839" marR="0" lvl="2" indent="-231139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280160" marR="0" lvl="3" indent="-23876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554480" marR="0" lvl="4" indent="-23368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1828800" marR="0" lvl="5" indent="-228599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011679" marR="0" lvl="6" indent="-182879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2286000" marR="0" lvl="7" indent="-19050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2560320" marR="0" lvl="8" indent="-18542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6629400" y="1600200"/>
            <a:ext cx="2057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93369" algn="l" rtl="0">
              <a:spcBef>
                <a:spcPts val="1000"/>
              </a:spcBef>
              <a:spcAft>
                <a:spcPts val="0"/>
              </a:spcAft>
              <a:buClr>
                <a:srgbClr val="D58F3E"/>
              </a:buClr>
              <a:buSzPts val="1020"/>
              <a:buFont typeface="Noto Sans Symbols"/>
              <a:buChar char="●"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82575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850"/>
              <a:buFont typeface="Noto Sans Symbols"/>
              <a:buChar char="●"/>
              <a:defRPr sz="1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77177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765"/>
              <a:buFont typeface="Noto Sans Symbols"/>
              <a:buChar char="●"/>
              <a:defRPr sz="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7717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765"/>
              <a:buFont typeface="Noto Sans Symbols"/>
              <a:buChar char="●"/>
              <a:defRPr sz="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93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41947" algn="l" rtl="0">
              <a:spcBef>
                <a:spcPts val="300"/>
              </a:spcBef>
              <a:spcAft>
                <a:spcPts val="0"/>
              </a:spcAft>
              <a:buClr>
                <a:srgbClr val="B17733"/>
              </a:buClr>
              <a:buSzPts val="1785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31152" algn="l" rtl="0">
              <a:spcBef>
                <a:spcPts val="300"/>
              </a:spcBef>
              <a:spcAft>
                <a:spcPts val="0"/>
              </a:spcAft>
              <a:buClr>
                <a:srgbClr val="D58F3E"/>
              </a:buClr>
              <a:buSzPts val="1615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357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445"/>
              <a:buFont typeface="Noto Sans Symbols"/>
              <a:buChar char="☞"/>
              <a:defRPr sz="17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4960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360"/>
              <a:buFont typeface="Noto Sans Symbols"/>
              <a:buChar char="☞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09562" algn="l" rtl="0">
              <a:spcBef>
                <a:spcPts val="340"/>
              </a:spcBef>
              <a:spcAft>
                <a:spcPts val="0"/>
              </a:spcAft>
              <a:buClr>
                <a:srgbClr val="D58F3E"/>
              </a:buClr>
              <a:buSzPts val="1275"/>
              <a:buFont typeface="Noto Sans Symbols"/>
              <a:buChar char="☞"/>
              <a:defRPr sz="15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dt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chemeClr val="lt2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Constantia"/>
              <a:buNone/>
              <a:defRPr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</a:pPr>
            <a:endParaRPr sz="2200" b="0" i="0" u="none" strike="noStrike" cap="none">
              <a:solidFill>
                <a:schemeClr val="lt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5" name="Google Shape;95;p13"/>
          <p:cNvSpPr txBox="1"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nstantia"/>
              <a:buNone/>
            </a:pPr>
            <a:r>
              <a:rPr lang="fi-FI" sz="4800" b="0" i="0" u="sng" strike="noStrike" cap="non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Venäjän tsaareja autonomian aikana</a:t>
            </a:r>
            <a:endParaRPr sz="4800" b="0" i="0" u="sng" strike="noStrike" cap="none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Font typeface="Constantia"/>
              <a:buNone/>
            </a:pPr>
            <a:r>
              <a:rPr lang="fi-FI"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           </a:t>
            </a:r>
            <a:r>
              <a:rPr lang="fi-FI" sz="4200" b="0" i="0" u="sng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Aleksanteri I 1809-1825</a:t>
            </a:r>
            <a:endParaRPr sz="4200" b="0" i="0" u="sng" strike="noStrike" cap="non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457200" y="1520750"/>
            <a:ext cx="4059900" cy="47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Antoi Suomelle autonomian 1809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Muuttui myöhemmin hyvin  vanhoilliseksi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Porvoon valtiopäivien jälkeen valtiopäiviä ei kutsuttu koolle ennen kuin vasta 1863</a:t>
            </a:r>
            <a:endParaRPr sz="26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/>
              <a:t>Kuoli lapsettomana ja vallan peri hänen veljensä</a:t>
            </a:r>
            <a:endParaRPr/>
          </a:p>
        </p:txBody>
      </p:sp>
      <p:pic>
        <p:nvPicPr>
          <p:cNvPr id="102" name="Google Shape;102;p1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99818" y="1676400"/>
            <a:ext cx="3848646" cy="461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Font typeface="Constantia"/>
              <a:buNone/>
            </a:pPr>
            <a:r>
              <a:rPr lang="fi-FI"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              </a:t>
            </a:r>
            <a:r>
              <a:rPr lang="fi-FI" sz="4200" b="0" i="0" u="sng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Nikolai I 1825-55</a:t>
            </a:r>
            <a:endParaRPr sz="4200" b="0" i="0" u="sng" strike="noStrike" cap="non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457200" y="1233600"/>
            <a:ext cx="4059900" cy="57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Patavanhoillinen</a:t>
            </a:r>
            <a:endParaRPr sz="26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/>
              <a:t>Ei kutsunut valtiopäiviä koolle ja hallitsi salaisen poliisin ja sensuurin turvin</a:t>
            </a:r>
            <a:endParaRPr/>
          </a:p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/>
              <a:t>Oli saanut sotilaskoulutuksen ja soti paljon mm. Krimin sota 1853-56, laajensi Venäjää Turkestaniin</a:t>
            </a:r>
            <a:endParaRPr/>
          </a:p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Ei kutsunut valtiopäiviä koolle ja hallitsi salaisen poliisin ja sensuurin turvin</a:t>
            </a:r>
            <a:endParaRPr sz="26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endParaRPr/>
          </a:p>
        </p:txBody>
      </p:sp>
      <p:pic>
        <p:nvPicPr>
          <p:cNvPr id="110" name="Google Shape;110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20073" y="1470384"/>
            <a:ext cx="3556086" cy="4622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Font typeface="Constantia"/>
              <a:buNone/>
            </a:pPr>
            <a:r>
              <a:rPr lang="fi-FI"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          </a:t>
            </a:r>
            <a:r>
              <a:rPr lang="fi-FI" sz="4200" b="0" i="0" u="sng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Aleksanteri II 1855-1881</a:t>
            </a:r>
            <a:endParaRPr sz="4200" b="0" i="0" u="sng" strike="noStrike" cap="non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4059900" cy="5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/>
              <a:t>Nikolai I:n poika</a:t>
            </a:r>
            <a:endParaRPr/>
          </a:p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Suomessa hyvin pidetty tsaari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Uudistusmielinen ja Suomelle myötämielinen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Valtiopäivät koolle 1863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Suomen uudistami</a:t>
            </a:r>
            <a:r>
              <a:rPr lang="fi-FI"/>
              <a:t>s</a:t>
            </a:r>
            <a:r>
              <a:rPr lang="fi-FI"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en ja kehittämi</a:t>
            </a:r>
            <a:r>
              <a:rPr lang="fi-FI"/>
              <a:t>s</a:t>
            </a:r>
            <a:r>
              <a:rPr lang="fi-FI"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en mahdollistaja 1860- ja 1880-luvuilla</a:t>
            </a:r>
            <a:endParaRPr sz="26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/>
              <a:t>Kuoli terrori-iskussa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p1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36262" y="1484784"/>
            <a:ext cx="3378383" cy="4754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Font typeface="Constantia"/>
              <a:buNone/>
            </a:pPr>
            <a:r>
              <a:rPr lang="fi-FI"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            </a:t>
            </a:r>
            <a:r>
              <a:rPr lang="fi-FI" sz="4200" b="0" i="0" u="sng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Aleksanteri III 1881-1894</a:t>
            </a:r>
            <a:endParaRPr sz="4200" b="0" i="0" u="sng" strike="noStrike" cap="non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4059900" cy="49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Aleksanteri toisen poika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Ei yhtä uudistusmielinen kuin isänsä</a:t>
            </a:r>
            <a:endParaRPr sz="26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/>
              <a:t>Hänen aikanaan Venäjä ei sotinut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/>
              <a:t>Perusti salaisen poliisin Ohranan, vallankumouksellisten kukistamiseksi</a:t>
            </a:r>
            <a:endParaRPr/>
          </a:p>
          <a:p>
            <a:pPr marL="274320" marR="0" lvl="0" indent="-27432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/>
              <a:t>Tuki venäläistä nationalismia</a:t>
            </a:r>
            <a:endParaRPr/>
          </a:p>
        </p:txBody>
      </p:sp>
      <p:pic>
        <p:nvPicPr>
          <p:cNvPr id="124" name="Google Shape;124;p1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59634" y="1412776"/>
            <a:ext cx="3256782" cy="4640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Font typeface="Constantia"/>
              <a:buNone/>
            </a:pPr>
            <a:r>
              <a:rPr lang="fi-FI" sz="4200" b="0" i="0" u="none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         </a:t>
            </a:r>
            <a:r>
              <a:rPr lang="fi-FI" sz="4200" b="0" i="0" u="sng" strike="noStrike" cap="none"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rPr>
              <a:t>Nikolai II 1894-1917</a:t>
            </a:r>
            <a:endParaRPr sz="4200" b="0" i="0" u="sng" strike="noStrike" cap="none">
              <a:solidFill>
                <a:srgbClr val="F9F9F9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4059900" cy="53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Pidettiin heikkotahtoisena, jolloin Venäjän nationalistit määräsivät maan politiika</a:t>
            </a:r>
            <a:r>
              <a:rPr lang="fi-FI"/>
              <a:t>sta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/>
              <a:t>Näkyi Suomessa sortokausina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Ei pystynyt kukistamaan vallankumousliikettä</a:t>
            </a:r>
            <a:endParaRPr/>
          </a:p>
          <a:p>
            <a:pPr marL="274320" marR="0" lvl="0" indent="-27432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210"/>
              <a:buFont typeface="Noto Sans Symbols"/>
              <a:buChar char="●"/>
            </a:pPr>
            <a:r>
              <a:rPr lang="fi-FI"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Kahden vallankumouksen jälkeen tsaari perheinensä teloitettiin</a:t>
            </a:r>
            <a:endParaRPr sz="26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31" name="Google Shape;131;p1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44669" y="1628800"/>
            <a:ext cx="3936557" cy="449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peri">
  <a:themeElements>
    <a:clrScheme name="Paperi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Näytössä katseltava diaesitys (4:3)</PresentationFormat>
  <Paragraphs>32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Constantia</vt:lpstr>
      <vt:lpstr>Arial</vt:lpstr>
      <vt:lpstr>Noto Sans Symbols</vt:lpstr>
      <vt:lpstr>Calibri</vt:lpstr>
      <vt:lpstr>Paperi</vt:lpstr>
      <vt:lpstr>Venäjän tsaareja autonomian aikana</vt:lpstr>
      <vt:lpstr>           Aleksanteri I 1809-1825</vt:lpstr>
      <vt:lpstr>              Nikolai I 1825-55</vt:lpstr>
      <vt:lpstr>          Aleksanteri II 1855-1881</vt:lpstr>
      <vt:lpstr>            Aleksanteri III 1881-1894</vt:lpstr>
      <vt:lpstr>         Nikolai II 1894-1917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Kaartinen Minna</dc:creator>
  <cp:lastModifiedBy>Kaartinen Minna</cp:lastModifiedBy>
  <cp:revision>1</cp:revision>
  <dcterms:modified xsi:type="dcterms:W3CDTF">2024-09-09T08:46:08Z</dcterms:modified>
</cp:coreProperties>
</file>