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5" r:id="rId4"/>
    <p:sldId id="263" r:id="rId5"/>
    <p:sldId id="266" r:id="rId6"/>
    <p:sldId id="267" r:id="rId7"/>
    <p:sldId id="270" r:id="rId8"/>
    <p:sldId id="264" r:id="rId9"/>
    <p:sldId id="268" r:id="rId10"/>
    <p:sldId id="262" r:id="rId11"/>
    <p:sldId id="261" r:id="rId12"/>
    <p:sldId id="258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5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06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62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61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75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81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87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47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26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8A71-B7EB-914A-AB55-0EF3370CC8AA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5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peda.net/id/d5e3d5ec60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3431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24IB INSTRUCTIONS FOR THE PRACTICE TOK EXHIBITION AND LONG LESSONS DAY ON THURSDAY 22ND OF MAY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758070"/>
            <a:ext cx="6400800" cy="792126"/>
          </a:xfrm>
        </p:spPr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2382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8C5A0-CB92-2B49-8221-1CD7E99C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15C124-6025-2C4A-980F-1012C3B026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has the pre-IB TOK course helped you to develop yourself as a knower?</a:t>
            </a:r>
          </a:p>
          <a:p>
            <a:pPr lvl="1"/>
            <a:r>
              <a:rPr lang="en-GB" dirty="0"/>
              <a:t>Engage in small group conversation</a:t>
            </a:r>
          </a:p>
          <a:p>
            <a:endParaRPr lang="fi-FI" dirty="0"/>
          </a:p>
        </p:txBody>
      </p:sp>
      <p:pic>
        <p:nvPicPr>
          <p:cNvPr id="5" name="Sisällön paikkamerkki 5" descr="Kuva, joka sisältää kohteen rakennus, veistos, lehmä, seisominen&#10;&#10;Kuvaus luotu automaattisesti">
            <a:extLst>
              <a:ext uri="{FF2B5EF4-FFF2-40B4-BE49-F238E27FC236}">
                <a16:creationId xmlns:a16="http://schemas.microsoft.com/office/drawing/2014/main" id="{0A6C9A48-5AD7-1F45-9D5C-5F6AE587E7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881" y="1600200"/>
            <a:ext cx="3397238" cy="4525963"/>
          </a:xfrm>
        </p:spPr>
      </p:pic>
    </p:spTree>
    <p:extLst>
      <p:ext uri="{BB962C8B-B14F-4D97-AF65-F5344CB8AC3E}">
        <p14:creationId xmlns:p14="http://schemas.microsoft.com/office/powerpoint/2010/main" val="35582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423410" cy="4948872"/>
          </a:xfrm>
        </p:spPr>
        <p:txBody>
          <a:bodyPr>
            <a:normAutofit/>
          </a:bodyPr>
          <a:lstStyle/>
          <a:p>
            <a:r>
              <a:rPr lang="en-GB" dirty="0"/>
              <a:t>Return to the task </a:t>
            </a:r>
            <a:br>
              <a:rPr lang="en-GB" dirty="0"/>
            </a:br>
            <a:r>
              <a:rPr lang="en-GB" b="1" dirty="0"/>
              <a:t>My</a:t>
            </a:r>
            <a:r>
              <a:rPr lang="en-GB" dirty="0"/>
              <a:t> </a:t>
            </a:r>
            <a:r>
              <a:rPr lang="en-GB" b="1" dirty="0"/>
              <a:t>Knowledge Profile</a:t>
            </a:r>
            <a:r>
              <a:rPr lang="en-GB" dirty="0"/>
              <a:t> </a:t>
            </a:r>
          </a:p>
          <a:p>
            <a:r>
              <a:rPr lang="en-GB" dirty="0"/>
              <a:t>Improve your knowledge profile based on what you have learned during the pre-IB TOK course</a:t>
            </a:r>
          </a:p>
          <a:p>
            <a:pPr lvl="1"/>
            <a:r>
              <a:rPr lang="en-GB" dirty="0"/>
              <a:t>Original instructions can be found from </a:t>
            </a:r>
            <a:r>
              <a:rPr lang="en-GB" dirty="0">
                <a:hlinkClick r:id="rId2"/>
              </a:rPr>
              <a:t>peda.net</a:t>
            </a:r>
            <a:endParaRPr lang="en-GB" dirty="0"/>
          </a:p>
          <a:p>
            <a:pPr lvl="1"/>
            <a:r>
              <a:rPr lang="en-GB" dirty="0"/>
              <a:t>Upload your enhanced knowledge profile to </a:t>
            </a:r>
            <a:r>
              <a:rPr lang="en-GB" dirty="0" err="1"/>
              <a:t>ManageBac</a:t>
            </a: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71" y="2049621"/>
            <a:ext cx="3554730" cy="3554730"/>
          </a:xfrm>
        </p:spPr>
      </p:pic>
    </p:spTree>
    <p:extLst>
      <p:ext uri="{BB962C8B-B14F-4D97-AF65-F5344CB8AC3E}">
        <p14:creationId xmlns:p14="http://schemas.microsoft.com/office/powerpoint/2010/main" val="9700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TOK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glopoib.wordpress.com</a:t>
            </a:r>
            <a:r>
              <a:rPr lang="fi-FI" dirty="0"/>
              <a:t>/</a:t>
            </a:r>
            <a:r>
              <a:rPr lang="fi-FI" dirty="0" err="1"/>
              <a:t>tok</a:t>
            </a:r>
            <a:r>
              <a:rPr lang="fi-FI" dirty="0"/>
              <a:t>-and-</a:t>
            </a:r>
            <a:r>
              <a:rPr lang="fi-FI" dirty="0" err="1"/>
              <a:t>global</a:t>
            </a:r>
            <a:r>
              <a:rPr lang="fi-FI" dirty="0"/>
              <a:t>-</a:t>
            </a:r>
            <a:r>
              <a:rPr lang="fi-FI" dirty="0" err="1"/>
              <a:t>politics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May</a:t>
            </a:r>
            <a:r>
              <a:rPr lang="fi-FI" dirty="0"/>
              <a:t> 2021.</a:t>
            </a:r>
          </a:p>
          <a:p>
            <a:r>
              <a:rPr lang="fi-FI" dirty="0"/>
              <a:t>TOK </a:t>
            </a:r>
            <a:r>
              <a:rPr lang="fi-FI" dirty="0" err="1"/>
              <a:t>exhibition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www.theoryofknowledge.net</a:t>
            </a:r>
            <a:r>
              <a:rPr lang="fi-FI" dirty="0"/>
              <a:t>/tok-2022/</a:t>
            </a:r>
            <a:r>
              <a:rPr lang="fi-FI" dirty="0" err="1"/>
              <a:t>tok-exhibition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March</a:t>
            </a:r>
            <a:r>
              <a:rPr lang="fi-FI" dirty="0"/>
              <a:t> 2020.  </a:t>
            </a:r>
          </a:p>
          <a:p>
            <a:r>
              <a:rPr lang="fi-FI" dirty="0" err="1"/>
              <a:t>Basketball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/wiki/Koripallo&gt;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</a:p>
          <a:p>
            <a:r>
              <a:rPr lang="fi-FI" dirty="0"/>
              <a:t>Red </a:t>
            </a:r>
            <a:r>
              <a:rPr lang="fi-FI" dirty="0" err="1"/>
              <a:t>alert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james</a:t>
            </a:r>
            <a:r>
              <a:rPr lang="fi-FI" dirty="0"/>
              <a:t>-scifi-</a:t>
            </a:r>
            <a:r>
              <a:rPr lang="fi-FI" dirty="0" err="1"/>
              <a:t>journal.com</a:t>
            </a:r>
            <a:r>
              <a:rPr lang="fi-FI" dirty="0"/>
              <a:t>/2023/05/10/</a:t>
            </a:r>
            <a:r>
              <a:rPr lang="fi-FI" dirty="0" err="1"/>
              <a:t>red-alert-red-alert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May</a:t>
            </a:r>
            <a:r>
              <a:rPr lang="fi-FI" dirty="0"/>
              <a:t> 2025.</a:t>
            </a:r>
          </a:p>
          <a:p>
            <a:r>
              <a:rPr lang="fi-FI" dirty="0"/>
              <a:t>Impossible </a:t>
            </a:r>
            <a:r>
              <a:rPr lang="fi-FI" dirty="0" err="1"/>
              <a:t>framework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://www.1001freedownloads.com/</a:t>
            </a:r>
            <a:r>
              <a:rPr lang="fi-FI" dirty="0" err="1"/>
              <a:t>free-clipart</a:t>
            </a:r>
            <a:r>
              <a:rPr lang="fi-FI" dirty="0"/>
              <a:t>/</a:t>
            </a:r>
            <a:r>
              <a:rPr lang="fi-FI" dirty="0" err="1"/>
              <a:t>impossible-cubes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March</a:t>
            </a:r>
            <a:r>
              <a:rPr lang="fi-FI" dirty="0"/>
              <a:t> 2020.  </a:t>
            </a:r>
          </a:p>
          <a:p>
            <a:r>
              <a:rPr lang="fi-FI" dirty="0" err="1"/>
              <a:t>Rodin’s</a:t>
            </a:r>
            <a:r>
              <a:rPr lang="fi-FI" dirty="0"/>
              <a:t> </a:t>
            </a:r>
            <a:r>
              <a:rPr lang="fi-FI" dirty="0" err="1"/>
              <a:t>thinker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File:The_Thinker_Musee_Rodin.jpg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Profile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&lt;http://</a:t>
            </a:r>
            <a:r>
              <a:rPr lang="fi-FI" dirty="0" err="1"/>
              <a:t>baxtercoaching.com</a:t>
            </a:r>
            <a:r>
              <a:rPr lang="fi-FI" dirty="0"/>
              <a:t>/</a:t>
            </a:r>
            <a:r>
              <a:rPr lang="fi-FI" dirty="0" err="1"/>
              <a:t>testimonial</a:t>
            </a:r>
            <a:r>
              <a:rPr lang="fi-FI" dirty="0"/>
              <a:t>/</a:t>
            </a:r>
            <a:r>
              <a:rPr lang="fi-FI" dirty="0" err="1"/>
              <a:t>anthony</a:t>
            </a:r>
            <a:r>
              <a:rPr lang="fi-FI" dirty="0"/>
              <a:t>-</a:t>
            </a:r>
            <a:r>
              <a:rPr lang="fi-FI" dirty="0" err="1"/>
              <a:t>bennett</a:t>
            </a:r>
            <a:r>
              <a:rPr lang="fi-FI" dirty="0"/>
              <a:t>-sport-</a:t>
            </a:r>
            <a:r>
              <a:rPr lang="fi-FI" dirty="0" err="1"/>
              <a:t>communications</a:t>
            </a:r>
            <a:r>
              <a:rPr lang="fi-FI" dirty="0"/>
              <a:t>-</a:t>
            </a:r>
            <a:r>
              <a:rPr lang="fi-FI" dirty="0" err="1"/>
              <a:t>professional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cfl</a:t>
            </a:r>
            <a:r>
              <a:rPr lang="fi-FI" dirty="0"/>
              <a:t>/</a:t>
            </a:r>
            <a:r>
              <a:rPr lang="fi-FI" dirty="0" err="1"/>
              <a:t>facebook</a:t>
            </a:r>
            <a:r>
              <a:rPr lang="fi-FI" dirty="0"/>
              <a:t>-</a:t>
            </a:r>
            <a:r>
              <a:rPr lang="fi-FI" dirty="0" err="1"/>
              <a:t>default</a:t>
            </a:r>
            <a:r>
              <a:rPr lang="fi-FI" dirty="0"/>
              <a:t>-no-</a:t>
            </a:r>
            <a:r>
              <a:rPr lang="fi-FI" dirty="0" err="1"/>
              <a:t>profile</a:t>
            </a:r>
            <a:r>
              <a:rPr lang="fi-FI" dirty="0"/>
              <a:t>-</a:t>
            </a:r>
            <a:r>
              <a:rPr lang="fi-FI" dirty="0" err="1"/>
              <a:t>pic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2016.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891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068C7-0BB8-3746-8A30-81638235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Outline</a:t>
            </a:r>
            <a:r>
              <a:rPr lang="fi-FI" dirty="0"/>
              <a:t> of </a:t>
            </a:r>
            <a:r>
              <a:rPr lang="fi-FI" dirty="0" err="1"/>
              <a:t>Thursday</a:t>
            </a:r>
            <a:r>
              <a:rPr lang="fi-FI" dirty="0"/>
              <a:t> 22nd of </a:t>
            </a:r>
            <a:r>
              <a:rPr lang="fi-FI" dirty="0" err="1"/>
              <a:t>May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72F7FE-6D3E-9A42-B8AE-EB02A7C28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2752"/>
            <a:ext cx="4274288" cy="468085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We’ll start at </a:t>
            </a:r>
            <a:r>
              <a:rPr lang="en-GB" b="1" dirty="0"/>
              <a:t>8.15</a:t>
            </a:r>
          </a:p>
          <a:p>
            <a:r>
              <a:rPr lang="en-GB" b="1" dirty="0"/>
              <a:t>Practise TOK exhibition + finalising the document</a:t>
            </a:r>
          </a:p>
          <a:p>
            <a:r>
              <a:rPr lang="en-GB" dirty="0"/>
              <a:t>Developing the </a:t>
            </a:r>
            <a:r>
              <a:rPr lang="en-GB" b="1" dirty="0"/>
              <a:t>knowledge profile </a:t>
            </a:r>
            <a:r>
              <a:rPr lang="en-GB" dirty="0"/>
              <a:t>(or getting it done if you were absent earlier)</a:t>
            </a:r>
          </a:p>
          <a:p>
            <a:r>
              <a:rPr lang="en-GB" dirty="0"/>
              <a:t>The day ends ca. 14.00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D1A03F0-341E-024E-BBFF-96A5F589F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0310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Real TOK </a:t>
            </a:r>
            <a:r>
              <a:rPr lang="fi-FI" dirty="0" err="1"/>
              <a:t>exhibition</a:t>
            </a:r>
            <a:r>
              <a:rPr lang="fi-FI" dirty="0"/>
              <a:t> (IB1 </a:t>
            </a:r>
            <a:r>
              <a:rPr lang="fi-FI" dirty="0" err="1"/>
              <a:t>year</a:t>
            </a:r>
            <a:r>
              <a:rPr lang="fi-FI" dirty="0"/>
              <a:t>)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397829" cy="5074602"/>
          </a:xfrm>
        </p:spPr>
        <p:txBody>
          <a:bodyPr>
            <a:normAutofit/>
          </a:bodyPr>
          <a:lstStyle/>
          <a:p>
            <a:r>
              <a:rPr lang="en-GB" i="1" dirty="0"/>
              <a:t>Individual exhibition </a:t>
            </a:r>
            <a:r>
              <a:rPr lang="en-GB" dirty="0"/>
              <a:t>with </a:t>
            </a:r>
            <a:r>
              <a:rPr lang="en-GB" b="1" dirty="0"/>
              <a:t>three objects </a:t>
            </a:r>
            <a:r>
              <a:rPr lang="en-GB" dirty="0"/>
              <a:t>that connect to </a:t>
            </a:r>
            <a:r>
              <a:rPr lang="en-GB" b="1" dirty="0"/>
              <a:t>one</a:t>
            </a:r>
            <a:r>
              <a:rPr lang="en-GB" dirty="0"/>
              <a:t> </a:t>
            </a:r>
            <a:r>
              <a:rPr lang="en-GB" i="1" dirty="0"/>
              <a:t>IA prompt</a:t>
            </a:r>
          </a:p>
          <a:p>
            <a:r>
              <a:rPr lang="en-GB" dirty="0"/>
              <a:t>One file maximum of 950 words for each student (</a:t>
            </a:r>
            <a:r>
              <a:rPr lang="en-GB" dirty="0" err="1"/>
              <a:t>ManageBac</a:t>
            </a:r>
            <a:r>
              <a:rPr lang="en-GB" dirty="0"/>
              <a:t>)</a:t>
            </a:r>
          </a:p>
          <a:p>
            <a:r>
              <a:rPr lang="en-GB" dirty="0"/>
              <a:t>Approximately 8 hours of work per student</a:t>
            </a:r>
          </a:p>
          <a:p>
            <a:r>
              <a:rPr lang="en-GB" i="1" dirty="0"/>
              <a:t>Internally</a:t>
            </a:r>
            <a:r>
              <a:rPr lang="en-GB" dirty="0"/>
              <a:t> assessed by the school’s TOK teachers</a:t>
            </a:r>
          </a:p>
        </p:txBody>
      </p:sp>
      <p:pic>
        <p:nvPicPr>
          <p:cNvPr id="8" name="Sisällön paikkamerkki 7" descr="Kuva, joka sisältää kohteen henkilö, sisä, nainen, ryhmä&#10;&#10;Kuvaus luotu automaattisesti">
            <a:extLst>
              <a:ext uri="{FF2B5EF4-FFF2-40B4-BE49-F238E27FC236}">
                <a16:creationId xmlns:a16="http://schemas.microsoft.com/office/drawing/2014/main" id="{E4DED376-5E27-784F-A78E-1141B64D53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8050" y="2567781"/>
            <a:ext cx="3898900" cy="2590800"/>
          </a:xfrm>
        </p:spPr>
      </p:pic>
    </p:spTree>
    <p:extLst>
      <p:ext uri="{BB962C8B-B14F-4D97-AF65-F5344CB8AC3E}">
        <p14:creationId xmlns:p14="http://schemas.microsoft.com/office/powerpoint/2010/main" val="766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3517AA-AA56-6A4C-A9EC-6A0E6AD6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r>
              <a:rPr lang="fi-FI" dirty="0"/>
              <a:t> (</a:t>
            </a:r>
            <a:r>
              <a:rPr lang="fi-FI" dirty="0" err="1"/>
              <a:t>pre</a:t>
            </a:r>
            <a:r>
              <a:rPr lang="fi-FI" dirty="0"/>
              <a:t>-IB)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F22732-AD8E-204E-B725-31DE8CDF6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80319"/>
            <a:ext cx="4376057" cy="5165724"/>
          </a:xfrm>
        </p:spPr>
        <p:txBody>
          <a:bodyPr>
            <a:normAutofit/>
          </a:bodyPr>
          <a:lstStyle/>
          <a:p>
            <a:r>
              <a:rPr lang="en-GB" i="1" dirty="0"/>
              <a:t>Individual exhibition </a:t>
            </a:r>
            <a:r>
              <a:rPr lang="en-GB" dirty="0"/>
              <a:t>with </a:t>
            </a:r>
            <a:r>
              <a:rPr lang="en-GB" b="1" dirty="0"/>
              <a:t>ONE object </a:t>
            </a:r>
            <a:r>
              <a:rPr lang="en-GB" dirty="0"/>
              <a:t>that connects to </a:t>
            </a:r>
            <a:r>
              <a:rPr lang="en-GB" b="1" dirty="0"/>
              <a:t>one</a:t>
            </a:r>
            <a:r>
              <a:rPr lang="en-GB" dirty="0"/>
              <a:t> IA prompt</a:t>
            </a:r>
          </a:p>
          <a:p>
            <a:r>
              <a:rPr lang="en-GB" dirty="0"/>
              <a:t>One file maximum of 300 words for each student (</a:t>
            </a:r>
            <a:r>
              <a:rPr lang="en-GB" dirty="0" err="1"/>
              <a:t>ManageBac</a:t>
            </a:r>
            <a:r>
              <a:rPr lang="en-GB" dirty="0"/>
              <a:t>)</a:t>
            </a:r>
          </a:p>
          <a:p>
            <a:r>
              <a:rPr lang="en-GB" dirty="0"/>
              <a:t>Brief oral presentation of the exhibition for the class</a:t>
            </a:r>
          </a:p>
          <a:p>
            <a:r>
              <a:rPr lang="en-GB" dirty="0"/>
              <a:t>Peer-review + brief feedback from the teachers</a:t>
            </a:r>
          </a:p>
        </p:txBody>
      </p:sp>
      <p:pic>
        <p:nvPicPr>
          <p:cNvPr id="5" name="Sisällön paikkamerkki 7" descr="Kuva, joka sisältää kohteen henkilö, sisä, nainen, ryhmä&#10;&#10;Kuvaus luotu automaattisesti">
            <a:extLst>
              <a:ext uri="{FF2B5EF4-FFF2-40B4-BE49-F238E27FC236}">
                <a16:creationId xmlns:a16="http://schemas.microsoft.com/office/drawing/2014/main" id="{A6CFC6B9-B6A0-2648-84BA-C92F397B7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3256" y="2567781"/>
            <a:ext cx="3898900" cy="25908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01720A2-ADDB-DE4B-A557-5C7ED2014028}"/>
              </a:ext>
            </a:extLst>
          </p:cNvPr>
          <p:cNvSpPr txBox="1"/>
          <p:nvPr/>
        </p:nvSpPr>
        <p:spPr>
          <a:xfrm>
            <a:off x="4679586" y="3105834"/>
            <a:ext cx="210312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217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82B36E-59B0-854E-AAFB-145C925F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53FAD0-0C12-FE42-A3E2-0A6BBC485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exhibition should be based on </a:t>
            </a:r>
            <a:r>
              <a:rPr lang="en-GB" b="1" dirty="0"/>
              <a:t>one</a:t>
            </a:r>
            <a:r>
              <a:rPr lang="en-GB" dirty="0"/>
              <a:t> TOK theme</a:t>
            </a:r>
          </a:p>
          <a:p>
            <a:pPr lvl="1"/>
            <a:r>
              <a:rPr lang="en-GB" dirty="0"/>
              <a:t>Core theme: knowledge and the knower</a:t>
            </a:r>
          </a:p>
          <a:p>
            <a:pPr lvl="1"/>
            <a:r>
              <a:rPr lang="en-GB" dirty="0"/>
              <a:t>One of the optional themes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55B9CE-7D84-5C46-9F03-6FBB207F6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chosen object and the </a:t>
            </a:r>
            <a:r>
              <a:rPr lang="en-GB" b="1" dirty="0"/>
              <a:t>IA prompt</a:t>
            </a:r>
            <a:r>
              <a:rPr lang="en-GB" dirty="0"/>
              <a:t>, the knowledge question, should fit within the chosen theme</a:t>
            </a:r>
          </a:p>
        </p:txBody>
      </p:sp>
    </p:spTree>
    <p:extLst>
      <p:ext uri="{BB962C8B-B14F-4D97-AF65-F5344CB8AC3E}">
        <p14:creationId xmlns:p14="http://schemas.microsoft.com/office/powerpoint/2010/main" val="24161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91A7D7-2BEB-B94F-8761-34A57465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6783CE-5324-FE4A-86AD-A757F1543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/>
              <a:t>The chosen object should have a </a:t>
            </a:r>
            <a:r>
              <a:rPr lang="en-GB" i="1" dirty="0"/>
              <a:t>specific real-world and personal context</a:t>
            </a:r>
          </a:p>
          <a:p>
            <a:pPr lvl="1"/>
            <a:r>
              <a:rPr lang="en-GB" dirty="0"/>
              <a:t>Moreover, the object should be well connected with the IA prompt</a:t>
            </a:r>
          </a:p>
          <a:p>
            <a:r>
              <a:rPr lang="en-GB" dirty="0"/>
              <a:t>Students within the same class should</a:t>
            </a:r>
            <a:r>
              <a:rPr lang="en-GB" b="1" dirty="0"/>
              <a:t> NOT </a:t>
            </a:r>
            <a:r>
              <a:rPr lang="en-GB" dirty="0"/>
              <a:t>use the same objects</a:t>
            </a:r>
          </a:p>
        </p:txBody>
      </p:sp>
      <p:pic>
        <p:nvPicPr>
          <p:cNvPr id="6" name="Sisällön paikkamerkki 5" descr="Kuva, joka sisältää kohteen peli, urheilu, koripallo, oranssi&#10;&#10;Kuvaus luotu automaattisesti">
            <a:extLst>
              <a:ext uri="{FF2B5EF4-FFF2-40B4-BE49-F238E27FC236}">
                <a16:creationId xmlns:a16="http://schemas.microsoft.com/office/drawing/2014/main" id="{405220A8-485B-DB42-AE00-66176B981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66743"/>
            <a:ext cx="3729988" cy="3729988"/>
          </a:xfrm>
        </p:spPr>
      </p:pic>
    </p:spTree>
    <p:extLst>
      <p:ext uri="{BB962C8B-B14F-4D97-AF65-F5344CB8AC3E}">
        <p14:creationId xmlns:p14="http://schemas.microsoft.com/office/powerpoint/2010/main" val="42452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E8280-7B2B-E7F5-C418-A2D8A4B0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60248-0CF2-4100-A745-B315433A84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The biggest mistake in practice TOK exhibition is that the work becomes a mere presentation of the object and not an enquiry of of the selected IA prompt or knowledge question</a:t>
            </a:r>
          </a:p>
        </p:txBody>
      </p:sp>
      <p:pic>
        <p:nvPicPr>
          <p:cNvPr id="6" name="Sisällön paikkamerkki 5" descr="Kuva, joka sisältää kohteen Fontti, teksti, Grafiikka, punainen&#10;&#10;Tekoälyn generoima sisältö voi olla virheellistä.">
            <a:extLst>
              <a:ext uri="{FF2B5EF4-FFF2-40B4-BE49-F238E27FC236}">
                <a16:creationId xmlns:a16="http://schemas.microsoft.com/office/drawing/2014/main" id="{BF579D3F-2CE4-6042-C9F4-ED47F3E23A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0493" y="2230310"/>
            <a:ext cx="4644611" cy="3265742"/>
          </a:xfrm>
        </p:spPr>
      </p:pic>
    </p:spTree>
    <p:extLst>
      <p:ext uri="{BB962C8B-B14F-4D97-AF65-F5344CB8AC3E}">
        <p14:creationId xmlns:p14="http://schemas.microsoft.com/office/powerpoint/2010/main" val="39425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2403A1-2BAB-0A48-8EFC-512022E4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8DCC7-50F2-8642-9B68-C16EEBF18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in your </a:t>
            </a:r>
            <a:br>
              <a:rPr lang="en-US" dirty="0"/>
            </a:br>
            <a:r>
              <a:rPr lang="en-US" dirty="0"/>
              <a:t>small groups</a:t>
            </a:r>
          </a:p>
          <a:p>
            <a:r>
              <a:rPr lang="en-US" dirty="0"/>
              <a:t>(1) Immerse yourselves with the </a:t>
            </a:r>
            <a:r>
              <a:rPr lang="en-US" b="1" dirty="0"/>
              <a:t>IA prompt </a:t>
            </a:r>
            <a:r>
              <a:rPr lang="en-US" dirty="0"/>
              <a:t>list</a:t>
            </a:r>
          </a:p>
          <a:p>
            <a:r>
              <a:rPr lang="en-US" dirty="0"/>
              <a:t>(2) Review the</a:t>
            </a:r>
            <a:r>
              <a:rPr lang="en-US" b="1" dirty="0"/>
              <a:t> TOK themes</a:t>
            </a:r>
            <a:r>
              <a:rPr lang="en-US" dirty="0"/>
              <a:t> (Core theme and Optional themes)</a:t>
            </a:r>
          </a:p>
          <a:p>
            <a:pPr lvl="1"/>
            <a:r>
              <a:rPr lang="en-US" dirty="0"/>
              <a:t>What are the most interesting themes in your opinion?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33F17A-CDAF-6F42-86E4-CC7F8FB7D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0040" cy="4525963"/>
          </a:xfrm>
        </p:spPr>
        <p:txBody>
          <a:bodyPr>
            <a:normAutofit/>
          </a:bodyPr>
          <a:lstStyle/>
          <a:p>
            <a:r>
              <a:rPr lang="en-GB" dirty="0"/>
              <a:t>(3) Compare your tentative </a:t>
            </a:r>
            <a:r>
              <a:rPr lang="en-GB" b="1" dirty="0"/>
              <a:t>objects</a:t>
            </a:r>
            <a:endParaRPr lang="en-GB" dirty="0"/>
          </a:p>
          <a:p>
            <a:pPr lvl="1"/>
            <a:r>
              <a:rPr lang="en-GB" dirty="0"/>
              <a:t>How could the objects embody the nature of TOK and knowledge?</a:t>
            </a:r>
          </a:p>
          <a:p>
            <a:r>
              <a:rPr lang="en-GB" dirty="0"/>
              <a:t>(4) What could be the best possible IA prompts and themes to support the objects you chose?</a:t>
            </a:r>
          </a:p>
        </p:txBody>
      </p:sp>
    </p:spTree>
    <p:extLst>
      <p:ext uri="{BB962C8B-B14F-4D97-AF65-F5344CB8AC3E}">
        <p14:creationId xmlns:p14="http://schemas.microsoft.com/office/powerpoint/2010/main" val="26285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138F8-8823-AA48-9636-79781933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A5F1A6-BBAD-2D49-A7F0-F2700A7C51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Start doing your practice TOK exhibition</a:t>
            </a:r>
          </a:p>
          <a:p>
            <a:endParaRPr lang="en-GB" dirty="0"/>
          </a:p>
          <a:p>
            <a:r>
              <a:rPr lang="en-GB" dirty="0"/>
              <a:t>Follow the instructions in the file  TOKPExhibition.pdf </a:t>
            </a:r>
          </a:p>
        </p:txBody>
      </p:sp>
      <p:pic>
        <p:nvPicPr>
          <p:cNvPr id="6" name="Sisällön paikkamerkki 10" descr="Kuva, joka sisältää kohteen rakennus, ikkuna, ovi&#10;&#10;Kuvaus luotu automaattisesti">
            <a:extLst>
              <a:ext uri="{FF2B5EF4-FFF2-40B4-BE49-F238E27FC236}">
                <a16:creationId xmlns:a16="http://schemas.microsoft.com/office/drawing/2014/main" id="{7279F1DB-5FC7-5970-1E22-9E135D455F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3049" y="1600200"/>
            <a:ext cx="3948902" cy="4525963"/>
          </a:xfrm>
        </p:spPr>
      </p:pic>
    </p:spTree>
    <p:extLst>
      <p:ext uri="{BB962C8B-B14F-4D97-AF65-F5344CB8AC3E}">
        <p14:creationId xmlns:p14="http://schemas.microsoft.com/office/powerpoint/2010/main" val="4847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568</Words>
  <Application>Microsoft Macintosh PowerPoint</Application>
  <PresentationFormat>Näytössä katseltava diaesitys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24IB INSTRUCTIONS FOR THE PRACTICE TOK EXHIBITION AND LONG LESSONS DAY ON THURSDAY 22ND OF MAY</vt:lpstr>
      <vt:lpstr>Outline of Thursday 22nd of May</vt:lpstr>
      <vt:lpstr>Real TOK exhibition (IB1 year)</vt:lpstr>
      <vt:lpstr>Practice TOK exhibition (pre-IB)</vt:lpstr>
      <vt:lpstr>Practice TOK exhibition</vt:lpstr>
      <vt:lpstr>Practice TOK exhibition</vt:lpstr>
      <vt:lpstr>Practice TOK exhibition</vt:lpstr>
      <vt:lpstr>TASK</vt:lpstr>
      <vt:lpstr>TASK</vt:lpstr>
      <vt:lpstr>TASK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knowledge</dc:title>
  <dc:creator>Markus Lajunen</dc:creator>
  <cp:lastModifiedBy>Lajunen Markus</cp:lastModifiedBy>
  <cp:revision>70</cp:revision>
  <dcterms:created xsi:type="dcterms:W3CDTF">2015-08-25T07:22:14Z</dcterms:created>
  <dcterms:modified xsi:type="dcterms:W3CDTF">2025-05-13T07:48:25Z</dcterms:modified>
</cp:coreProperties>
</file>